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1"/>
  </p:notesMasterIdLst>
  <p:handoutMasterIdLst>
    <p:handoutMasterId r:id="rId22"/>
  </p:handoutMasterIdLst>
  <p:sldIdLst>
    <p:sldId id="256" r:id="rId5"/>
    <p:sldId id="340" r:id="rId6"/>
    <p:sldId id="498" r:id="rId7"/>
    <p:sldId id="508" r:id="rId8"/>
    <p:sldId id="520" r:id="rId9"/>
    <p:sldId id="519" r:id="rId10"/>
    <p:sldId id="507" r:id="rId11"/>
    <p:sldId id="342" r:id="rId12"/>
    <p:sldId id="521" r:id="rId13"/>
    <p:sldId id="522" r:id="rId14"/>
    <p:sldId id="518" r:id="rId15"/>
    <p:sldId id="454" r:id="rId16"/>
    <p:sldId id="480" r:id="rId17"/>
    <p:sldId id="471" r:id="rId18"/>
    <p:sldId id="509" r:id="rId19"/>
    <p:sldId id="510" r:id="rId20"/>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15B"/>
    <a:srgbClr val="FF6600"/>
    <a:srgbClr val="0FB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2" autoAdjust="0"/>
    <p:restoredTop sz="75523" autoAdjust="0"/>
  </p:normalViewPr>
  <p:slideViewPr>
    <p:cSldViewPr snapToGrid="0" showGuides="1">
      <p:cViewPr varScale="1">
        <p:scale>
          <a:sx n="48" d="100"/>
          <a:sy n="48" d="100"/>
        </p:scale>
        <p:origin x="232" y="7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72E70CF1-04BC-41C8-95D2-DA003DD259B9}" type="datetime1">
              <a:rPr lang="ja-JP" altLang="en-US" smtClean="0">
                <a:latin typeface="Meiryo UI" panose="020B0604030504040204" pitchFamily="50" charset="-128"/>
                <a:ea typeface="Meiryo UI" panose="020B0604030504040204" pitchFamily="50" charset="-128"/>
              </a:rPr>
              <a:pPr algn="r" rtl="0"/>
              <a:t>2025/5/25</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n-US" altLang="ja-JP" smtClean="0">
                <a:latin typeface="Meiryo UI" panose="020B0604030504040204" pitchFamily="50" charset="-128"/>
                <a:ea typeface="Meiryo UI" panose="020B0604030504040204" pitchFamily="50" charset="-128"/>
              </a:rPr>
              <a:pPr algn="r" rtl="0"/>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Meiryo UI" panose="020B0604030504040204" pitchFamily="50" charset="-128"/>
                <a:ea typeface="Meiryo UI" panose="020B0604030504040204" pitchFamily="50" charset="-128"/>
              </a:defRPr>
            </a:lvl1pPr>
          </a:lstStyle>
          <a:p>
            <a:fld id="{D15133AB-7960-41BA-914E-9F16E0AD760B}" type="datetime1">
              <a:rPr lang="ja-JP" altLang="en-US" smtClean="0"/>
              <a:pPr/>
              <a:t>2025/5/25</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Meiryo UI" panose="020B0604030504040204" pitchFamily="50" charset="-128"/>
                <a:ea typeface="Meiryo UI" panose="020B0604030504040204" pitchFamily="50" charset="-128"/>
              </a:defRPr>
            </a:lvl1pPr>
          </a:lstStyle>
          <a:p>
            <a:pPr algn="r"/>
            <a:fld id="{0A3C37BE-C303-496D-B5CD-85F2937540FC}" type="slidenum">
              <a:rPr lang="en-US" altLang="ja-JP" smtClean="0"/>
              <a:pPr algn="r"/>
              <a:t>‹#›</a:t>
            </a:fld>
            <a:endParaRPr lang="ja-JP" altLang="en-US"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lgn="r"/>
            <a:fld id="{0A3C37BE-C303-496D-B5CD-85F2937540FC}" type="slidenum">
              <a:rPr lang="en-US" altLang="ja-JP" smtClean="0"/>
              <a:pPr algn="r"/>
              <a:t>1</a:t>
            </a:fld>
            <a:endParaRPr lang="ja-JP" altLang="en-US" dirty="0"/>
          </a:p>
        </p:txBody>
      </p:sp>
    </p:spTree>
    <p:extLst>
      <p:ext uri="{BB962C8B-B14F-4D97-AF65-F5344CB8AC3E}">
        <p14:creationId xmlns:p14="http://schemas.microsoft.com/office/powerpoint/2010/main" val="1316143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12</a:t>
            </a:fld>
            <a:endParaRPr lang="ja-JP" altLang="en-US" dirty="0"/>
          </a:p>
        </p:txBody>
      </p:sp>
    </p:spTree>
    <p:extLst>
      <p:ext uri="{BB962C8B-B14F-4D97-AF65-F5344CB8AC3E}">
        <p14:creationId xmlns:p14="http://schemas.microsoft.com/office/powerpoint/2010/main" val="93352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13</a:t>
            </a:fld>
            <a:endParaRPr lang="ja-JP" altLang="en-US" dirty="0"/>
          </a:p>
        </p:txBody>
      </p:sp>
    </p:spTree>
    <p:extLst>
      <p:ext uri="{BB962C8B-B14F-4D97-AF65-F5344CB8AC3E}">
        <p14:creationId xmlns:p14="http://schemas.microsoft.com/office/powerpoint/2010/main" val="94538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1" dirty="0"/>
              <a:t>Media Freedom Ranking by Reporters without Borders</a:t>
            </a:r>
          </a:p>
          <a:p>
            <a:endParaRPr lang="en-US" sz="1200" b="1" dirty="0"/>
          </a:p>
          <a:p>
            <a:pPr marL="285750" indent="-285750">
              <a:buFont typeface="Arial" panose="020B0604020202020204" pitchFamily="34" charset="0"/>
              <a:buChar char="•"/>
            </a:pPr>
            <a:r>
              <a:rPr lang="en-US" altLang="ja-JP" sz="1200" b="0" i="0" dirty="0">
                <a:solidFill>
                  <a:schemeClr val="tx2"/>
                </a:solidFill>
                <a:effectLst/>
                <a:latin typeface="Arial" panose="020B0604020202020204" pitchFamily="34" charset="0"/>
                <a:cs typeface="Arial" panose="020B0604020202020204" pitchFamily="34" charset="0"/>
              </a:rPr>
              <a:t>Japan is a parliamentary democracy where the principles of media freedom and pluralism are generally respected. However, </a:t>
            </a:r>
            <a:r>
              <a:rPr lang="en-US" altLang="ja-JP" sz="1200" b="1" i="0" dirty="0">
                <a:solidFill>
                  <a:srgbClr val="FF0000"/>
                </a:solidFill>
                <a:effectLst/>
                <a:latin typeface="Arial" panose="020B0604020202020204" pitchFamily="34" charset="0"/>
                <a:cs typeface="Arial" panose="020B0604020202020204" pitchFamily="34" charset="0"/>
              </a:rPr>
              <a:t>traditional and business interests, political pressure and gender inequalities often prevent journalists from completely fulfilling their role as watchdogs</a:t>
            </a:r>
            <a:r>
              <a:rPr lang="en-US" altLang="ja-JP" sz="1200" b="0" i="0" dirty="0">
                <a:solidFill>
                  <a:schemeClr val="tx2"/>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ja-JP" sz="1200" b="1" dirty="0">
                <a:solidFill>
                  <a:srgbClr val="FF0000"/>
                </a:solidFill>
                <a:latin typeface="Arial" panose="020B0604020202020204" pitchFamily="34" charset="0"/>
                <a:cs typeface="Arial" panose="020B0604020202020204" pitchFamily="34" charset="0"/>
              </a:rPr>
              <a:t>Japan was 70</a:t>
            </a:r>
            <a:r>
              <a:rPr lang="en-US" altLang="ja-JP" sz="1200" b="1" baseline="30000" dirty="0">
                <a:solidFill>
                  <a:srgbClr val="FF0000"/>
                </a:solidFill>
                <a:latin typeface="Arial" panose="020B0604020202020204" pitchFamily="34" charset="0"/>
                <a:cs typeface="Arial" panose="020B0604020202020204" pitchFamily="34" charset="0"/>
              </a:rPr>
              <a:t>th</a:t>
            </a:r>
            <a:r>
              <a:rPr lang="en-US" altLang="ja-JP" sz="1200" dirty="0">
                <a:solidFill>
                  <a:schemeClr val="tx2"/>
                </a:solidFill>
                <a:latin typeface="Arial" panose="020B0604020202020204" pitchFamily="34" charset="0"/>
                <a:cs typeface="Arial" panose="020B0604020202020204" pitchFamily="34" charset="0"/>
              </a:rPr>
              <a:t>, lower than Sierra Leone (64</a:t>
            </a:r>
            <a:r>
              <a:rPr lang="en-US" altLang="ja-JP" sz="1200" baseline="30000" dirty="0">
                <a:solidFill>
                  <a:schemeClr val="tx2"/>
                </a:solidFill>
                <a:latin typeface="Arial" panose="020B0604020202020204" pitchFamily="34" charset="0"/>
                <a:cs typeface="Arial" panose="020B0604020202020204" pitchFamily="34" charset="0"/>
              </a:rPr>
              <a:t>th</a:t>
            </a:r>
            <a:r>
              <a:rPr lang="en-US" altLang="ja-JP" sz="1200" dirty="0">
                <a:solidFill>
                  <a:schemeClr val="tx2"/>
                </a:solidFill>
                <a:latin typeface="Arial" panose="020B0604020202020204" pitchFamily="34" charset="0"/>
                <a:cs typeface="Arial" panose="020B0604020202020204" pitchFamily="34" charset="0"/>
              </a:rPr>
              <a:t>) or Congo-Brazzaville (69</a:t>
            </a:r>
            <a:r>
              <a:rPr lang="en-US" altLang="ja-JP" sz="1200" baseline="30000" dirty="0">
                <a:solidFill>
                  <a:schemeClr val="tx2"/>
                </a:solidFill>
                <a:latin typeface="Arial" panose="020B0604020202020204" pitchFamily="34" charset="0"/>
                <a:cs typeface="Arial" panose="020B0604020202020204" pitchFamily="34" charset="0"/>
              </a:rPr>
              <a:t>th</a:t>
            </a:r>
            <a:r>
              <a:rPr lang="en-US" altLang="ja-JP" sz="1200" dirty="0">
                <a:solidFill>
                  <a:schemeClr val="tx2"/>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日本は議会制民主主義国家であり、メディアの自由と多様性の原則が概ね尊重されています。</a:t>
            </a:r>
            <a:endPar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しかしながら、伝統やビジネス上の利益、政治的圧力、ジェンダーの不平等などにより、ジャーナリストが監視役としての役割を十分に果たせないケースがしばしばあります。 </a:t>
            </a:r>
            <a:endPar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日本は</a:t>
            </a:r>
            <a:r>
              <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70</a:t>
            </a: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位で、シエラレオネ（</a:t>
            </a:r>
            <a:r>
              <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64</a:t>
            </a: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位）やコンゴ民主共和国（</a:t>
            </a:r>
            <a:r>
              <a:rPr lang="en-US" altLang="ja-JP" sz="12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69</a:t>
            </a:r>
            <a:r>
              <a:rPr lang="ja-JP" altLang="en-US" sz="12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位）よりも低い順位でした。</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14</a:t>
            </a:fld>
            <a:endParaRPr lang="ja-JP" altLang="en-US" dirty="0"/>
          </a:p>
        </p:txBody>
      </p:sp>
    </p:spTree>
    <p:extLst>
      <p:ext uri="{BB962C8B-B14F-4D97-AF65-F5344CB8AC3E}">
        <p14:creationId xmlns:p14="http://schemas.microsoft.com/office/powerpoint/2010/main" val="509750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15</a:t>
            </a:fld>
            <a:endParaRPr lang="ja-JP" altLang="en-US" dirty="0"/>
          </a:p>
        </p:txBody>
      </p:sp>
    </p:spTree>
    <p:extLst>
      <p:ext uri="{BB962C8B-B14F-4D97-AF65-F5344CB8AC3E}">
        <p14:creationId xmlns:p14="http://schemas.microsoft.com/office/powerpoint/2010/main" val="495712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a:t>
            </a:fld>
            <a:endParaRPr lang="ja-JP" altLang="en-US" dirty="0"/>
          </a:p>
        </p:txBody>
      </p:sp>
    </p:spTree>
    <p:extLst>
      <p:ext uri="{BB962C8B-B14F-4D97-AF65-F5344CB8AC3E}">
        <p14:creationId xmlns:p14="http://schemas.microsoft.com/office/powerpoint/2010/main" val="344794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fontAlgn="base">
              <a:spcBef>
                <a:spcPts val="2250"/>
              </a:spcBef>
              <a:spcAft>
                <a:spcPts val="2250"/>
              </a:spcAft>
              <a:buNone/>
            </a:pPr>
            <a:r>
              <a:rPr lang="ja-JP" altLang="en-US" b="1" i="0" u="none" strike="noStrike">
                <a:solidFill>
                  <a:srgbClr val="7F375C"/>
                </a:solidFill>
                <a:effectLst/>
                <a:latin typeface="-apple-system"/>
              </a:rPr>
              <a:t>米村明美の政策</a:t>
            </a:r>
          </a:p>
          <a:p>
            <a:pPr algn="ctr" fontAlgn="base">
              <a:spcBef>
                <a:spcPts val="4500"/>
              </a:spcBef>
              <a:spcAft>
                <a:spcPts val="4500"/>
              </a:spcAft>
              <a:buNone/>
            </a:pPr>
            <a:r>
              <a:rPr lang="ja-JP" altLang="en-US" b="1" i="0" u="none" strike="noStrike">
                <a:solidFill>
                  <a:srgbClr val="FFFFFF"/>
                </a:solidFill>
                <a:effectLst/>
                <a:latin typeface="-apple-system"/>
              </a:rPr>
              <a:t>税制改革で格差是正</a:t>
            </a:r>
            <a:endParaRPr lang="ja-JP" altLang="en-US" b="0" i="0" u="none" strike="noStrike">
              <a:solidFill>
                <a:srgbClr val="FFFFFF"/>
              </a:solidFill>
              <a:effectLst/>
              <a:latin typeface="-apple-system"/>
            </a:endParaRPr>
          </a:p>
          <a:p>
            <a:pPr algn="l" fontAlgn="base">
              <a:spcBef>
                <a:spcPts val="2250"/>
              </a:spcBef>
              <a:spcAft>
                <a:spcPts val="2250"/>
              </a:spcAft>
              <a:buNone/>
            </a:pPr>
            <a:r>
              <a:rPr lang="ja-JP" altLang="en-US" b="0" i="0" u="none" strike="noStrike">
                <a:solidFill>
                  <a:srgbClr val="000000"/>
                </a:solidFill>
                <a:effectLst/>
                <a:latin typeface="-apple-system"/>
              </a:rPr>
              <a:t>消費税収は社会保障の一部にしか使われていません。その本質は、経団連の要望で実施された法人税減税のための穴埋め財源です。消費税廃止で消費が増え、景気も回復します。国内の既得権者を優遇する税制を改正するとともに、世界の人々と連携し、</a:t>
            </a:r>
            <a:r>
              <a:rPr lang="en-US" altLang="ja-JP" b="0" i="0" u="none" strike="noStrike" dirty="0">
                <a:solidFill>
                  <a:srgbClr val="000000"/>
                </a:solidFill>
                <a:effectLst/>
                <a:latin typeface="-apple-system"/>
              </a:rPr>
              <a:t>1%</a:t>
            </a:r>
            <a:r>
              <a:rPr lang="ja-JP" altLang="en-US" b="0" i="0" u="none" strike="noStrike">
                <a:solidFill>
                  <a:srgbClr val="000000"/>
                </a:solidFill>
                <a:effectLst/>
                <a:latin typeface="-apple-system"/>
              </a:rPr>
              <a:t>が支配する国際経済のあり方を問い直します。</a:t>
            </a:r>
          </a:p>
          <a:p>
            <a:pPr algn="ctr" fontAlgn="base">
              <a:spcBef>
                <a:spcPts val="4500"/>
              </a:spcBef>
              <a:spcAft>
                <a:spcPts val="4500"/>
              </a:spcAft>
              <a:buNone/>
            </a:pPr>
            <a:r>
              <a:rPr lang="ja-JP" altLang="en-US" b="1" i="0" u="none" strike="noStrike">
                <a:solidFill>
                  <a:srgbClr val="FFFFFF"/>
                </a:solidFill>
                <a:effectLst/>
                <a:latin typeface="-apple-system"/>
              </a:rPr>
              <a:t>教育予算増額</a:t>
            </a:r>
            <a:endParaRPr lang="ja-JP" altLang="en-US" b="0" i="0" u="none" strike="noStrike">
              <a:solidFill>
                <a:srgbClr val="FFFFFF"/>
              </a:solidFill>
              <a:effectLst/>
              <a:latin typeface="-apple-system"/>
            </a:endParaRPr>
          </a:p>
          <a:p>
            <a:pPr algn="l" fontAlgn="base">
              <a:spcBef>
                <a:spcPts val="2250"/>
              </a:spcBef>
              <a:spcAft>
                <a:spcPts val="2250"/>
              </a:spcAft>
              <a:buNone/>
            </a:pPr>
            <a:r>
              <a:rPr lang="pt-BR" altLang="ja-JP" b="0" i="0" u="none" strike="noStrike" dirty="0">
                <a:solidFill>
                  <a:srgbClr val="000000"/>
                </a:solidFill>
                <a:effectLst/>
                <a:latin typeface="-apple-system"/>
              </a:rPr>
              <a:t>OECD</a:t>
            </a:r>
            <a:r>
              <a:rPr lang="ja-JP" altLang="en-US" b="0" i="0" u="none" strike="noStrike">
                <a:solidFill>
                  <a:srgbClr val="000000"/>
                </a:solidFill>
                <a:effectLst/>
                <a:latin typeface="-apple-system"/>
              </a:rPr>
              <a:t>諸国の中でも最低水準の教育予算を増加し、教育費無償化を実現します。奨学金徳政令で、奨学金返済に苦しむ約</a:t>
            </a:r>
            <a:r>
              <a:rPr lang="en-US" altLang="ja-JP" b="0" i="0" u="none" strike="noStrike" dirty="0">
                <a:solidFill>
                  <a:srgbClr val="000000"/>
                </a:solidFill>
                <a:effectLst/>
                <a:latin typeface="-apple-system"/>
              </a:rPr>
              <a:t>580</a:t>
            </a:r>
            <a:r>
              <a:rPr lang="ja-JP" altLang="en-US" b="0" i="0" u="none" strike="noStrike">
                <a:solidFill>
                  <a:srgbClr val="000000"/>
                </a:solidFill>
                <a:effectLst/>
                <a:latin typeface="-apple-system"/>
              </a:rPr>
              <a:t>万人の借金をキャンセルします。すでに返済した人に対する合理的補償を検討します。教員の待遇・労働条件を改善するとともに正規教員の数を大幅に増やし、深刻な教員不足を解決します。大学の基礎研究に財政投資を行い、長期的な視点で研究に取り組めるようにします。</a:t>
            </a:r>
          </a:p>
          <a:p>
            <a:pPr algn="ctr" fontAlgn="base">
              <a:spcBef>
                <a:spcPts val="4500"/>
              </a:spcBef>
              <a:spcAft>
                <a:spcPts val="4500"/>
              </a:spcAft>
              <a:buNone/>
            </a:pPr>
            <a:r>
              <a:rPr lang="ja-JP" altLang="en-US" b="1" i="0" u="none" strike="noStrike">
                <a:solidFill>
                  <a:srgbClr val="FFFFFF"/>
                </a:solidFill>
                <a:effectLst/>
                <a:latin typeface="-apple-system"/>
              </a:rPr>
              <a:t>脱原発！</a:t>
            </a:r>
            <a:endParaRPr lang="ja-JP" altLang="en-US" b="0" i="0" u="none" strike="noStrike">
              <a:solidFill>
                <a:srgbClr val="FFFFFF"/>
              </a:solidFill>
              <a:effectLst/>
              <a:latin typeface="-apple-system"/>
            </a:endParaRPr>
          </a:p>
          <a:p>
            <a:pPr algn="l" fontAlgn="base">
              <a:spcBef>
                <a:spcPts val="2250"/>
              </a:spcBef>
              <a:spcAft>
                <a:spcPts val="2250"/>
              </a:spcAft>
              <a:buNone/>
            </a:pPr>
            <a:r>
              <a:rPr lang="ja-JP" altLang="en-US" b="0" i="0" u="none" strike="noStrike">
                <a:solidFill>
                  <a:srgbClr val="000000"/>
                </a:solidFill>
                <a:effectLst/>
                <a:latin typeface="-apple-system"/>
              </a:rPr>
              <a:t>地震国の日本から、今すぐ原発をなくします。同時に気候危機にも対処し、再生可能エネルギー</a:t>
            </a:r>
            <a:r>
              <a:rPr lang="en-US" altLang="ja-JP" b="0" i="0" u="none" strike="noStrike" dirty="0">
                <a:solidFill>
                  <a:srgbClr val="000000"/>
                </a:solidFill>
                <a:effectLst/>
                <a:latin typeface="-apple-system"/>
              </a:rPr>
              <a:t>100%</a:t>
            </a:r>
            <a:r>
              <a:rPr lang="ja-JP" altLang="en-US" b="0" i="0" u="none" strike="noStrike">
                <a:solidFill>
                  <a:srgbClr val="000000"/>
                </a:solidFill>
                <a:effectLst/>
                <a:latin typeface="-apple-system"/>
              </a:rPr>
              <a:t>の社会を目指します。日本の廃炉技術と再生可能エネルギー技術を世界最先端にします。光熱費の安い快適な住まいと防災インフラで、すべての人々の命を守り、誰も取り残されることのない「共存のための強靱な経済」をつくります。</a:t>
            </a:r>
          </a:p>
          <a:p>
            <a:pPr algn="ctr" fontAlgn="base">
              <a:spcBef>
                <a:spcPts val="4500"/>
              </a:spcBef>
              <a:spcAft>
                <a:spcPts val="4500"/>
              </a:spcAft>
              <a:buNone/>
            </a:pPr>
            <a:r>
              <a:rPr lang="ja-JP" altLang="en-US" b="1" i="0" u="none" strike="noStrike">
                <a:solidFill>
                  <a:srgbClr val="FFFFFF"/>
                </a:solidFill>
                <a:effectLst/>
                <a:latin typeface="-apple-system"/>
              </a:rPr>
              <a:t>平和外交</a:t>
            </a:r>
            <a:endParaRPr lang="ja-JP" altLang="en-US" b="0" i="0" u="none" strike="noStrike">
              <a:solidFill>
                <a:srgbClr val="FFFFFF"/>
              </a:solidFill>
              <a:effectLst/>
              <a:latin typeface="-apple-system"/>
            </a:endParaRPr>
          </a:p>
          <a:p>
            <a:pPr algn="l" fontAlgn="base">
              <a:spcBef>
                <a:spcPts val="2250"/>
              </a:spcBef>
              <a:spcAft>
                <a:spcPts val="2250"/>
              </a:spcAft>
            </a:pPr>
            <a:r>
              <a:rPr lang="ja-JP" altLang="en-US" b="0" i="0" u="none" strike="noStrike">
                <a:solidFill>
                  <a:srgbClr val="000000"/>
                </a:solidFill>
                <a:effectLst/>
                <a:latin typeface="-apple-system"/>
              </a:rPr>
              <a:t>真の独立国家となるために、日本は今こそ専守防衛と徹底した平和外交によって周辺諸国との信頼醸成を強化し、北東アジアの平和と安定に寄与するべきです。そして、唯一の戦争被爆国として、核兵器禁止条約をただちに批准し、現行憲法を尊重するとともに、徹底した平和外交、そして核廃絶の先頭に立つことを目指します。諸外国への民主化・人道主義を名目にした軍事介入には距離を置き、専守防衛と外交努力による問題解決、民生の人道支援を基本とします。</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4</a:t>
            </a:fld>
            <a:endParaRPr lang="ja-JP" altLang="en-US" dirty="0"/>
          </a:p>
        </p:txBody>
      </p:sp>
    </p:spTree>
    <p:extLst>
      <p:ext uri="{BB962C8B-B14F-4D97-AF65-F5344CB8AC3E}">
        <p14:creationId xmlns:p14="http://schemas.microsoft.com/office/powerpoint/2010/main" val="332743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日本の教育予算は、</a:t>
            </a:r>
            <a:r>
              <a:rPr lang="en-US" altLang="ja-JP" sz="1800"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OECD</a:t>
            </a: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諸国の中でも最低水準です。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日本は、初等教育から高等教育までの教育機関（研究開発を含む）に、国内総生産（</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4.0%</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を支出しています。これは、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平均の</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4.9%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を下回っています。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日本では、高等教育資金の約半分は家計によって賄われており、</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平均（</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）をはるかに上回る割合です。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授業料は、公立機関の学士課程に在籍する自国民学生の年間授業料は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5,645</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米ドルで</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(@146=824,170)</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、データがある</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加盟国の中では上限に位置しています。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高等教育を受ける学生の大多数が在籍する</a:t>
            </a:r>
            <a:r>
              <a:rPr lang="ja-JP" altLang="ja-JP" sz="1800" b="1" kern="0">
                <a:effectLst/>
                <a:latin typeface="游明朝" panose="02020400000000000000" pitchFamily="18" charset="-128"/>
                <a:ea typeface="游明朝" panose="02020400000000000000" pitchFamily="18" charset="-128"/>
                <a:cs typeface="ＭＳ Ｐゴシック" panose="020B0600070205080204" pitchFamily="34" charset="-128"/>
              </a:rPr>
              <a:t>私立独立教育機関</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では、学士課程の平均授業料は</a:t>
            </a:r>
            <a:r>
              <a:rPr lang="ja-JP" altLang="ja-JP" sz="1800" b="1" kern="0">
                <a:effectLst/>
                <a:latin typeface="游明朝" panose="02020400000000000000" pitchFamily="18" charset="-128"/>
                <a:ea typeface="游明朝" panose="02020400000000000000" pitchFamily="18" charset="-128"/>
                <a:cs typeface="ＭＳ Ｐゴシック" panose="020B0600070205080204" pitchFamily="34" charset="-128"/>
              </a:rPr>
              <a:t>公立機関の</a:t>
            </a:r>
            <a:r>
              <a:rPr lang="en-US" altLang="ja-JP" sz="1800" b="1" kern="0" dirty="0">
                <a:effectLst/>
                <a:latin typeface="游明朝" panose="02020400000000000000" pitchFamily="18" charset="-128"/>
                <a:ea typeface="游明朝" panose="02020400000000000000" pitchFamily="18" charset="-128"/>
                <a:cs typeface="ＭＳ Ｐゴシック" panose="020B0600070205080204" pitchFamily="34" charset="-128"/>
              </a:rPr>
              <a:t>2</a:t>
            </a:r>
            <a:r>
              <a:rPr lang="ja-JP" altLang="ja-JP" sz="1800" b="1" kern="0">
                <a:effectLst/>
                <a:latin typeface="游明朝" panose="02020400000000000000" pitchFamily="18" charset="-128"/>
                <a:ea typeface="游明朝" panose="02020400000000000000" pitchFamily="18" charset="-128"/>
                <a:cs typeface="ＭＳ Ｐゴシック" panose="020B0600070205080204" pitchFamily="34" charset="-128"/>
              </a:rPr>
              <a:t>倍</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となっています。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政府教育支出の配分は、初等教育の最終支出のうち、国が負担する割合は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未満、地方</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(regional)</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政府が負担する割合は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5%</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、地方</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(local)</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政府が負担する割合は</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94%</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です（このレベルの初期資金のうち、国が</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19%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、地方政府が</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42%</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、地方政府が</a:t>
            </a:r>
            <a:r>
              <a:rPr lang="en-US" altLang="ja-JP" sz="1800" kern="0" dirty="0">
                <a:effectLst/>
                <a:latin typeface="游明朝" panose="02020400000000000000" pitchFamily="18" charset="-128"/>
                <a:ea typeface="游明朝" panose="02020400000000000000" pitchFamily="18" charset="-128"/>
                <a:cs typeface="ＭＳ Ｐゴシック" panose="020B0600070205080204" pitchFamily="34" charset="-128"/>
              </a:rPr>
              <a:t>39%</a:t>
            </a:r>
            <a:r>
              <a:rPr lang="ja-JP" altLang="ja-JP" sz="1800" kern="0">
                <a:effectLst/>
                <a:latin typeface="游明朝" panose="02020400000000000000" pitchFamily="18" charset="-128"/>
                <a:ea typeface="游明朝" panose="02020400000000000000" pitchFamily="18" charset="-128"/>
                <a:cs typeface="ＭＳ Ｐゴシック" panose="020B0600070205080204" pitchFamily="34" charset="-128"/>
              </a:rPr>
              <a:t>を負担しています）。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れいわ新選組や教育予算を増加し、教育費無償化を実現します。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奨学金徳政令で、奨学金返済に苦しむ約</a:t>
            </a:r>
            <a:r>
              <a:rPr lang="en-US" altLang="ja-JP" sz="1800"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580</a:t>
            </a: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万人の借金をキャンセルします。すでに返済した人に対する合理的補償を検討します。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以前は、奨学金を借りて教師になった場合は、返還の義務がなかったのですが、今では、教師になっても返還の義務がかかります。以前のシステムに戻すことで、教員になりたい人の意欲を向上させます。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ja-JP" altLang="ja-JP" sz="18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教員の待遇・労働条件を改善するとともに正規教員の数を大幅に増やし、深刻な教員不足を解決します。大学の基礎研究に財政投資を行い、長期的な視点で研究に取り組めるようにします。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5</a:t>
            </a:fld>
            <a:endParaRPr lang="ja-JP" altLang="en-US" dirty="0"/>
          </a:p>
        </p:txBody>
      </p:sp>
    </p:spTree>
    <p:extLst>
      <p:ext uri="{BB962C8B-B14F-4D97-AF65-F5344CB8AC3E}">
        <p14:creationId xmlns:p14="http://schemas.microsoft.com/office/powerpoint/2010/main" val="2816924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6</a:t>
            </a:fld>
            <a:endParaRPr lang="ja-JP" altLang="en-US" dirty="0"/>
          </a:p>
        </p:txBody>
      </p:sp>
    </p:spTree>
    <p:extLst>
      <p:ext uri="{BB962C8B-B14F-4D97-AF65-F5344CB8AC3E}">
        <p14:creationId xmlns:p14="http://schemas.microsoft.com/office/powerpoint/2010/main" val="172190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D9157569-FB53-4311-9F9E-0CD8ABC63FFB}" type="slidenum">
              <a:rPr kumimoji="1" lang="en-US" altLang="ja-JP" noProof="0" smtClean="0"/>
              <a:pPr/>
              <a:t>8</a:t>
            </a:fld>
            <a:endParaRPr kumimoji="1" lang="ja-JP" altLang="en-US" noProof="0"/>
          </a:p>
        </p:txBody>
      </p:sp>
    </p:spTree>
    <p:extLst>
      <p:ext uri="{BB962C8B-B14F-4D97-AF65-F5344CB8AC3E}">
        <p14:creationId xmlns:p14="http://schemas.microsoft.com/office/powerpoint/2010/main" val="267088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9</a:t>
            </a:fld>
            <a:endParaRPr lang="ja-JP" altLang="en-US" dirty="0"/>
          </a:p>
        </p:txBody>
      </p:sp>
    </p:spTree>
    <p:extLst>
      <p:ext uri="{BB962C8B-B14F-4D97-AF65-F5344CB8AC3E}">
        <p14:creationId xmlns:p14="http://schemas.microsoft.com/office/powerpoint/2010/main" val="107258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10</a:t>
            </a:fld>
            <a:endParaRPr lang="ja-JP" altLang="en-US" dirty="0"/>
          </a:p>
        </p:txBody>
      </p:sp>
    </p:spTree>
    <p:extLst>
      <p:ext uri="{BB962C8B-B14F-4D97-AF65-F5344CB8AC3E}">
        <p14:creationId xmlns:p14="http://schemas.microsoft.com/office/powerpoint/2010/main" val="385106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11</a:t>
            </a:fld>
            <a:endParaRPr lang="ja-JP" altLang="en-US" dirty="0"/>
          </a:p>
        </p:txBody>
      </p:sp>
    </p:spTree>
    <p:extLst>
      <p:ext uri="{BB962C8B-B14F-4D97-AF65-F5344CB8AC3E}">
        <p14:creationId xmlns:p14="http://schemas.microsoft.com/office/powerpoint/2010/main" val="354040124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104900" y="2292094"/>
            <a:ext cx="10096500" cy="2219691"/>
          </a:xfrm>
        </p:spPr>
        <p:txBody>
          <a:bodyPr rtlCol="0" anchor="ctr">
            <a:normAutofit/>
          </a:bodyPr>
          <a:lstStyle>
            <a:lvl1pPr algn="l" rtl="0">
              <a:defRPr sz="4400" cap="all"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atin typeface="Meiryo UI" panose="020B0604030504040204" pitchFamily="50" charset="-128"/>
                <a:ea typeface="Meiryo UI" panose="020B0604030504040204" pitchFamily="50" charset="-128"/>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noProof="0"/>
              <a:t>マスター サブタイトルの書式設定</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AF22D0B8-DB5E-4A59-8E0B-19211B500AAA}" type="datetime1">
              <a:rPr lang="ja-JP" altLang="en-US" smtClean="0"/>
              <a:pPr/>
              <a:t>2025/5/25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lgn="r"/>
            <a:fld id="{0FF54DE5-C571-48E8-A5BC-B369434E2F44}" type="slidenum">
              <a:rPr lang="en-US" altLang="ja-JP" smtClean="0"/>
              <a:pPr algn="r"/>
              <a:t>‹#›</a:t>
            </a:fld>
            <a:endParaRPr lang="ja-JP" altLang="en-US" dirty="0"/>
          </a:p>
        </p:txBody>
      </p:sp>
      <p:pic>
        <p:nvPicPr>
          <p:cNvPr id="11" name="図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lstStyle>
            <a:lvl1pPr algn="l" rtl="0">
              <a:defRPr sz="3200"/>
            </a:lvl1pPr>
          </a:lstStyle>
          <a:p>
            <a:pPr rtl="0"/>
            <a:r>
              <a:rPr lang="ja-JP" altLang="en-US" noProof="0"/>
              <a:t>マスター タイトルの書式設定</a:t>
            </a:r>
            <a:endParaRPr lang="ja-JP" altLang="en-US" noProof="0" dirty="0"/>
          </a:p>
        </p:txBody>
      </p:sp>
      <p:sp>
        <p:nvSpPr>
          <p:cNvPr id="3" name="図プレースホルダー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B9A22D8E-5C9B-414A-BCE6-D0C423CED96E}" type="datetime1">
              <a:rPr lang="ja-JP" altLang="en-US" smtClean="0"/>
              <a:pPr/>
              <a:t>2025/5/25</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2pPr rtl="0">
              <a:defRPr/>
            </a:lvl2pPr>
            <a:lvl3pPr rtl="0">
              <a:defRPr/>
            </a:lvl3pPr>
            <a:lvl4pPr rtl="0">
              <a:defRPr/>
            </a:lvl4pPr>
            <a:lvl5pPr rtl="0">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F17C54CF-F3AC-47BD-A264-ED4986E1868B}" type="datetime1">
              <a:rPr lang="ja-JP" altLang="en-US" smtClean="0"/>
              <a:pPr/>
              <a:t>2025/5/25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372600" y="365125"/>
            <a:ext cx="1714500" cy="5811838"/>
          </a:xfrm>
        </p:spPr>
        <p:txBody>
          <a:bodyPr vert="eaVert"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1104900" y="365125"/>
            <a:ext cx="8098896" cy="5811838"/>
          </a:xfrm>
        </p:spPr>
        <p:txBody>
          <a:bodyPr vert="eaVert" rtlCol="0"/>
          <a:lstStyle>
            <a:lvl2pPr rtl="0">
              <a:defRPr/>
            </a:lvl2pPr>
            <a:lvl3pPr rtl="0">
              <a:defRPr/>
            </a:lvl3pPr>
            <a:lvl4pPr rtl="0">
              <a:defRPr/>
            </a:lvl4pPr>
            <a:lvl5pPr rtl="0">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D2EA0A99-9C92-4E04-94CF-79DE0E5F4BBE}" type="datetime1">
              <a:rPr lang="ja-JP" altLang="en-US" smtClean="0"/>
              <a:pPr/>
              <a:t>2025/5/25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r>
              <a:rPr lang="en-US" altLang="ja-JP" dirty="0"/>
              <a:t>‹#›</a:t>
            </a:r>
            <a:endParaRPr lang="ja-JP" altLang="en-US" dirty="0"/>
          </a:p>
        </p:txBody>
      </p:sp>
      <p:grpSp>
        <p:nvGrpSpPr>
          <p:cNvPr id="7" name="グループ 6"/>
          <p:cNvGrpSpPr/>
          <p:nvPr/>
        </p:nvGrpSpPr>
        <p:grpSpPr>
          <a:xfrm rot="5400000">
            <a:off x="6514047" y="3228843"/>
            <a:ext cx="5632704" cy="84403"/>
            <a:chOff x="1073150" y="1219201"/>
            <a:chExt cx="10058400" cy="63125"/>
          </a:xfrm>
        </p:grpSpPr>
        <p:cxnSp>
          <p:nvCxnSpPr>
            <p:cNvPr id="8" name="直線​​コネクタ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キャプション付きのコンテンツ">
    <p:spTree>
      <p:nvGrpSpPr>
        <p:cNvPr id="1" name=""/>
        <p:cNvGrpSpPr/>
        <p:nvPr/>
      </p:nvGrpSpPr>
      <p:grpSpPr>
        <a:xfrm>
          <a:off x="0" y="0"/>
          <a:ext cx="0" cy="0"/>
          <a:chOff x="0" y="0"/>
          <a:chExt cx="0" cy="0"/>
        </a:xfrm>
      </p:grpSpPr>
      <p:grpSp>
        <p:nvGrpSpPr>
          <p:cNvPr id="4" name="グループ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長方形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GB" noProof="0">
                <a:latin typeface="Meiryo UI" panose="020B0604030504040204" pitchFamily="50" charset="-128"/>
              </a:endParaRPr>
            </a:p>
          </p:txBody>
        </p:sp>
        <p:sp>
          <p:nvSpPr>
            <p:cNvPr id="7" name="円/楕円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GB" noProof="0">
                <a:latin typeface="Meiryo UI" panose="020B0604030504040204" pitchFamily="50" charset="-128"/>
              </a:endParaRPr>
            </a:p>
          </p:txBody>
        </p:sp>
      </p:grpSp>
      <p:sp>
        <p:nvSpPr>
          <p:cNvPr id="8" name="スライド番号プレースホルダー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n-GB" altLang="ja-JP" sz="1200" noProof="0" smtClean="0">
                <a:solidFill>
                  <a:schemeClr val="bg1"/>
                </a:solidFill>
                <a:latin typeface="Meiryo UI" panose="020B0604030504040204" pitchFamily="50" charset="-128"/>
              </a:rPr>
              <a:pPr algn="ctr"/>
              <a:t>‹#›</a:t>
            </a:fld>
            <a:endParaRPr lang="ja-JP" altLang="en-GB" sz="1200" noProof="0">
              <a:solidFill>
                <a:schemeClr val="bg1"/>
              </a:solidFill>
              <a:latin typeface="Meiryo UI" panose="020B0604030504040204" pitchFamily="50" charset="-128"/>
            </a:endParaRPr>
          </a:p>
        </p:txBody>
      </p:sp>
      <p:sp>
        <p:nvSpPr>
          <p:cNvPr id="9" name="テキスト プレースホルダー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0" name="コンテンツ プレースホルダー 2">
            <a:extLst>
              <a:ext uri="{FF2B5EF4-FFF2-40B4-BE49-F238E27FC236}">
                <a16:creationId xmlns:a16="http://schemas.microsoft.com/office/drawing/2014/main" id="{4D4BA48E-457A-42FA-BC00-3AE386B38A0C}"/>
              </a:ext>
            </a:extLst>
          </p:cNvPr>
          <p:cNvSpPr>
            <a:spLocks noGrp="1"/>
          </p:cNvSpPr>
          <p:nvPr>
            <p:ph idx="1" hasCustomPrompt="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タイトル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Tree>
    <p:extLst>
      <p:ext uri="{BB962C8B-B14F-4D97-AF65-F5344CB8AC3E}">
        <p14:creationId xmlns:p14="http://schemas.microsoft.com/office/powerpoint/2010/main" val="165590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12473E14-5140-4472-AFB7-E31D03AF4769}" type="datetime1">
              <a:rPr lang="ja-JP" altLang="en-US" smtClean="0"/>
              <a:pPr/>
              <a:t>2025/5/25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fld id="{0FF54DE5-C571-48E8-A5BC-B369434E2F44}" type="slidenum">
              <a:rPr lang="en-US" altLang="ja-JP" smtClean="0"/>
              <a:pPr algn="r"/>
              <a:t>‹#›</a:t>
            </a:fld>
            <a:endParaRPr lang="ja-JP" altLang="en-US"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タイトル スライドと図">
    <p:spTree>
      <p:nvGrpSpPr>
        <p:cNvPr id="1" name=""/>
        <p:cNvGrpSpPr/>
        <p:nvPr/>
      </p:nvGrpSpPr>
      <p:grpSpPr>
        <a:xfrm>
          <a:off x="0" y="0"/>
          <a:ext cx="0" cy="0"/>
          <a:chOff x="0" y="0"/>
          <a:chExt cx="0" cy="0"/>
        </a:xfrm>
      </p:grpSpPr>
      <p:grpSp>
        <p:nvGrpSpPr>
          <p:cNvPr id="13" name="グループ 12"/>
          <p:cNvGrpSpPr/>
          <p:nvPr/>
        </p:nvGrpSpPr>
        <p:grpSpPr>
          <a:xfrm rot="10800000">
            <a:off x="0" y="5645510"/>
            <a:ext cx="12192000" cy="63125"/>
            <a:chOff x="507492" y="1501519"/>
            <a:chExt cx="8129016" cy="63125"/>
          </a:xfrm>
        </p:grpSpPr>
        <p:cxnSp>
          <p:nvCxnSpPr>
            <p:cNvPr id="17" name="直線コネクタ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グループ 13"/>
          <p:cNvGrpSpPr/>
          <p:nvPr/>
        </p:nvGrpSpPr>
        <p:grpSpPr>
          <a:xfrm>
            <a:off x="0" y="1143000"/>
            <a:ext cx="12192000" cy="63125"/>
            <a:chOff x="507492" y="1501519"/>
            <a:chExt cx="8129016" cy="63125"/>
          </a:xfrm>
        </p:grpSpPr>
        <p:cxnSp>
          <p:nvCxnSpPr>
            <p:cNvPr id="15" name="直線コネクタ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長方形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104900" y="2292094"/>
            <a:ext cx="5734050" cy="2219691"/>
          </a:xfrm>
        </p:spPr>
        <p:txBody>
          <a:bodyPr rtlCol="0" anchor="ctr">
            <a:normAutofit/>
          </a:bodyPr>
          <a:lstStyle>
            <a:lvl1pPr algn="l" rtl="0">
              <a:defRPr sz="4400" cap="all"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atin typeface="Meiryo UI" panose="020B0604030504040204" pitchFamily="50" charset="-128"/>
                <a:ea typeface="Meiryo UI" panose="020B0604030504040204" pitchFamily="50" charset="-128"/>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noProof="0"/>
              <a:t>マスター サブタイトルの書式設定</a:t>
            </a:r>
            <a:endParaRPr lang="ja-JP" altLang="en-US" noProof="0" dirty="0"/>
          </a:p>
        </p:txBody>
      </p:sp>
      <p:pic>
        <p:nvPicPr>
          <p:cNvPr id="10" name="画像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図プレースホルダー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9" name="操作方法のテキスト"/>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ja-JP" altLang="en-US" sz="1200" b="1" i="1" noProof="0" dirty="0">
                <a:latin typeface="Meiryo UI" panose="020B0604030504040204" pitchFamily="50" charset="-128"/>
                <a:ea typeface="Meiryo UI" panose="020B0604030504040204" pitchFamily="50" charset="-128"/>
                <a:cs typeface="Arial" pitchFamily="34" charset="0"/>
              </a:rPr>
              <a:t>注</a:t>
            </a:r>
            <a:r>
              <a:rPr lang="en-US" altLang="ja-JP" sz="1200" b="1" i="1" noProof="0" dirty="0">
                <a:latin typeface="Meiryo UI" panose="020B0604030504040204" pitchFamily="50" charset="-128"/>
                <a:ea typeface="Meiryo UI" panose="020B0604030504040204" pitchFamily="50" charset="-128"/>
                <a:cs typeface="Arial" pitchFamily="34" charset="0"/>
              </a:rPr>
              <a:t>:</a:t>
            </a:r>
          </a:p>
          <a:p>
            <a:pPr rtl="0"/>
            <a:r>
              <a:rPr lang="ja-JP" altLang="en-US" sz="1200" i="1" noProof="0" dirty="0">
                <a:latin typeface="Meiryo UI" panose="020B0604030504040204" pitchFamily="50" charset="-128"/>
                <a:ea typeface="Meiryo UI" panose="020B0604030504040204" pitchFamily="50" charset="-128"/>
                <a:cs typeface="Arial" pitchFamily="34" charset="0"/>
              </a:rPr>
              <a:t>このスライド上の画像を変更するには、図を選択して削除します。次に、プレースホルダーの画像アイコンをクリックして独自の画像を挿入します。</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grpSp>
        <p:nvGrpSpPr>
          <p:cNvPr id="8" name="グループ 7"/>
          <p:cNvGrpSpPr/>
          <p:nvPr/>
        </p:nvGrpSpPr>
        <p:grpSpPr>
          <a:xfrm>
            <a:off x="0" y="2514600"/>
            <a:ext cx="12192000" cy="3194035"/>
            <a:chOff x="647402" y="2514600"/>
            <a:chExt cx="10838688" cy="3194035"/>
          </a:xfrm>
        </p:grpSpPr>
        <p:grpSp>
          <p:nvGrpSpPr>
            <p:cNvPr id="9" name="グループ 8"/>
            <p:cNvGrpSpPr/>
            <p:nvPr/>
          </p:nvGrpSpPr>
          <p:grpSpPr>
            <a:xfrm>
              <a:off x="647402" y="2514600"/>
              <a:ext cx="10838688" cy="63125"/>
              <a:chOff x="507492" y="1501519"/>
              <a:chExt cx="8129016" cy="63125"/>
            </a:xfrm>
          </p:grpSpPr>
          <p:cxnSp>
            <p:nvCxnSpPr>
              <p:cNvPr id="14" name="直線​​コネクタ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長方形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p>
          </p:txBody>
        </p:sp>
        <p:grpSp>
          <p:nvGrpSpPr>
            <p:cNvPr id="11" name="グループ 10"/>
            <p:cNvGrpSpPr/>
            <p:nvPr/>
          </p:nvGrpSpPr>
          <p:grpSpPr>
            <a:xfrm rot="10800000">
              <a:off x="647402" y="5645510"/>
              <a:ext cx="10838688" cy="63125"/>
              <a:chOff x="507492" y="1501519"/>
              <a:chExt cx="8129016" cy="63125"/>
            </a:xfrm>
          </p:grpSpPr>
          <p:cxnSp>
            <p:nvCxnSpPr>
              <p:cNvPr id="12" name="直線​​コネクタ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タイトル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ja-JP" altLang="en-US" noProof="0"/>
              <a:t>マスター テキストの書式設定</a:t>
            </a:r>
          </a:p>
        </p:txBody>
      </p:sp>
      <p:sp>
        <p:nvSpPr>
          <p:cNvPr id="4" name="日付プレースホルダー 3"/>
          <p:cNvSpPr>
            <a:spLocks noGrp="1"/>
          </p:cNvSpPr>
          <p:nvPr>
            <p:ph type="dt" sz="half" idx="10"/>
          </p:nvPr>
        </p:nvSpPr>
        <p:spPr/>
        <p:txBody>
          <a:bodyPr rtlCol="0"/>
          <a:lstStyle>
            <a:lvl1pPr>
              <a:defRPr/>
            </a:lvl1pPr>
          </a:lstStyle>
          <a:p>
            <a:fld id="{91564474-8C31-4E3C-B359-35FAB1256BAD}" type="datetime1">
              <a:rPr lang="ja-JP" altLang="en-US" smtClean="0"/>
              <a:pPr/>
              <a:t>2025/5/25</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fld id="{0FF54DE5-C571-48E8-A5BC-B369434E2F44}" type="slidenum">
              <a:rPr lang="en-US" altLang="ja-JP" smtClean="0"/>
              <a:pPr algn="r"/>
              <a:t>‹#›</a:t>
            </a:fld>
            <a:endParaRPr lang="ja-JP" altLang="en-US" dirty="0"/>
          </a:p>
        </p:txBody>
      </p:sp>
      <p:pic>
        <p:nvPicPr>
          <p:cNvPr id="7" name="画像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lvl1pPr>
              <a:defRPr/>
            </a:lvl1pPr>
          </a:lstStyle>
          <a:p>
            <a:fld id="{B2D36521-3AF6-431A-A06D-F9E579EE8B08}" type="datetime1">
              <a:rPr lang="ja-JP" altLang="en-US" smtClean="0"/>
              <a:pPr/>
              <a:t>2025/5/25</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0490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104900" y="2424112"/>
            <a:ext cx="4919472" cy="37480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16611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166110" y="2424112"/>
            <a:ext cx="4919472" cy="37480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lvl1pPr>
              <a:defRPr/>
            </a:lvl1pPr>
          </a:lstStyle>
          <a:p>
            <a:fld id="{891EEB67-7C0C-4347-97FC-5242520E53FF}" type="datetime1">
              <a:rPr lang="ja-JP" altLang="en-US" smtClean="0"/>
              <a:pPr/>
              <a:t>2025/5/25</a:t>
            </a:fld>
            <a:endParaRPr lang="ja-JP" altLang="en-US"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lvl1pPr>
          </a:lstStyle>
          <a:p>
            <a:fld id="{F1A54D9A-579A-43E4-AA92-247F078523E2}" type="datetime1">
              <a:rPr lang="ja-JP" altLang="en-US" smtClean="0"/>
              <a:pPr/>
              <a:t>2025/5/25</a:t>
            </a:fld>
            <a:endParaRPr lang="ja-JP" altLang="en-US"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vl1pPr>
          </a:lstStyle>
          <a:p>
            <a:fld id="{8394D5DF-F973-4A28-BE99-51E1B37DE461}" type="datetime1">
              <a:rPr lang="ja-JP" altLang="en-US" smtClean="0"/>
              <a:pPr/>
              <a:t>2025/5/25</a:t>
            </a:fld>
            <a:endParaRPr lang="ja-JP" altLang="en-US"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lstStyle>
            <a:lvl1pPr algn="l" rtl="0">
              <a:defRPr sz="3200"/>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D945B7C2-4E6A-436C-A324-53B9F5E3A2D9}" type="datetime1">
              <a:rPr lang="ja-JP" altLang="en-US" smtClean="0"/>
              <a:pPr/>
              <a:t>2025/5/25</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a:p>
            <a:pPr lvl="5" rtl="0"/>
            <a:r>
              <a:rPr lang="ja-JP" altLang="en-US" noProof="0" dirty="0"/>
              <a:t>第 </a:t>
            </a:r>
            <a:r>
              <a:rPr lang="en-US" altLang="ja-JP" noProof="0" dirty="0"/>
              <a:t>6 </a:t>
            </a:r>
            <a:r>
              <a:rPr lang="ja-JP" altLang="en-US" noProof="0" dirty="0"/>
              <a:t>レベル</a:t>
            </a:r>
          </a:p>
          <a:p>
            <a:pPr lvl="6" rtl="0"/>
            <a:r>
              <a:rPr lang="ja-JP" altLang="en-US" noProof="0" dirty="0"/>
              <a:t>第 </a:t>
            </a:r>
            <a:r>
              <a:rPr lang="en-US" altLang="ja-JP" noProof="0" dirty="0"/>
              <a:t>7 </a:t>
            </a:r>
            <a:r>
              <a:rPr lang="ja-JP" altLang="en-US" noProof="0" dirty="0"/>
              <a:t>レベル</a:t>
            </a:r>
          </a:p>
          <a:p>
            <a:pPr lvl="7" rtl="0"/>
            <a:r>
              <a:rPr lang="ja-JP" altLang="en-US" noProof="0" dirty="0"/>
              <a:t>第 </a:t>
            </a:r>
            <a:r>
              <a:rPr lang="en-US" altLang="ja-JP" noProof="0" dirty="0"/>
              <a:t>8 </a:t>
            </a:r>
            <a:r>
              <a:rPr lang="ja-JP" altLang="en-US" noProof="0" dirty="0"/>
              <a:t>レベル</a:t>
            </a:r>
          </a:p>
          <a:p>
            <a:pPr lvl="8" rtl="0"/>
            <a:r>
              <a:rPr lang="ja-JP" altLang="en-US" noProof="0" dirty="0"/>
              <a:t>第 </a:t>
            </a:r>
            <a:r>
              <a:rPr lang="en-US" altLang="ja-JP" noProof="0" dirty="0"/>
              <a:t>9 </a:t>
            </a:r>
            <a:r>
              <a:rPr lang="ja-JP" altLang="en-US" noProof="0" dirty="0"/>
              <a:t>レベル</a:t>
            </a:r>
          </a:p>
        </p:txBody>
      </p:sp>
      <p:sp>
        <p:nvSpPr>
          <p:cNvPr id="4" name="日付プレースホルダー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fld id="{AF4D288C-CF44-4932-AFE2-B1F79EA91A8C}" type="datetime1">
              <a:rPr lang="ja-JP" altLang="en-US" smtClean="0"/>
              <a:pPr/>
              <a:t>2025/5/25</a:t>
            </a:fld>
            <a:endParaRPr lang="ja-JP" altLang="en-US" dirty="0"/>
          </a:p>
        </p:txBody>
      </p:sp>
      <p:sp>
        <p:nvSpPr>
          <p:cNvPr id="5" name="フッター プレースホルダー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l"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pPr algn="r"/>
            <a:fld id="{0FF54DE5-C571-48E8-A5BC-B369434E2F44}" type="slidenum">
              <a:rPr lang="en-US" altLang="ja-JP" smtClean="0"/>
              <a:pPr algn="r"/>
              <a:t>‹#›</a:t>
            </a:fld>
            <a:endParaRPr lang="ja-JP" altLang="en-US" dirty="0"/>
          </a:p>
        </p:txBody>
      </p:sp>
      <p:grpSp>
        <p:nvGrpSpPr>
          <p:cNvPr id="15" name="グループ 14"/>
          <p:cNvGrpSpPr/>
          <p:nvPr/>
        </p:nvGrpSpPr>
        <p:grpSpPr>
          <a:xfrm>
            <a:off x="1103376" y="1219201"/>
            <a:ext cx="9985248" cy="84403"/>
            <a:chOff x="1073150" y="1219201"/>
            <a:chExt cx="10058400" cy="63125"/>
          </a:xfrm>
        </p:grpSpPr>
        <p:cxnSp>
          <p:nvCxnSpPr>
            <p:cNvPr id="13" name="直線​​コネクタ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28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kumimoji="1" sz="16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lpsmPXCf6I?feature=oembed"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Rw9FSYH6kL8?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T6Te5TMjl70?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idx="4294967295"/>
          </p:nvPr>
        </p:nvSpPr>
        <p:spPr>
          <a:xfrm>
            <a:off x="0" y="76200"/>
            <a:ext cx="9980613" cy="1096963"/>
          </a:xfrm>
        </p:spPr>
        <p:txBody>
          <a:bodyPr rtlCol="0" anchor="ctr">
            <a:normAutofit fontScale="90000"/>
          </a:bodyPr>
          <a:lstStyle/>
          <a:p>
            <a:br>
              <a:rPr lang="en-US" altLang="ja-JP" b="1"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br>
              <a:rPr lang="en-US" altLang="ja-JP" sz="4400" b="1" dirty="0">
                <a:solidFill>
                  <a:srgbClr val="0070C0"/>
                </a:solidFill>
                <a:latin typeface="Arial" panose="020B0604020202020204" pitchFamily="34" charset="0"/>
                <a:cs typeface="Arial" panose="020B0604020202020204" pitchFamily="34" charset="0"/>
              </a:rPr>
            </a:br>
            <a:br>
              <a:rPr lang="en-US" altLang="ja-JP" sz="4400" b="1" dirty="0">
                <a:solidFill>
                  <a:srgbClr val="0070C0"/>
                </a:solidFill>
                <a:latin typeface="Arial" panose="020B0604020202020204" pitchFamily="34" charset="0"/>
                <a:cs typeface="Arial" panose="020B0604020202020204" pitchFamily="34" charset="0"/>
              </a:rPr>
            </a:br>
            <a:endParaRPr lang="ja-JP" altLang="en-US" sz="4900" dirty="0">
              <a:latin typeface="Meiryo UI" panose="020B0604030504040204" pitchFamily="50" charset="-128"/>
              <a:ea typeface="Meiryo UI" panose="020B0604030504040204" pitchFamily="50" charset="-128"/>
            </a:endParaRPr>
          </a:p>
        </p:txBody>
      </p:sp>
      <p:pic>
        <p:nvPicPr>
          <p:cNvPr id="11" name="図 10" descr="白いバックグラウンドの前に立っている女性&#10;&#10;AI によって生成されたコンテンツは間違っている可能性があります。">
            <a:extLst>
              <a:ext uri="{FF2B5EF4-FFF2-40B4-BE49-F238E27FC236}">
                <a16:creationId xmlns:a16="http://schemas.microsoft.com/office/drawing/2014/main" id="{05FDC264-5C97-D4CC-1D73-A771AEB5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335"/>
            <a:ext cx="4091644" cy="5593639"/>
          </a:xfrm>
          <a:prstGeom prst="rect">
            <a:avLst/>
          </a:prstGeom>
        </p:spPr>
      </p:pic>
      <p:pic>
        <p:nvPicPr>
          <p:cNvPr id="13" name="図 12" descr="マップ&#10;&#10;AI によって生成されたコンテンツは間違っている可能性があります。">
            <a:extLst>
              <a:ext uri="{FF2B5EF4-FFF2-40B4-BE49-F238E27FC236}">
                <a16:creationId xmlns:a16="http://schemas.microsoft.com/office/drawing/2014/main" id="{61B929A3-C733-231A-A254-930FDD587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369" y="624681"/>
            <a:ext cx="4239631" cy="6007818"/>
          </a:xfrm>
          <a:prstGeom prst="rect">
            <a:avLst/>
          </a:prstGeom>
        </p:spPr>
      </p:pic>
      <p:sp>
        <p:nvSpPr>
          <p:cNvPr id="2" name="テキスト ボックス 1">
            <a:extLst>
              <a:ext uri="{FF2B5EF4-FFF2-40B4-BE49-F238E27FC236}">
                <a16:creationId xmlns:a16="http://schemas.microsoft.com/office/drawing/2014/main" id="{50A6726E-5B8C-2D6E-0B8F-11FF0617827B}"/>
              </a:ext>
            </a:extLst>
          </p:cNvPr>
          <p:cNvSpPr txBox="1"/>
          <p:nvPr/>
        </p:nvSpPr>
        <p:spPr>
          <a:xfrm>
            <a:off x="4023354" y="2348559"/>
            <a:ext cx="3775393" cy="1815882"/>
          </a:xfrm>
          <a:prstGeom prst="rect">
            <a:avLst/>
          </a:prstGeom>
          <a:noFill/>
        </p:spPr>
        <p:txBody>
          <a:bodyPr wrap="none" rtlCol="0">
            <a:spAutoFit/>
          </a:bodyPr>
          <a:lstStyle/>
          <a:p>
            <a:pPr algn="ctr"/>
            <a:endParaRPr lang="en-US" altLang="ja-JP" sz="2800" dirty="0"/>
          </a:p>
          <a:p>
            <a:pPr algn="ctr"/>
            <a:r>
              <a:rPr lang="en-US" altLang="ja-JP" sz="2800" dirty="0" err="1"/>
              <a:t>米村明美</a:t>
            </a:r>
            <a:endParaRPr lang="en-US" altLang="ja-JP" sz="2800" dirty="0"/>
          </a:p>
          <a:p>
            <a:pPr algn="ctr"/>
            <a:r>
              <a:rPr lang="en-US" altLang="ja-JP" sz="2800" dirty="0" err="1"/>
              <a:t>参議院兵庫県</a:t>
            </a:r>
            <a:r>
              <a:rPr lang="ja-JP" altLang="en-US" sz="2800"/>
              <a:t>総</a:t>
            </a:r>
            <a:r>
              <a:rPr lang="en-US" altLang="ja-JP" sz="2800" dirty="0" err="1"/>
              <a:t>支部長</a:t>
            </a:r>
            <a:endParaRPr lang="en-US" altLang="ja-JP" sz="2800" dirty="0"/>
          </a:p>
          <a:p>
            <a:pPr algn="ctr"/>
            <a:endParaRPr lang="en-US" altLang="ja-JP" sz="2800" dirty="0"/>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639BA2-142E-201B-8929-C60619098634}"/>
              </a:ext>
            </a:extLst>
          </p:cNvPr>
          <p:cNvSpPr>
            <a:spLocks noGrp="1"/>
          </p:cNvSpPr>
          <p:nvPr>
            <p:ph type="title"/>
          </p:nvPr>
        </p:nvSpPr>
        <p:spPr>
          <a:xfrm>
            <a:off x="1104900" y="76200"/>
            <a:ext cx="10728512" cy="1096962"/>
          </a:xfrm>
        </p:spPr>
        <p:txBody>
          <a:bodyPr>
            <a:normAutofit fontScale="90000"/>
          </a:bodyPr>
          <a:lstStyle/>
          <a:p>
            <a:r>
              <a:rPr lang="en-US" altLang="ja-JP" b="1" i="0" u="none" strike="noStrike" dirty="0">
                <a:solidFill>
                  <a:srgbClr val="0F0F0F"/>
                </a:solidFill>
                <a:effectLst/>
                <a:latin typeface="Roboto" panose="02000000000000000000" pitchFamily="2" charset="0"/>
              </a:rPr>
              <a:t>【</a:t>
            </a:r>
            <a:r>
              <a:rPr lang="ja-JP" altLang="en-US" b="1" i="0" u="none" strike="noStrike">
                <a:solidFill>
                  <a:srgbClr val="0F0F0F"/>
                </a:solidFill>
                <a:effectLst/>
                <a:latin typeface="Roboto" panose="02000000000000000000" pitchFamily="2" charset="0"/>
              </a:rPr>
              <a:t>後半</a:t>
            </a:r>
            <a:r>
              <a:rPr lang="en-US" altLang="ja-JP" b="1" i="0" u="none" strike="noStrike" dirty="0">
                <a:solidFill>
                  <a:srgbClr val="0F0F0F"/>
                </a:solidFill>
                <a:effectLst/>
                <a:latin typeface="Roboto" panose="02000000000000000000" pitchFamily="2" charset="0"/>
              </a:rPr>
              <a:t>】</a:t>
            </a:r>
            <a:r>
              <a:rPr lang="pt-BR" altLang="ja-JP" b="1" i="0" u="none" strike="noStrike" dirty="0" err="1">
                <a:solidFill>
                  <a:srgbClr val="0F0F0F"/>
                </a:solidFill>
                <a:effectLst/>
                <a:latin typeface="Roboto" panose="02000000000000000000" pitchFamily="2" charset="0"/>
              </a:rPr>
              <a:t>Ceasefire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Now</a:t>
            </a:r>
            <a:r>
              <a:rPr lang="pt-BR" altLang="ja-JP" b="1" i="0" u="none" strike="noStrike" dirty="0">
                <a:solidFill>
                  <a:srgbClr val="0F0F0F"/>
                </a:solidFill>
                <a:effectLst/>
                <a:latin typeface="Roboto" panose="02000000000000000000" pitchFamily="2" charset="0"/>
              </a:rPr>
              <a:t>! </a:t>
            </a:r>
            <a:r>
              <a:rPr lang="ja-JP" altLang="en-US" b="1" i="0" u="none" strike="noStrike">
                <a:solidFill>
                  <a:srgbClr val="0F0F0F"/>
                </a:solidFill>
                <a:effectLst/>
                <a:latin typeface="Roboto" panose="02000000000000000000" pitchFamily="2" charset="0"/>
              </a:rPr>
              <a:t>今こそ停戦を</a:t>
            </a:r>
            <a:r>
              <a:rPr lang="pt-BR" altLang="ja-JP" b="1" i="0" u="none" strike="noStrike" dirty="0" err="1">
                <a:solidFill>
                  <a:srgbClr val="0F0F0F"/>
                </a:solidFill>
                <a:effectLst/>
                <a:latin typeface="Roboto" panose="02000000000000000000" pitchFamily="2" charset="0"/>
              </a:rPr>
              <a:t>Cease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All</a:t>
            </a:r>
            <a:r>
              <a:rPr lang="pt-BR" altLang="ja-JP" b="1" i="0" u="none" strike="noStrike" dirty="0">
                <a:solidFill>
                  <a:srgbClr val="0F0F0F"/>
                </a:solidFill>
                <a:effectLst/>
                <a:latin typeface="Roboto" panose="02000000000000000000" pitchFamily="2" charset="0"/>
              </a:rPr>
              <a:t> Fire Now!8th </a:t>
            </a:r>
            <a:r>
              <a:rPr lang="ja-JP" altLang="en-US" b="1" i="0" u="none" strike="noStrike">
                <a:solidFill>
                  <a:srgbClr val="0F0F0F"/>
                </a:solidFill>
                <a:effectLst/>
                <a:latin typeface="Roboto" panose="02000000000000000000" pitchFamily="2" charset="0"/>
              </a:rPr>
              <a:t>ウクライナ戦争停戦に関する最近の動き～ジェフリー・サックス 教授が日本国会に向けて語る</a:t>
            </a:r>
            <a:endParaRPr lang="en-US" dirty="0"/>
          </a:p>
        </p:txBody>
      </p:sp>
      <p:pic>
        <p:nvPicPr>
          <p:cNvPr id="4" name="オンライン メディア 3" descr="【後半】Ceasefire Now! 今こそ停戦をCease All Fire Now!8th ウクライナ戦争停戦に関する最近の動き～ジェフリー・サックス 教授が日本国会に向け">
            <a:hlinkClick r:id="" action="ppaction://media"/>
            <a:extLst>
              <a:ext uri="{FF2B5EF4-FFF2-40B4-BE49-F238E27FC236}">
                <a16:creationId xmlns:a16="http://schemas.microsoft.com/office/drawing/2014/main" id="{90878239-E50F-5846-0BD9-B1BA9B3A9175}"/>
              </a:ext>
            </a:extLst>
          </p:cNvPr>
          <p:cNvPicPr>
            <a:picLocks noGrp="1" noRot="1" noChangeAspect="1"/>
          </p:cNvPicPr>
          <p:nvPr>
            <p:ph idx="1"/>
            <a:videoFile r:link="rId1"/>
          </p:nvPr>
        </p:nvPicPr>
        <p:blipFill>
          <a:blip r:embed="rId4"/>
          <a:stretch>
            <a:fillRect/>
          </a:stretch>
        </p:blipFill>
        <p:spPr>
          <a:xfrm>
            <a:off x="2051050" y="1600200"/>
            <a:ext cx="8091488" cy="4572000"/>
          </a:xfrm>
          <a:prstGeom prst="rect">
            <a:avLst/>
          </a:prstGeom>
        </p:spPr>
      </p:pic>
    </p:spTree>
    <p:extLst>
      <p:ext uri="{BB962C8B-B14F-4D97-AF65-F5344CB8AC3E}">
        <p14:creationId xmlns:p14="http://schemas.microsoft.com/office/powerpoint/2010/main" val="31763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6B67BD-AD0F-910E-DA08-C0054F79E8A4}"/>
              </a:ext>
            </a:extLst>
          </p:cNvPr>
          <p:cNvSpPr>
            <a:spLocks noGrp="1"/>
          </p:cNvSpPr>
          <p:nvPr>
            <p:ph type="title"/>
          </p:nvPr>
        </p:nvSpPr>
        <p:spPr>
          <a:xfrm>
            <a:off x="6790660" y="270921"/>
            <a:ext cx="5401340" cy="1096962"/>
          </a:xfrm>
        </p:spPr>
        <p:txBody>
          <a:bodyPr>
            <a:noAutofit/>
          </a:bodyPr>
          <a:lstStyle/>
          <a:p>
            <a:endParaRPr lang="en-US" sz="4000" b="1" dirty="0">
              <a:latin typeface="Arial" panose="020B0604020202020204" pitchFamily="34" charset="0"/>
              <a:cs typeface="Arial" panose="020B0604020202020204" pitchFamily="34" charset="0"/>
            </a:endParaRPr>
          </a:p>
        </p:txBody>
      </p:sp>
      <p:pic>
        <p:nvPicPr>
          <p:cNvPr id="10" name="コンテンツ プレースホルダー 9">
            <a:extLst>
              <a:ext uri="{FF2B5EF4-FFF2-40B4-BE49-F238E27FC236}">
                <a16:creationId xmlns:a16="http://schemas.microsoft.com/office/drawing/2014/main" id="{0C6A1B88-9494-1FB6-5AC5-D5F1C59E5A52}"/>
              </a:ext>
            </a:extLst>
          </p:cNvPr>
          <p:cNvPicPr>
            <a:picLocks noGrp="1" noChangeAspect="1"/>
          </p:cNvPicPr>
          <p:nvPr>
            <p:ph idx="1"/>
          </p:nvPr>
        </p:nvPicPr>
        <p:blipFill>
          <a:blip r:embed="rId3"/>
          <a:stretch>
            <a:fillRect/>
          </a:stretch>
        </p:blipFill>
        <p:spPr>
          <a:xfrm>
            <a:off x="0" y="241786"/>
            <a:ext cx="6536759" cy="6414195"/>
          </a:xfrm>
        </p:spPr>
      </p:pic>
      <p:sp>
        <p:nvSpPr>
          <p:cNvPr id="12" name="テキスト ボックス 11">
            <a:extLst>
              <a:ext uri="{FF2B5EF4-FFF2-40B4-BE49-F238E27FC236}">
                <a16:creationId xmlns:a16="http://schemas.microsoft.com/office/drawing/2014/main" id="{3DEC522D-42BC-2338-7F48-82291EA2035A}"/>
              </a:ext>
            </a:extLst>
          </p:cNvPr>
          <p:cNvSpPr txBox="1"/>
          <p:nvPr/>
        </p:nvSpPr>
        <p:spPr>
          <a:xfrm>
            <a:off x="6634716" y="5857881"/>
            <a:ext cx="5713228" cy="923330"/>
          </a:xfrm>
          <a:prstGeom prst="rect">
            <a:avLst/>
          </a:prstGeom>
          <a:noFill/>
        </p:spPr>
        <p:txBody>
          <a:bodyPr wrap="square">
            <a:spAutoFit/>
          </a:bodyPr>
          <a:lstStyle/>
          <a:p>
            <a:r>
              <a:rPr lang="en-US" altLang="ja-JP" dirty="0"/>
              <a:t>https://</a:t>
            </a:r>
            <a:r>
              <a:rPr lang="en-US" altLang="ja-JP" dirty="0" err="1"/>
              <a:t>teifidancer-teifidancer.blogspot.com</a:t>
            </a:r>
            <a:r>
              <a:rPr lang="en-US" altLang="ja-JP" dirty="0"/>
              <a:t>/2019/01/if-you-export-armaments-</a:t>
            </a:r>
            <a:r>
              <a:rPr lang="en-US" altLang="ja-JP" dirty="0" err="1"/>
              <a:t>dont</a:t>
            </a:r>
            <a:r>
              <a:rPr lang="en-US" altLang="ja-JP" dirty="0"/>
              <a:t>-</a:t>
            </a:r>
            <a:r>
              <a:rPr lang="en-US" altLang="ja-JP" dirty="0" err="1"/>
              <a:t>complain.html</a:t>
            </a:r>
            <a:endParaRPr lang="en-US" dirty="0"/>
          </a:p>
        </p:txBody>
      </p:sp>
      <p:sp>
        <p:nvSpPr>
          <p:cNvPr id="3" name="角丸四角形 2">
            <a:extLst>
              <a:ext uri="{FF2B5EF4-FFF2-40B4-BE49-F238E27FC236}">
                <a16:creationId xmlns:a16="http://schemas.microsoft.com/office/drawing/2014/main" id="{909BE091-A35C-9DC6-3BFA-6AA37F4CEBC1}"/>
              </a:ext>
            </a:extLst>
          </p:cNvPr>
          <p:cNvSpPr/>
          <p:nvPr/>
        </p:nvSpPr>
        <p:spPr>
          <a:xfrm>
            <a:off x="6536758" y="115375"/>
            <a:ext cx="4690041" cy="574250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0" b="1">
                <a:latin typeface="Arial" panose="020B0604020202020204" pitchFamily="34" charset="0"/>
                <a:cs typeface="Arial" panose="020B0604020202020204" pitchFamily="34" charset="0"/>
              </a:rPr>
              <a:t>武器輸出</a:t>
            </a:r>
            <a:endParaRPr lang="en-US" altLang="ja-JP" sz="6000" b="1" dirty="0">
              <a:latin typeface="Arial" panose="020B0604020202020204" pitchFamily="34" charset="0"/>
              <a:cs typeface="Arial" panose="020B0604020202020204" pitchFamily="34" charset="0"/>
            </a:endParaRPr>
          </a:p>
          <a:p>
            <a:pPr algn="ctr"/>
            <a:br>
              <a:rPr lang="en-US" altLang="ja-JP" sz="6000" b="1" dirty="0">
                <a:latin typeface="Arial" panose="020B0604020202020204" pitchFamily="34" charset="0"/>
                <a:cs typeface="Arial" panose="020B0604020202020204" pitchFamily="34" charset="0"/>
              </a:rPr>
            </a:br>
            <a:r>
              <a:rPr lang="ja-JP" altLang="en-US" sz="6000" b="1">
                <a:latin typeface="Arial" panose="020B0604020202020204" pitchFamily="34" charset="0"/>
                <a:cs typeface="Arial" panose="020B0604020202020204" pitchFamily="34" charset="0"/>
              </a:rPr>
              <a:t>難民輸入</a:t>
            </a:r>
            <a:endParaRPr lang="en-US" sz="6000" dirty="0"/>
          </a:p>
        </p:txBody>
      </p:sp>
      <p:sp>
        <p:nvSpPr>
          <p:cNvPr id="4" name="下矢印 3">
            <a:extLst>
              <a:ext uri="{FF2B5EF4-FFF2-40B4-BE49-F238E27FC236}">
                <a16:creationId xmlns:a16="http://schemas.microsoft.com/office/drawing/2014/main" id="{04CC3BEE-7D40-5916-A51D-49E841BF8465}"/>
              </a:ext>
            </a:extLst>
          </p:cNvPr>
          <p:cNvSpPr/>
          <p:nvPr/>
        </p:nvSpPr>
        <p:spPr>
          <a:xfrm>
            <a:off x="8398162" y="2525553"/>
            <a:ext cx="967232" cy="923330"/>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3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031F2A-84E4-7A6B-78D7-80497060793A}"/>
              </a:ext>
            </a:extLst>
          </p:cNvPr>
          <p:cNvSpPr>
            <a:spLocks noGrp="1"/>
          </p:cNvSpPr>
          <p:nvPr>
            <p:ph type="title"/>
          </p:nvPr>
        </p:nvSpPr>
        <p:spPr>
          <a:xfrm>
            <a:off x="931025" y="76200"/>
            <a:ext cx="10639221" cy="1096962"/>
          </a:xfrm>
        </p:spPr>
        <p:txBody>
          <a:bodyPr>
            <a:normAutofit fontScale="90000"/>
          </a:bodyPr>
          <a:lstStyle/>
          <a:p>
            <a:pPr algn="ctr"/>
            <a:br>
              <a:rPr lang="en-US" altLang="ja-JP" sz="1600" b="1" i="0" u="none" strike="noStrike" dirty="0">
                <a:solidFill>
                  <a:schemeClr val="tx2"/>
                </a:solidFill>
                <a:effectLst/>
                <a:latin typeface="Arial" panose="020B0604020202020204" pitchFamily="34" charset="0"/>
                <a:cs typeface="Arial" panose="020B0604020202020204" pitchFamily="34" charset="0"/>
              </a:rPr>
            </a:br>
            <a:r>
              <a:rPr lang="ja-JP" altLang="en-US" sz="3200" b="1">
                <a:solidFill>
                  <a:schemeClr val="tx2"/>
                </a:solidFill>
                <a:latin typeface="Arial" panose="020B0604020202020204" pitchFamily="34" charset="0"/>
                <a:cs typeface="Arial" panose="020B0604020202020204" pitchFamily="34" charset="0"/>
              </a:rPr>
              <a:t>戦争は経済資源の配分に大きな影響を与える</a:t>
            </a:r>
            <a:br>
              <a:rPr lang="en-US" altLang="ja-JP" sz="3200" b="1" dirty="0">
                <a:solidFill>
                  <a:schemeClr val="tx2"/>
                </a:solidFill>
                <a:latin typeface="Arial" panose="020B0604020202020204" pitchFamily="34" charset="0"/>
                <a:cs typeface="Arial" panose="020B0604020202020204" pitchFamily="34" charset="0"/>
              </a:rPr>
            </a:br>
            <a:r>
              <a:rPr lang="en-US" altLang="ja-JP" sz="3200" b="1" dirty="0">
                <a:solidFill>
                  <a:schemeClr val="tx2"/>
                </a:solidFill>
                <a:latin typeface="Arial" panose="020B0604020202020204" pitchFamily="34" charset="0"/>
                <a:cs typeface="Arial" panose="020B0604020202020204" pitchFamily="34" charset="0"/>
              </a:rPr>
              <a:t>2</a:t>
            </a:r>
            <a:r>
              <a:rPr lang="ja-JP" altLang="en-US" sz="3200" b="1">
                <a:solidFill>
                  <a:schemeClr val="tx2"/>
                </a:solidFill>
                <a:latin typeface="Arial" panose="020B0604020202020204" pitchFamily="34" charset="0"/>
                <a:cs typeface="Arial" panose="020B0604020202020204" pitchFamily="34" charset="0"/>
              </a:rPr>
              <a:t>つの大きな急増：第一次世界大戦と第二次世界大戦</a:t>
            </a:r>
            <a:endParaRPr lang="en-US" sz="3200" b="1" dirty="0">
              <a:solidFill>
                <a:schemeClr val="tx2"/>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F332ED86-9389-BFA8-8539-B1A2C35A48E5}"/>
              </a:ext>
            </a:extLst>
          </p:cNvPr>
          <p:cNvSpPr txBox="1"/>
          <p:nvPr/>
        </p:nvSpPr>
        <p:spPr>
          <a:xfrm>
            <a:off x="629231" y="6446740"/>
            <a:ext cx="8826500" cy="369332"/>
          </a:xfrm>
          <a:prstGeom prst="rect">
            <a:avLst/>
          </a:prstGeom>
          <a:noFill/>
        </p:spPr>
        <p:txBody>
          <a:bodyPr wrap="square">
            <a:spAutoFit/>
          </a:bodyPr>
          <a:lstStyle/>
          <a:p>
            <a:r>
              <a:rPr lang="en-US" altLang="ja-JP" dirty="0"/>
              <a:t>https://</a:t>
            </a:r>
            <a:r>
              <a:rPr lang="en-US" altLang="ja-JP" dirty="0" err="1"/>
              <a:t>ourworldindata.org</a:t>
            </a:r>
            <a:r>
              <a:rPr lang="en-US" altLang="ja-JP" dirty="0"/>
              <a:t>/military-long-run-spending-perspective</a:t>
            </a:r>
            <a:endParaRPr lang="en-US" dirty="0"/>
          </a:p>
        </p:txBody>
      </p:sp>
      <p:sp>
        <p:nvSpPr>
          <p:cNvPr id="10" name="テキスト ボックス 9">
            <a:extLst>
              <a:ext uri="{FF2B5EF4-FFF2-40B4-BE49-F238E27FC236}">
                <a16:creationId xmlns:a16="http://schemas.microsoft.com/office/drawing/2014/main" id="{779393DF-29D2-43E3-D6FB-084752B572FB}"/>
              </a:ext>
            </a:extLst>
          </p:cNvPr>
          <p:cNvSpPr txBox="1"/>
          <p:nvPr/>
        </p:nvSpPr>
        <p:spPr>
          <a:xfrm>
            <a:off x="444500" y="3289300"/>
            <a:ext cx="184731" cy="369332"/>
          </a:xfrm>
          <a:prstGeom prst="rect">
            <a:avLst/>
          </a:prstGeom>
          <a:noFill/>
        </p:spPr>
        <p:txBody>
          <a:bodyPr wrap="none" rtlCol="0">
            <a:spAutoFit/>
          </a:bodyPr>
          <a:lstStyle/>
          <a:p>
            <a:endParaRPr lang="en-US" dirty="0"/>
          </a:p>
        </p:txBody>
      </p:sp>
      <p:pic>
        <p:nvPicPr>
          <p:cNvPr id="20" name="コンテンツ プレースホルダー 19">
            <a:extLst>
              <a:ext uri="{FF2B5EF4-FFF2-40B4-BE49-F238E27FC236}">
                <a16:creationId xmlns:a16="http://schemas.microsoft.com/office/drawing/2014/main" id="{530461BF-4F9D-52D2-7EEA-95198B3CB0A9}"/>
              </a:ext>
            </a:extLst>
          </p:cNvPr>
          <p:cNvPicPr>
            <a:picLocks noGrp="1" noChangeAspect="1"/>
          </p:cNvPicPr>
          <p:nvPr>
            <p:ph idx="1"/>
          </p:nvPr>
        </p:nvPicPr>
        <p:blipFill>
          <a:blip r:embed="rId3"/>
          <a:stretch>
            <a:fillRect/>
          </a:stretch>
        </p:blipFill>
        <p:spPr>
          <a:xfrm>
            <a:off x="444500" y="1930120"/>
            <a:ext cx="9660927" cy="4516620"/>
          </a:xfrm>
          <a:prstGeom prst="rect">
            <a:avLst/>
          </a:prstGeom>
        </p:spPr>
      </p:pic>
      <p:pic>
        <p:nvPicPr>
          <p:cNvPr id="22" name="図 21">
            <a:extLst>
              <a:ext uri="{FF2B5EF4-FFF2-40B4-BE49-F238E27FC236}">
                <a16:creationId xmlns:a16="http://schemas.microsoft.com/office/drawing/2014/main" id="{05358C01-6BD4-CF3E-F890-D643313FDAE8}"/>
              </a:ext>
            </a:extLst>
          </p:cNvPr>
          <p:cNvPicPr>
            <a:picLocks noChangeAspect="1"/>
          </p:cNvPicPr>
          <p:nvPr/>
        </p:nvPicPr>
        <p:blipFill>
          <a:blip r:embed="rId4"/>
          <a:stretch>
            <a:fillRect/>
          </a:stretch>
        </p:blipFill>
        <p:spPr>
          <a:xfrm>
            <a:off x="2646063" y="2356366"/>
            <a:ext cx="2628900" cy="2235200"/>
          </a:xfrm>
          <a:prstGeom prst="rect">
            <a:avLst/>
          </a:prstGeom>
        </p:spPr>
      </p:pic>
      <p:pic>
        <p:nvPicPr>
          <p:cNvPr id="23" name="図 22">
            <a:extLst>
              <a:ext uri="{FF2B5EF4-FFF2-40B4-BE49-F238E27FC236}">
                <a16:creationId xmlns:a16="http://schemas.microsoft.com/office/drawing/2014/main" id="{A82A3C02-2D48-8D86-D28E-9FCFAE182B47}"/>
              </a:ext>
            </a:extLst>
          </p:cNvPr>
          <p:cNvPicPr>
            <a:picLocks noChangeAspect="1"/>
          </p:cNvPicPr>
          <p:nvPr/>
        </p:nvPicPr>
        <p:blipFill>
          <a:blip r:embed="rId5"/>
          <a:stretch>
            <a:fillRect/>
          </a:stretch>
        </p:blipFill>
        <p:spPr>
          <a:xfrm>
            <a:off x="5977855" y="2158921"/>
            <a:ext cx="2501900" cy="1981200"/>
          </a:xfrm>
          <a:prstGeom prst="rect">
            <a:avLst/>
          </a:prstGeom>
        </p:spPr>
      </p:pic>
      <p:pic>
        <p:nvPicPr>
          <p:cNvPr id="24" name="図 23">
            <a:extLst>
              <a:ext uri="{FF2B5EF4-FFF2-40B4-BE49-F238E27FC236}">
                <a16:creationId xmlns:a16="http://schemas.microsoft.com/office/drawing/2014/main" id="{6D8577F1-EDF3-8396-6713-E5FEFA401B5F}"/>
              </a:ext>
            </a:extLst>
          </p:cNvPr>
          <p:cNvPicPr>
            <a:picLocks noChangeAspect="1"/>
          </p:cNvPicPr>
          <p:nvPr/>
        </p:nvPicPr>
        <p:blipFill>
          <a:blip r:embed="rId6"/>
          <a:stretch>
            <a:fillRect/>
          </a:stretch>
        </p:blipFill>
        <p:spPr>
          <a:xfrm>
            <a:off x="9153077" y="2906835"/>
            <a:ext cx="2387600" cy="2590800"/>
          </a:xfrm>
          <a:prstGeom prst="rect">
            <a:avLst/>
          </a:prstGeom>
        </p:spPr>
      </p:pic>
      <p:sp>
        <p:nvSpPr>
          <p:cNvPr id="25" name="テキスト ボックス 24">
            <a:extLst>
              <a:ext uri="{FF2B5EF4-FFF2-40B4-BE49-F238E27FC236}">
                <a16:creationId xmlns:a16="http://schemas.microsoft.com/office/drawing/2014/main" id="{D9E2B04B-1215-4BB4-0BF2-0A59D85F5B5E}"/>
              </a:ext>
            </a:extLst>
          </p:cNvPr>
          <p:cNvSpPr txBox="1"/>
          <p:nvPr/>
        </p:nvSpPr>
        <p:spPr>
          <a:xfrm>
            <a:off x="3472417" y="2324744"/>
            <a:ext cx="1800493" cy="369332"/>
          </a:xfrm>
          <a:prstGeom prst="rect">
            <a:avLst/>
          </a:prstGeom>
          <a:noFill/>
        </p:spPr>
        <p:txBody>
          <a:bodyPr wrap="none" rtlCol="0">
            <a:spAutoFit/>
          </a:bodyPr>
          <a:lstStyle/>
          <a:p>
            <a:r>
              <a:rPr lang="en-US" dirty="0"/>
              <a:t>第１次世界大戦</a:t>
            </a:r>
          </a:p>
        </p:txBody>
      </p:sp>
      <p:sp>
        <p:nvSpPr>
          <p:cNvPr id="26" name="テキスト ボックス 25">
            <a:extLst>
              <a:ext uri="{FF2B5EF4-FFF2-40B4-BE49-F238E27FC236}">
                <a16:creationId xmlns:a16="http://schemas.microsoft.com/office/drawing/2014/main" id="{16C72BB6-5FC3-C052-F839-317192C0BB0E}"/>
              </a:ext>
            </a:extLst>
          </p:cNvPr>
          <p:cNvSpPr txBox="1"/>
          <p:nvPr/>
        </p:nvSpPr>
        <p:spPr>
          <a:xfrm>
            <a:off x="6600580" y="2106967"/>
            <a:ext cx="1704313" cy="369332"/>
          </a:xfrm>
          <a:prstGeom prst="rect">
            <a:avLst/>
          </a:prstGeom>
          <a:noFill/>
        </p:spPr>
        <p:txBody>
          <a:bodyPr wrap="none" rtlCol="0">
            <a:spAutoFit/>
          </a:bodyPr>
          <a:lstStyle/>
          <a:p>
            <a:r>
              <a:rPr lang="en-US" dirty="0"/>
              <a:t>第2次世界大戦</a:t>
            </a:r>
          </a:p>
        </p:txBody>
      </p:sp>
      <p:sp>
        <p:nvSpPr>
          <p:cNvPr id="3" name="テキスト ボックス 2">
            <a:extLst>
              <a:ext uri="{FF2B5EF4-FFF2-40B4-BE49-F238E27FC236}">
                <a16:creationId xmlns:a16="http://schemas.microsoft.com/office/drawing/2014/main" id="{0396CBE6-9E26-968C-F305-96ED46C2D7D6}"/>
              </a:ext>
            </a:extLst>
          </p:cNvPr>
          <p:cNvSpPr txBox="1"/>
          <p:nvPr/>
        </p:nvSpPr>
        <p:spPr>
          <a:xfrm>
            <a:off x="953406" y="1407791"/>
            <a:ext cx="9171100" cy="584775"/>
          </a:xfrm>
          <a:prstGeom prst="rect">
            <a:avLst/>
          </a:prstGeom>
          <a:noFill/>
        </p:spPr>
        <p:txBody>
          <a:bodyPr wrap="none" rtlCol="0">
            <a:spAutoFit/>
          </a:bodyPr>
          <a:lstStyle/>
          <a:p>
            <a:r>
              <a:rPr lang="en-US" altLang="ja-JP" sz="3200" b="1" dirty="0">
                <a:solidFill>
                  <a:schemeClr val="tx2"/>
                </a:solidFill>
                <a:latin typeface="Arial" panose="020B0604020202020204" pitchFamily="34" charset="0"/>
                <a:cs typeface="Arial" panose="020B0604020202020204" pitchFamily="34" charset="0"/>
              </a:rPr>
              <a:t>GDP</a:t>
            </a:r>
            <a:r>
              <a:rPr lang="ja-JP" altLang="en-US" sz="3200" b="1">
                <a:solidFill>
                  <a:schemeClr val="tx2"/>
                </a:solidFill>
                <a:latin typeface="Arial" panose="020B0604020202020204" pitchFamily="34" charset="0"/>
                <a:cs typeface="Arial" panose="020B0604020202020204" pitchFamily="34" charset="0"/>
              </a:rPr>
              <a:t>に占める軍事費の割合（</a:t>
            </a:r>
            <a:r>
              <a:rPr lang="en-US" altLang="ja-JP" sz="3200" b="1" dirty="0">
                <a:solidFill>
                  <a:schemeClr val="tx2"/>
                </a:solidFill>
                <a:latin typeface="Arial" panose="020B0604020202020204" pitchFamily="34" charset="0"/>
                <a:cs typeface="Arial" panose="020B0604020202020204" pitchFamily="34" charset="0"/>
              </a:rPr>
              <a:t>1827</a:t>
            </a:r>
            <a:r>
              <a:rPr lang="ja-JP" altLang="en-US" sz="3200" b="1">
                <a:solidFill>
                  <a:schemeClr val="tx2"/>
                </a:solidFill>
                <a:latin typeface="Arial" panose="020B0604020202020204" pitchFamily="34" charset="0"/>
                <a:cs typeface="Arial" panose="020B0604020202020204" pitchFamily="34" charset="0"/>
              </a:rPr>
              <a:t>年ー</a:t>
            </a:r>
            <a:r>
              <a:rPr lang="en-US" altLang="ja-JP" sz="3200" b="1" dirty="0">
                <a:solidFill>
                  <a:schemeClr val="tx2"/>
                </a:solidFill>
                <a:latin typeface="Arial" panose="020B0604020202020204" pitchFamily="34" charset="0"/>
                <a:cs typeface="Arial" panose="020B0604020202020204" pitchFamily="34" charset="0"/>
              </a:rPr>
              <a:t>2016</a:t>
            </a:r>
            <a:r>
              <a:rPr lang="ja-JP" altLang="en-US" sz="3200" b="1">
                <a:solidFill>
                  <a:schemeClr val="tx2"/>
                </a:solidFill>
                <a:latin typeface="Arial" panose="020B0604020202020204" pitchFamily="34" charset="0"/>
                <a:cs typeface="Arial" panose="020B0604020202020204" pitchFamily="34" charset="0"/>
              </a:rPr>
              <a:t>年）</a:t>
            </a:r>
            <a:endParaRPr lang="en-US" sz="3200" dirty="0"/>
          </a:p>
        </p:txBody>
      </p:sp>
    </p:spTree>
    <p:extLst>
      <p:ext uri="{BB962C8B-B14F-4D97-AF65-F5344CB8AC3E}">
        <p14:creationId xmlns:p14="http://schemas.microsoft.com/office/powerpoint/2010/main" val="34374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7F3298C-08E7-BD99-0BE0-49190A3461CB}"/>
              </a:ext>
            </a:extLst>
          </p:cNvPr>
          <p:cNvSpPr txBox="1"/>
          <p:nvPr/>
        </p:nvSpPr>
        <p:spPr>
          <a:xfrm>
            <a:off x="5118652" y="5072897"/>
            <a:ext cx="6864801" cy="1015663"/>
          </a:xfrm>
          <a:prstGeom prst="rect">
            <a:avLst/>
          </a:prstGeom>
          <a:noFill/>
        </p:spPr>
        <p:txBody>
          <a:bodyPr wrap="square" rtlCol="0">
            <a:spAutoFit/>
          </a:bodyPr>
          <a:lstStyle/>
          <a:p>
            <a:r>
              <a:rPr lang="ja-JP" altLang="en-US" sz="2000">
                <a:solidFill>
                  <a:schemeClr val="tx2"/>
                </a:solidFill>
                <a:latin typeface="Open Sans" panose="020B0606030504020204" pitchFamily="34" charset="0"/>
              </a:rPr>
              <a:t>ロイタージャーナリズム研究所が</a:t>
            </a:r>
            <a:r>
              <a:rPr lang="ja-JP" altLang="en-US" sz="2000">
                <a:solidFill>
                  <a:srgbClr val="FF0000"/>
                </a:solidFill>
                <a:latin typeface="Open Sans" panose="020B0606030504020204" pitchFamily="34" charset="0"/>
              </a:rPr>
              <a:t>デジタルニュース消費</a:t>
            </a:r>
            <a:r>
              <a:rPr lang="ja-JP" altLang="en-US" sz="2000">
                <a:solidFill>
                  <a:schemeClr val="tx2"/>
                </a:solidFill>
                <a:latin typeface="Open Sans" panose="020B0606030504020204" pitchFamily="34" charset="0"/>
              </a:rPr>
              <a:t>に関するレポートを発表。最新版は、</a:t>
            </a:r>
            <a:r>
              <a:rPr lang="en-US" altLang="ja-JP" sz="2000" dirty="0">
                <a:solidFill>
                  <a:srgbClr val="FF0000"/>
                </a:solidFill>
                <a:latin typeface="Open Sans" panose="020B0606030504020204" pitchFamily="34" charset="0"/>
              </a:rPr>
              <a:t>47</a:t>
            </a:r>
            <a:r>
              <a:rPr lang="ja-JP" altLang="en-US" sz="2000">
                <a:solidFill>
                  <a:srgbClr val="FF0000"/>
                </a:solidFill>
                <a:latin typeface="Open Sans" panose="020B0606030504020204" pitchFamily="34" charset="0"/>
              </a:rPr>
              <a:t>の国と地域の</a:t>
            </a:r>
            <a:r>
              <a:rPr lang="en-US" altLang="ja-JP" sz="2000" dirty="0">
                <a:solidFill>
                  <a:srgbClr val="FF0000"/>
                </a:solidFill>
                <a:latin typeface="Open Sans" panose="020B0606030504020204" pitchFamily="34" charset="0"/>
              </a:rPr>
              <a:t>95,000</a:t>
            </a:r>
            <a:r>
              <a:rPr lang="ja-JP" altLang="en-US" sz="2000">
                <a:solidFill>
                  <a:srgbClr val="FF0000"/>
                </a:solidFill>
                <a:latin typeface="Open Sans" panose="020B0606030504020204" pitchFamily="34" charset="0"/>
              </a:rPr>
              <a:t>人以上</a:t>
            </a:r>
            <a:r>
              <a:rPr lang="ja-JP" altLang="en-US" sz="2000">
                <a:solidFill>
                  <a:schemeClr val="tx2"/>
                </a:solidFill>
                <a:latin typeface="Open Sans" panose="020B0606030504020204" pitchFamily="34" charset="0"/>
              </a:rPr>
              <a:t>を対象とした</a:t>
            </a:r>
            <a:r>
              <a:rPr lang="en-US" altLang="ja-JP" sz="2000" dirty="0">
                <a:solidFill>
                  <a:srgbClr val="FF0000"/>
                </a:solidFill>
                <a:latin typeface="Open Sans" panose="020B0606030504020204" pitchFamily="34" charset="0"/>
              </a:rPr>
              <a:t>YouGov</a:t>
            </a:r>
            <a:r>
              <a:rPr lang="ja-JP" altLang="en-US" sz="2000">
                <a:solidFill>
                  <a:srgbClr val="FF0000"/>
                </a:solidFill>
                <a:latin typeface="Open Sans" panose="020B0606030504020204" pitchFamily="34" charset="0"/>
              </a:rPr>
              <a:t>の調査</a:t>
            </a:r>
            <a:r>
              <a:rPr lang="ja-JP" altLang="en-US" sz="2000">
                <a:solidFill>
                  <a:schemeClr val="tx2"/>
                </a:solidFill>
                <a:latin typeface="Open Sans" panose="020B0606030504020204" pitchFamily="34" charset="0"/>
              </a:rPr>
              <a:t>に基づいています。</a:t>
            </a:r>
            <a:endParaRPr lang="en-US" sz="2000" b="1" dirty="0">
              <a:solidFill>
                <a:schemeClr val="tx2"/>
              </a:solidFill>
            </a:endParaRPr>
          </a:p>
        </p:txBody>
      </p:sp>
      <p:pic>
        <p:nvPicPr>
          <p:cNvPr id="3" name="図 2">
            <a:extLst>
              <a:ext uri="{FF2B5EF4-FFF2-40B4-BE49-F238E27FC236}">
                <a16:creationId xmlns:a16="http://schemas.microsoft.com/office/drawing/2014/main" id="{A7E03F98-E3CB-793F-4BF6-631621D2B2A2}"/>
              </a:ext>
            </a:extLst>
          </p:cNvPr>
          <p:cNvPicPr>
            <a:picLocks noChangeAspect="1"/>
          </p:cNvPicPr>
          <p:nvPr/>
        </p:nvPicPr>
        <p:blipFill>
          <a:blip r:embed="rId3"/>
          <a:stretch>
            <a:fillRect/>
          </a:stretch>
        </p:blipFill>
        <p:spPr>
          <a:xfrm>
            <a:off x="372361" y="0"/>
            <a:ext cx="4220308" cy="6858000"/>
          </a:xfrm>
          <a:prstGeom prst="rect">
            <a:avLst/>
          </a:prstGeom>
        </p:spPr>
      </p:pic>
      <p:sp>
        <p:nvSpPr>
          <p:cNvPr id="9" name="テキスト ボックス 8">
            <a:extLst>
              <a:ext uri="{FF2B5EF4-FFF2-40B4-BE49-F238E27FC236}">
                <a16:creationId xmlns:a16="http://schemas.microsoft.com/office/drawing/2014/main" id="{5BF8044D-B015-9805-BF8F-ADD30CA1BF26}"/>
              </a:ext>
            </a:extLst>
          </p:cNvPr>
          <p:cNvSpPr txBox="1"/>
          <p:nvPr/>
        </p:nvSpPr>
        <p:spPr>
          <a:xfrm>
            <a:off x="5118652" y="6396336"/>
            <a:ext cx="7073347" cy="276999"/>
          </a:xfrm>
          <a:prstGeom prst="rect">
            <a:avLst/>
          </a:prstGeom>
          <a:noFill/>
        </p:spPr>
        <p:txBody>
          <a:bodyPr wrap="square">
            <a:spAutoFit/>
          </a:bodyPr>
          <a:lstStyle/>
          <a:p>
            <a:r>
              <a:rPr lang="en-US" altLang="ja-JP" sz="1200" dirty="0"/>
              <a:t>https://</a:t>
            </a:r>
            <a:r>
              <a:rPr lang="en-US" altLang="ja-JP" sz="1200" dirty="0" err="1"/>
              <a:t>www.statista.com</a:t>
            </a:r>
            <a:r>
              <a:rPr lang="en-US" altLang="ja-JP" sz="1200" dirty="0"/>
              <a:t>/chart/7248/where-people-trust-the-news-most-and-least/</a:t>
            </a:r>
            <a:endParaRPr lang="en-US" sz="1200" dirty="0"/>
          </a:p>
        </p:txBody>
      </p:sp>
      <p:sp>
        <p:nvSpPr>
          <p:cNvPr id="10" name="テキスト ボックス 9">
            <a:extLst>
              <a:ext uri="{FF2B5EF4-FFF2-40B4-BE49-F238E27FC236}">
                <a16:creationId xmlns:a16="http://schemas.microsoft.com/office/drawing/2014/main" id="{56BE9A28-C72E-70F9-DDB9-8975CE23CA6F}"/>
              </a:ext>
            </a:extLst>
          </p:cNvPr>
          <p:cNvSpPr txBox="1"/>
          <p:nvPr/>
        </p:nvSpPr>
        <p:spPr>
          <a:xfrm>
            <a:off x="4718175" y="769440"/>
            <a:ext cx="6864802" cy="3785652"/>
          </a:xfrm>
          <a:prstGeom prst="rect">
            <a:avLst/>
          </a:prstGeom>
          <a:noFill/>
        </p:spPr>
        <p:txBody>
          <a:bodyPr wrap="square" rtlCol="0">
            <a:spAutoFit/>
          </a:bodyPr>
          <a:lstStyle/>
          <a:p>
            <a:pPr marL="457200" indent="-457200">
              <a:buFont typeface="Arial" panose="020B0604020202020204" pitchFamily="34" charset="0"/>
              <a:buChar char="•"/>
            </a:pPr>
            <a:r>
              <a:rPr lang="ja-JP" altLang="en-US" sz="2400" b="1">
                <a:solidFill>
                  <a:srgbClr val="FF0000"/>
                </a:solidFill>
                <a:latin typeface="Arial" panose="020B0604020202020204" pitchFamily="34" charset="0"/>
                <a:cs typeface="Arial" panose="020B0604020202020204" pitchFamily="34" charset="0"/>
              </a:rPr>
              <a:t>日本人</a:t>
            </a:r>
            <a:r>
              <a:rPr lang="ja-JP" altLang="en-US" sz="2400" b="1">
                <a:solidFill>
                  <a:schemeClr val="tx2"/>
                </a:solidFill>
                <a:latin typeface="Arial" panose="020B0604020202020204" pitchFamily="34" charset="0"/>
                <a:cs typeface="Arial" panose="020B0604020202020204" pitchFamily="34" charset="0"/>
              </a:rPr>
              <a:t>はメディアを</a:t>
            </a:r>
            <a:r>
              <a:rPr lang="ja-JP" altLang="en-US" sz="2400" b="1">
                <a:solidFill>
                  <a:srgbClr val="FF0000"/>
                </a:solidFill>
                <a:latin typeface="Arial" panose="020B0604020202020204" pitchFamily="34" charset="0"/>
                <a:cs typeface="Arial" panose="020B0604020202020204" pitchFamily="34" charset="0"/>
              </a:rPr>
              <a:t>かなり信頼</a:t>
            </a:r>
            <a:r>
              <a:rPr lang="ja-JP" altLang="en-US" sz="2400" b="1">
                <a:solidFill>
                  <a:schemeClr val="tx2"/>
                </a:solidFill>
                <a:latin typeface="Arial" panose="020B0604020202020204" pitchFamily="34" charset="0"/>
                <a:cs typeface="Arial" panose="020B0604020202020204" pitchFamily="34" charset="0"/>
              </a:rPr>
              <a:t>している。</a:t>
            </a:r>
            <a:r>
              <a:rPr lang="en-US" altLang="ja-JP" sz="2400" b="1" dirty="0">
                <a:solidFill>
                  <a:srgbClr val="FF0000"/>
                </a:solidFill>
                <a:latin typeface="Arial" panose="020B0604020202020204" pitchFamily="34" charset="0"/>
                <a:cs typeface="Arial" panose="020B0604020202020204" pitchFamily="34" charset="0"/>
              </a:rPr>
              <a:t>43%</a:t>
            </a:r>
            <a:r>
              <a:rPr lang="ja-JP" altLang="en-US" sz="2400" b="1">
                <a:solidFill>
                  <a:srgbClr val="FF0000"/>
                </a:solidFill>
                <a:latin typeface="Arial" panose="020B0604020202020204" pitchFamily="34" charset="0"/>
                <a:cs typeface="Arial" panose="020B0604020202020204" pitchFamily="34" charset="0"/>
              </a:rPr>
              <a:t>が</a:t>
            </a:r>
            <a:r>
              <a:rPr lang="ja-JP" altLang="en-US" sz="2400" b="1">
                <a:solidFill>
                  <a:schemeClr val="tx2"/>
                </a:solidFill>
                <a:latin typeface="Arial" panose="020B0604020202020204" pitchFamily="34" charset="0"/>
                <a:cs typeface="Arial" panose="020B0604020202020204" pitchFamily="34" charset="0"/>
              </a:rPr>
              <a:t>殆どの場合ニュースを信頼していると回答。</a:t>
            </a:r>
          </a:p>
          <a:p>
            <a:pPr marL="457200" indent="-457200">
              <a:buFont typeface="Arial" panose="020B0604020202020204" pitchFamily="34" charset="0"/>
              <a:buChar char="•"/>
            </a:pPr>
            <a:r>
              <a:rPr lang="ja-JP" altLang="en-US" sz="2400" b="1">
                <a:solidFill>
                  <a:srgbClr val="FF0000"/>
                </a:solidFill>
                <a:latin typeface="Arial" panose="020B0604020202020204" pitchFamily="34" charset="0"/>
                <a:cs typeface="Arial" panose="020B0604020202020204" pitchFamily="34" charset="0"/>
              </a:rPr>
              <a:t>台湾（</a:t>
            </a:r>
            <a:r>
              <a:rPr lang="en-US" altLang="ja-JP" sz="2400" b="1" dirty="0">
                <a:solidFill>
                  <a:srgbClr val="FF0000"/>
                </a:solidFill>
                <a:latin typeface="Arial" panose="020B0604020202020204" pitchFamily="34" charset="0"/>
                <a:cs typeface="Arial" panose="020B0604020202020204" pitchFamily="34" charset="0"/>
              </a:rPr>
              <a:t>33%</a:t>
            </a:r>
            <a:r>
              <a:rPr lang="ja-JP" altLang="en-US" sz="2400" b="1">
                <a:solidFill>
                  <a:srgbClr val="FF0000"/>
                </a:solidFill>
                <a:latin typeface="Arial" panose="020B0604020202020204" pitchFamily="34" charset="0"/>
                <a:cs typeface="Arial" panose="020B0604020202020204" pitchFamily="34" charset="0"/>
              </a:rPr>
              <a:t>）</a:t>
            </a:r>
            <a:r>
              <a:rPr lang="ja-JP" altLang="en-US" sz="2400" b="1">
                <a:solidFill>
                  <a:schemeClr val="tx2"/>
                </a:solidFill>
                <a:latin typeface="Arial" panose="020B0604020202020204" pitchFamily="34" charset="0"/>
                <a:cs typeface="Arial" panose="020B0604020202020204" pitchFamily="34" charset="0"/>
              </a:rPr>
              <a:t>ではメディアは民間企業に支配されており、</a:t>
            </a:r>
            <a:r>
              <a:rPr lang="ja-JP" altLang="en-US" sz="2400" b="1">
                <a:solidFill>
                  <a:srgbClr val="FF0000"/>
                </a:solidFill>
                <a:latin typeface="Arial" panose="020B0604020202020204" pitchFamily="34" charset="0"/>
                <a:cs typeface="Arial" panose="020B0604020202020204" pitchFamily="34" charset="0"/>
              </a:rPr>
              <a:t>独立派と統一派の意見の分裂</a:t>
            </a:r>
            <a:r>
              <a:rPr lang="ja-JP" altLang="en-US" sz="2400" b="1">
                <a:solidFill>
                  <a:schemeClr val="tx2"/>
                </a:solidFill>
                <a:latin typeface="Arial" panose="020B0604020202020204" pitchFamily="34" charset="0"/>
                <a:cs typeface="Arial" panose="020B0604020202020204" pitchFamily="34" charset="0"/>
              </a:rPr>
              <a:t>が悪化している。</a:t>
            </a:r>
          </a:p>
          <a:p>
            <a:pPr marL="457200" indent="-457200">
              <a:buFont typeface="Arial" panose="020B0604020202020204" pitchFamily="34" charset="0"/>
              <a:buChar char="•"/>
            </a:pPr>
            <a:r>
              <a:rPr lang="ja-JP" altLang="en-US" sz="2400" b="1">
                <a:solidFill>
                  <a:srgbClr val="FF0000"/>
                </a:solidFill>
                <a:latin typeface="Arial" panose="020B0604020202020204" pitchFamily="34" charset="0"/>
                <a:cs typeface="Arial" panose="020B0604020202020204" pitchFamily="34" charset="0"/>
              </a:rPr>
              <a:t>韓国（</a:t>
            </a:r>
            <a:r>
              <a:rPr lang="en-US" altLang="ja-JP" sz="2400" b="1" dirty="0">
                <a:solidFill>
                  <a:srgbClr val="FF0000"/>
                </a:solidFill>
                <a:latin typeface="Arial" panose="020B0604020202020204" pitchFamily="34" charset="0"/>
                <a:cs typeface="Arial" panose="020B0604020202020204" pitchFamily="34" charset="0"/>
              </a:rPr>
              <a:t>31%</a:t>
            </a:r>
            <a:r>
              <a:rPr lang="ja-JP" altLang="en-US" sz="2400" b="1">
                <a:solidFill>
                  <a:srgbClr val="FF0000"/>
                </a:solidFill>
                <a:latin typeface="Arial" panose="020B0604020202020204" pitchFamily="34" charset="0"/>
                <a:cs typeface="Arial" panose="020B0604020202020204" pitchFamily="34" charset="0"/>
              </a:rPr>
              <a:t>）</a:t>
            </a:r>
            <a:r>
              <a:rPr lang="ja-JP" altLang="en-US" sz="2400" b="1">
                <a:solidFill>
                  <a:schemeClr val="tx2"/>
                </a:solidFill>
                <a:latin typeface="Arial" panose="020B0604020202020204" pitchFamily="34" charset="0"/>
                <a:cs typeface="Arial" panose="020B0604020202020204" pitchFamily="34" charset="0"/>
              </a:rPr>
              <a:t>は経済減速に直面しており、大手オンラインストリーミングプラットフォームが</a:t>
            </a:r>
            <a:r>
              <a:rPr lang="ja-JP" altLang="en-US" sz="2400" b="1">
                <a:solidFill>
                  <a:srgbClr val="FF0000"/>
                </a:solidFill>
                <a:latin typeface="Arial" panose="020B0604020202020204" pitchFamily="34" charset="0"/>
                <a:cs typeface="Arial" panose="020B0604020202020204" pitchFamily="34" charset="0"/>
              </a:rPr>
              <a:t>ニュース番組への注目度の低下</a:t>
            </a:r>
            <a:r>
              <a:rPr lang="ja-JP" altLang="en-US" sz="2400" b="1">
                <a:solidFill>
                  <a:schemeClr val="tx2"/>
                </a:solidFill>
                <a:latin typeface="Arial" panose="020B0604020202020204" pitchFamily="34" charset="0"/>
                <a:cs typeface="Arial" panose="020B0604020202020204" pitchFamily="34" charset="0"/>
              </a:rPr>
              <a:t>を招き続けているため、広告費が減少している。</a:t>
            </a:r>
            <a:endParaRPr lang="en-US" sz="2400" b="1" dirty="0">
              <a:solidFill>
                <a:schemeClr val="tx2"/>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60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01AEB-A910-8256-8A2C-3785F558F0C7}"/>
              </a:ext>
            </a:extLst>
          </p:cNvPr>
          <p:cNvSpPr>
            <a:spLocks noGrp="1"/>
          </p:cNvSpPr>
          <p:nvPr>
            <p:ph type="title"/>
          </p:nvPr>
        </p:nvSpPr>
        <p:spPr/>
        <p:txBody>
          <a:bodyPr>
            <a:noAutofit/>
          </a:bodyPr>
          <a:lstStyle/>
          <a:p>
            <a:pPr algn="ctr"/>
            <a:r>
              <a:rPr lang="en-US" sz="4000" b="1" dirty="0" err="1"/>
              <a:t>メディアの自由度ランキング</a:t>
            </a:r>
            <a:br>
              <a:rPr lang="en-US" sz="4000" b="1" dirty="0"/>
            </a:br>
            <a:r>
              <a:rPr lang="ja-JP" altLang="en-US" sz="4000" b="1"/>
              <a:t>　</a:t>
            </a:r>
            <a:r>
              <a:rPr lang="ja-JP" altLang="en-US" sz="4000" b="1" dirty="0"/>
              <a:t>　</a:t>
            </a:r>
            <a:r>
              <a:rPr lang="en-US" b="1" dirty="0" err="1"/>
              <a:t>国境なき記者団</a:t>
            </a:r>
            <a:endParaRPr lang="en-US" b="1" dirty="0"/>
          </a:p>
        </p:txBody>
      </p:sp>
      <p:pic>
        <p:nvPicPr>
          <p:cNvPr id="4" name="コンテンツ プレースホルダー 3">
            <a:extLst>
              <a:ext uri="{FF2B5EF4-FFF2-40B4-BE49-F238E27FC236}">
                <a16:creationId xmlns:a16="http://schemas.microsoft.com/office/drawing/2014/main" id="{8BC23509-024A-879D-30EA-CE2506D70986}"/>
              </a:ext>
            </a:extLst>
          </p:cNvPr>
          <p:cNvPicPr>
            <a:picLocks noGrp="1" noChangeAspect="1"/>
          </p:cNvPicPr>
          <p:nvPr>
            <p:ph idx="1"/>
          </p:nvPr>
        </p:nvPicPr>
        <p:blipFill>
          <a:blip r:embed="rId3"/>
          <a:stretch>
            <a:fillRect/>
          </a:stretch>
        </p:blipFill>
        <p:spPr>
          <a:xfrm>
            <a:off x="169412" y="1471872"/>
            <a:ext cx="3109186" cy="5309928"/>
          </a:xfrm>
          <a:prstGeom prst="rect">
            <a:avLst/>
          </a:prstGeom>
        </p:spPr>
      </p:pic>
      <p:pic>
        <p:nvPicPr>
          <p:cNvPr id="6" name="図 5">
            <a:extLst>
              <a:ext uri="{FF2B5EF4-FFF2-40B4-BE49-F238E27FC236}">
                <a16:creationId xmlns:a16="http://schemas.microsoft.com/office/drawing/2014/main" id="{42371B1A-5E8A-7317-EA50-15C847D2037F}"/>
              </a:ext>
            </a:extLst>
          </p:cNvPr>
          <p:cNvPicPr>
            <a:picLocks noChangeAspect="1"/>
          </p:cNvPicPr>
          <p:nvPr/>
        </p:nvPicPr>
        <p:blipFill>
          <a:blip r:embed="rId4"/>
          <a:stretch>
            <a:fillRect/>
          </a:stretch>
        </p:blipFill>
        <p:spPr>
          <a:xfrm>
            <a:off x="3368755" y="1968500"/>
            <a:ext cx="3009900" cy="4889500"/>
          </a:xfrm>
          <a:prstGeom prst="rect">
            <a:avLst/>
          </a:prstGeom>
        </p:spPr>
      </p:pic>
      <p:sp>
        <p:nvSpPr>
          <p:cNvPr id="9" name="テキスト ボックス 8">
            <a:extLst>
              <a:ext uri="{FF2B5EF4-FFF2-40B4-BE49-F238E27FC236}">
                <a16:creationId xmlns:a16="http://schemas.microsoft.com/office/drawing/2014/main" id="{91F0C556-5124-8FAF-2498-F291E9FB075C}"/>
              </a:ext>
            </a:extLst>
          </p:cNvPr>
          <p:cNvSpPr txBox="1"/>
          <p:nvPr/>
        </p:nvSpPr>
        <p:spPr>
          <a:xfrm>
            <a:off x="8035384" y="6488668"/>
            <a:ext cx="2809167" cy="369332"/>
          </a:xfrm>
          <a:prstGeom prst="rect">
            <a:avLst/>
          </a:prstGeom>
          <a:noFill/>
        </p:spPr>
        <p:txBody>
          <a:bodyPr wrap="none" rtlCol="0">
            <a:spAutoFit/>
          </a:bodyPr>
          <a:lstStyle/>
          <a:p>
            <a:r>
              <a:rPr lang="en-US" dirty="0"/>
              <a:t>https://</a:t>
            </a:r>
            <a:r>
              <a:rPr lang="en-US" dirty="0" err="1"/>
              <a:t>rsf.org</a:t>
            </a:r>
            <a:r>
              <a:rPr lang="en-US" dirty="0"/>
              <a:t>/</a:t>
            </a:r>
            <a:r>
              <a:rPr lang="en-US" dirty="0" err="1"/>
              <a:t>en</a:t>
            </a:r>
            <a:r>
              <a:rPr lang="en-US" dirty="0"/>
              <a:t>/index</a:t>
            </a:r>
          </a:p>
        </p:txBody>
      </p:sp>
      <p:sp>
        <p:nvSpPr>
          <p:cNvPr id="5" name="テキスト ボックス 4">
            <a:extLst>
              <a:ext uri="{FF2B5EF4-FFF2-40B4-BE49-F238E27FC236}">
                <a16:creationId xmlns:a16="http://schemas.microsoft.com/office/drawing/2014/main" id="{FFB438D9-31BA-3206-4C28-B84D442B2523}"/>
              </a:ext>
            </a:extLst>
          </p:cNvPr>
          <p:cNvSpPr txBox="1"/>
          <p:nvPr/>
        </p:nvSpPr>
        <p:spPr>
          <a:xfrm>
            <a:off x="6312070" y="1689794"/>
            <a:ext cx="5252401" cy="3970318"/>
          </a:xfrm>
          <a:prstGeom prst="rect">
            <a:avLst/>
          </a:prstGeom>
          <a:noFill/>
        </p:spPr>
        <p:txBody>
          <a:bodyPr wrap="square">
            <a:spAutoFit/>
          </a:bodyPr>
          <a:lstStyle/>
          <a:p>
            <a:pPr marL="457200" indent="-457200" rtl="0">
              <a:buFont typeface="Arial" panose="020B0604020202020204" pitchFamily="34" charset="0"/>
              <a:buChar char="•"/>
            </a:pP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日本：メディアの</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自由と多様性の原則</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が概ね尊重されている。</a:t>
            </a:r>
            <a:endParaRPr lang="en-US" altLang="ja-JP" sz="2800" dirty="0">
              <a:solidFill>
                <a:srgbClr val="3C4043"/>
              </a:solidFill>
              <a:latin typeface="HGPGothicE" panose="020B0900000000000000" pitchFamily="34" charset="-128"/>
              <a:ea typeface="HGPGothicE" panose="020B0900000000000000" pitchFamily="34" charset="-128"/>
              <a:cs typeface="Times New Roman" panose="02020603050405020304" pitchFamily="18" charset="0"/>
            </a:endParaRPr>
          </a:p>
          <a:p>
            <a:pPr marL="457200" indent="-457200" rtl="0">
              <a:buFont typeface="Arial" panose="020B0604020202020204" pitchFamily="34" charset="0"/>
              <a:buChar char="•"/>
            </a:pP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伝統</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や</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ビジネス上の利益</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政治的圧力、ジェンダーの不平等</a:t>
            </a:r>
            <a:r>
              <a:rPr lang="ja-JP" altLang="en-US" sz="2800">
                <a:solidFill>
                  <a:srgbClr val="3C4043"/>
                </a:solidFill>
                <a:latin typeface="HGPGothicE" panose="020B0900000000000000" pitchFamily="34" charset="-128"/>
                <a:ea typeface="HGPGothicE" panose="020B0900000000000000" pitchFamily="34" charset="-128"/>
                <a:cs typeface="Times New Roman" panose="02020603050405020304" pitchFamily="18" charset="0"/>
              </a:rPr>
              <a:t>：</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ジャーナリストが監視役としての役割を十分に果たせない。 </a:t>
            </a:r>
            <a:endParaRPr lang="en-US" altLang="ja-JP" sz="2800" dirty="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endParaRPr>
          </a:p>
          <a:p>
            <a:pPr marL="457200" indent="-457200" rtl="0">
              <a:buFont typeface="Arial" panose="020B0604020202020204" pitchFamily="34" charset="0"/>
              <a:buChar char="•"/>
            </a:pP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日本は</a:t>
            </a:r>
            <a:r>
              <a:rPr lang="en-US" altLang="ja-JP" sz="2800" dirty="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70</a:t>
            </a:r>
            <a:r>
              <a:rPr lang="ja-JP" altLang="en-US" sz="2800">
                <a:solidFill>
                  <a:srgbClr val="FF0000"/>
                </a:solidFill>
                <a:effectLst/>
                <a:latin typeface="HGPGothicE" panose="020B0900000000000000" pitchFamily="34" charset="-128"/>
                <a:ea typeface="HGPGothicE" panose="020B0900000000000000" pitchFamily="34" charset="-128"/>
                <a:cs typeface="Times New Roman" panose="02020603050405020304" pitchFamily="18" charset="0"/>
              </a:rPr>
              <a:t>位</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で、</a:t>
            </a:r>
            <a:r>
              <a:rPr lang="ja-JP" altLang="en-US" sz="280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シエラレオネ（</a:t>
            </a:r>
            <a:r>
              <a:rPr lang="en-US" altLang="ja-JP" sz="2800" dirty="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64</a:t>
            </a:r>
            <a:r>
              <a:rPr lang="ja-JP" altLang="en-US" sz="280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位）やコンゴ民主共和国（</a:t>
            </a:r>
            <a:r>
              <a:rPr lang="en-US" altLang="ja-JP" sz="2800" dirty="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69</a:t>
            </a:r>
            <a:r>
              <a:rPr lang="ja-JP" altLang="en-US" sz="2800">
                <a:solidFill>
                  <a:schemeClr val="tx2"/>
                </a:solidFill>
                <a:effectLst/>
                <a:latin typeface="HGPGothicE" panose="020B0900000000000000" pitchFamily="34" charset="-128"/>
                <a:ea typeface="HGPGothicE" panose="020B0900000000000000" pitchFamily="34" charset="-128"/>
                <a:cs typeface="Times New Roman" panose="02020603050405020304" pitchFamily="18" charset="0"/>
              </a:rPr>
              <a:t>位）よりも低い</a:t>
            </a:r>
            <a:r>
              <a:rPr lang="ja-JP" altLang="en-US" sz="2800">
                <a:solidFill>
                  <a:srgbClr val="3C4043"/>
                </a:solidFill>
                <a:effectLst/>
                <a:latin typeface="HGPGothicE" panose="020B0900000000000000" pitchFamily="34" charset="-128"/>
                <a:ea typeface="HGPGothicE" panose="020B0900000000000000" pitchFamily="34" charset="-128"/>
                <a:cs typeface="Times New Roman" panose="02020603050405020304" pitchFamily="18" charset="0"/>
              </a:rPr>
              <a:t>。</a:t>
            </a:r>
          </a:p>
        </p:txBody>
      </p:sp>
    </p:spTree>
    <p:extLst>
      <p:ext uri="{BB962C8B-B14F-4D97-AF65-F5344CB8AC3E}">
        <p14:creationId xmlns:p14="http://schemas.microsoft.com/office/powerpoint/2010/main" val="2460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DE353-EBCE-0D44-06CC-950EA856E6A0}"/>
              </a:ext>
            </a:extLst>
          </p:cNvPr>
          <p:cNvSpPr>
            <a:spLocks noGrp="1"/>
          </p:cNvSpPr>
          <p:nvPr>
            <p:ph type="title"/>
          </p:nvPr>
        </p:nvSpPr>
        <p:spPr/>
        <p:txBody>
          <a:bodyPr>
            <a:noAutofit/>
          </a:bodyPr>
          <a:lstStyle/>
          <a:p>
            <a:pPr algn="ctr"/>
            <a:r>
              <a:rPr lang="ja-JP" altLang="ja-JP" sz="4400" kern="100">
                <a:effectLst/>
                <a:latin typeface="游明朝" panose="02020400000000000000" pitchFamily="18" charset="-128"/>
                <a:ea typeface="UD デジタル 教科書体 NP-R" panose="020B0400000000000000" pitchFamily="34" charset="-128"/>
                <a:cs typeface="Times New Roman" panose="02020603050405020304" pitchFamily="18" charset="0"/>
              </a:rPr>
              <a:t>米村明美と仲間たちオープンチャット</a:t>
            </a:r>
            <a:endParaRPr lang="ja-JP" altLang="ja-JP" sz="44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B9B306DB-0C74-5ADA-874F-D4EE91B29CE4}"/>
              </a:ext>
            </a:extLst>
          </p:cNvPr>
          <p:cNvSpPr>
            <a:spLocks noGrp="1"/>
          </p:cNvSpPr>
          <p:nvPr>
            <p:ph idx="1"/>
          </p:nvPr>
        </p:nvSpPr>
        <p:spPr>
          <a:xfrm>
            <a:off x="1918447" y="5566409"/>
            <a:ext cx="8073441" cy="1096962"/>
          </a:xfrm>
          <a:solidFill>
            <a:srgbClr val="ED015B"/>
          </a:solidFill>
        </p:spPr>
        <p:txBody>
          <a:bodyPr>
            <a:noAutofit/>
          </a:bodyPr>
          <a:lstStyle/>
          <a:p>
            <a:pPr marL="0" indent="0" algn="ctr">
              <a:buNone/>
            </a:pPr>
            <a:r>
              <a:rPr lang="en-US" altLang="ja-JP" sz="6000" b="1" dirty="0" err="1">
                <a:solidFill>
                  <a:schemeClr val="bg1"/>
                </a:solidFill>
              </a:rPr>
              <a:t>ボランティア</a:t>
            </a:r>
            <a:r>
              <a:rPr lang="ja-JP" altLang="en-US" sz="6000" b="1">
                <a:solidFill>
                  <a:schemeClr val="bg1"/>
                </a:solidFill>
              </a:rPr>
              <a:t>も</a:t>
            </a:r>
            <a:r>
              <a:rPr lang="en-US" altLang="ja-JP" sz="6000" b="1" dirty="0" err="1">
                <a:solidFill>
                  <a:schemeClr val="bg1"/>
                </a:solidFill>
              </a:rPr>
              <a:t>大募集</a:t>
            </a:r>
            <a:r>
              <a:rPr lang="ja-JP" altLang="en-US" sz="6000" b="1">
                <a:solidFill>
                  <a:schemeClr val="bg1"/>
                </a:solidFill>
              </a:rPr>
              <a:t>！</a:t>
            </a:r>
            <a:endParaRPr lang="en-US" sz="6000" b="1" dirty="0">
              <a:solidFill>
                <a:schemeClr val="bg1"/>
              </a:solidFill>
            </a:endParaRPr>
          </a:p>
        </p:txBody>
      </p:sp>
      <p:pic>
        <p:nvPicPr>
          <p:cNvPr id="4" name="図 3">
            <a:extLst>
              <a:ext uri="{FF2B5EF4-FFF2-40B4-BE49-F238E27FC236}">
                <a16:creationId xmlns:a16="http://schemas.microsoft.com/office/drawing/2014/main" id="{FB59D4EE-A43D-C872-D094-78F354069A5A}"/>
              </a:ext>
            </a:extLst>
          </p:cNvPr>
          <p:cNvPicPr>
            <a:picLocks noChangeAspect="1"/>
          </p:cNvPicPr>
          <p:nvPr/>
        </p:nvPicPr>
        <p:blipFill>
          <a:blip r:embed="rId3"/>
          <a:stretch>
            <a:fillRect/>
          </a:stretch>
        </p:blipFill>
        <p:spPr>
          <a:xfrm>
            <a:off x="4182727" y="1739864"/>
            <a:ext cx="3826545" cy="3826545"/>
          </a:xfrm>
          <a:prstGeom prst="rect">
            <a:avLst/>
          </a:prstGeom>
        </p:spPr>
      </p:pic>
    </p:spTree>
    <p:extLst>
      <p:ext uri="{BB962C8B-B14F-4D97-AF65-F5344CB8AC3E}">
        <p14:creationId xmlns:p14="http://schemas.microsoft.com/office/powerpoint/2010/main" val="14409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91E49C-3C0E-FB41-9201-D789E415E386}"/>
              </a:ext>
            </a:extLst>
          </p:cNvPr>
          <p:cNvSpPr>
            <a:spLocks noGrp="1"/>
          </p:cNvSpPr>
          <p:nvPr>
            <p:ph type="title"/>
          </p:nvPr>
        </p:nvSpPr>
        <p:spPr/>
        <p:txBody>
          <a:bodyPr>
            <a:normAutofit/>
          </a:bodyPr>
          <a:lstStyle/>
          <a:p>
            <a:r>
              <a:rPr lang="en-US" dirty="0" err="1"/>
              <a:t>事務所</a:t>
            </a:r>
            <a:r>
              <a:rPr lang="ja-JP" altLang="en-US"/>
              <a:t>　</a:t>
            </a:r>
            <a:br>
              <a:rPr lang="en-US" altLang="ja-JP" dirty="0"/>
            </a:br>
            <a:r>
              <a:rPr lang="ja-JP" altLang="en-US" sz="2800"/>
              <a:t>神戸市中央区橘通</a:t>
            </a:r>
            <a:r>
              <a:rPr lang="en-US" altLang="ja-JP" sz="2800" dirty="0"/>
              <a:t>2</a:t>
            </a:r>
            <a:r>
              <a:rPr lang="ja-JP" altLang="en-US" sz="2800"/>
              <a:t>丁目</a:t>
            </a:r>
            <a:r>
              <a:rPr lang="en-US" altLang="ja-JP" sz="2800" dirty="0"/>
              <a:t>3</a:t>
            </a:r>
            <a:r>
              <a:rPr lang="ja-JP" altLang="en-US" sz="2800"/>
              <a:t>番</a:t>
            </a:r>
            <a:r>
              <a:rPr lang="en-US" altLang="ja-JP" sz="2800" dirty="0"/>
              <a:t>5</a:t>
            </a:r>
            <a:r>
              <a:rPr lang="ja-JP" altLang="en-US" sz="2800"/>
              <a:t>号</a:t>
            </a:r>
            <a:r>
              <a:rPr lang="en-US" altLang="ja-JP" sz="2800" dirty="0"/>
              <a:t>ＩＮ</a:t>
            </a:r>
            <a:r>
              <a:rPr lang="ja-JP" altLang="en-US" sz="2800"/>
              <a:t>神戸</a:t>
            </a:r>
            <a:r>
              <a:rPr lang="en-US" altLang="ja-JP" sz="2800" dirty="0"/>
              <a:t>301</a:t>
            </a:r>
            <a:r>
              <a:rPr lang="ja-JP" altLang="en-US" sz="2800"/>
              <a:t>号</a:t>
            </a:r>
            <a:endParaRPr lang="en-US" dirty="0"/>
          </a:p>
        </p:txBody>
      </p:sp>
      <p:sp>
        <p:nvSpPr>
          <p:cNvPr id="3" name="コンテンツ プレースホルダー 2">
            <a:extLst>
              <a:ext uri="{FF2B5EF4-FFF2-40B4-BE49-F238E27FC236}">
                <a16:creationId xmlns:a16="http://schemas.microsoft.com/office/drawing/2014/main" id="{233C749B-50A9-E323-6586-9F99797D724C}"/>
              </a:ext>
            </a:extLst>
          </p:cNvPr>
          <p:cNvSpPr>
            <a:spLocks noGrp="1"/>
          </p:cNvSpPr>
          <p:nvPr>
            <p:ph idx="1"/>
          </p:nvPr>
        </p:nvSpPr>
        <p:spPr>
          <a:xfrm>
            <a:off x="7628890" y="1600200"/>
            <a:ext cx="3458210" cy="4572000"/>
          </a:xfrm>
        </p:spPr>
        <p:txBody>
          <a:bodyPr/>
          <a:lstStyle/>
          <a:p>
            <a:pPr marL="0" indent="0">
              <a:buNone/>
            </a:pPr>
            <a:endParaRPr lang="en-US" dirty="0"/>
          </a:p>
        </p:txBody>
      </p:sp>
      <p:pic>
        <p:nvPicPr>
          <p:cNvPr id="5" name="図 4" descr="マップ&#10;&#10;AI によって生成されたコンテンツは間違っている可能性があります。">
            <a:extLst>
              <a:ext uri="{FF2B5EF4-FFF2-40B4-BE49-F238E27FC236}">
                <a16:creationId xmlns:a16="http://schemas.microsoft.com/office/drawing/2014/main" id="{2A893267-208B-C315-47AB-F5CA8FA0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03" y="1600200"/>
            <a:ext cx="6540445" cy="4719764"/>
          </a:xfrm>
          <a:prstGeom prst="rect">
            <a:avLst/>
          </a:prstGeom>
        </p:spPr>
      </p:pic>
      <p:pic>
        <p:nvPicPr>
          <p:cNvPr id="6" name="図 5">
            <a:extLst>
              <a:ext uri="{FF2B5EF4-FFF2-40B4-BE49-F238E27FC236}">
                <a16:creationId xmlns:a16="http://schemas.microsoft.com/office/drawing/2014/main" id="{686D480D-5E33-75FA-1A1A-20C80B91D2FE}"/>
              </a:ext>
            </a:extLst>
          </p:cNvPr>
          <p:cNvPicPr>
            <a:picLocks noChangeAspect="1"/>
          </p:cNvPicPr>
          <p:nvPr/>
        </p:nvPicPr>
        <p:blipFill>
          <a:blip r:embed="rId3"/>
          <a:stretch>
            <a:fillRect/>
          </a:stretch>
        </p:blipFill>
        <p:spPr>
          <a:xfrm>
            <a:off x="7407662" y="1600200"/>
            <a:ext cx="3677920" cy="4719764"/>
          </a:xfrm>
          <a:prstGeom prst="rect">
            <a:avLst/>
          </a:prstGeom>
        </p:spPr>
      </p:pic>
    </p:spTree>
    <p:extLst>
      <p:ext uri="{BB962C8B-B14F-4D97-AF65-F5344CB8AC3E}">
        <p14:creationId xmlns:p14="http://schemas.microsoft.com/office/powerpoint/2010/main" val="10436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BB2E9CE-E8EE-9C6A-6127-2ECB578DD7D6}"/>
              </a:ext>
            </a:extLst>
          </p:cNvPr>
          <p:cNvSpPr>
            <a:spLocks noGrp="1"/>
          </p:cNvSpPr>
          <p:nvPr>
            <p:ph type="body" sz="half" idx="2"/>
          </p:nvPr>
        </p:nvSpPr>
        <p:spPr>
          <a:xfrm>
            <a:off x="102303" y="1528797"/>
            <a:ext cx="3358994" cy="4877194"/>
          </a:xfrm>
        </p:spPr>
        <p:txBody>
          <a:bodyPr>
            <a:noAutofit/>
          </a:bodyPr>
          <a:lstStyle/>
          <a:p>
            <a:pPr marL="285750" indent="-285750">
              <a:buFont typeface="Arial" panose="020B0604020202020204" pitchFamily="34" charset="0"/>
              <a:buChar char="•"/>
            </a:pPr>
            <a:r>
              <a:rPr lang="en-US" sz="2000" dirty="0" err="1"/>
              <a:t>英会話教師</a:t>
            </a:r>
            <a:endParaRPr lang="en-US" sz="2000" dirty="0"/>
          </a:p>
          <a:p>
            <a:pPr marL="285750" indent="-285750">
              <a:buFont typeface="Arial" panose="020B0604020202020204" pitchFamily="34" charset="0"/>
              <a:buChar char="•"/>
            </a:pPr>
            <a:r>
              <a:rPr lang="en-US" sz="2000" dirty="0"/>
              <a:t>P＆G</a:t>
            </a:r>
            <a:r>
              <a:rPr lang="ja-JP" altLang="en-US" sz="2000"/>
              <a:t> バイリンガル秘書、神戸</a:t>
            </a:r>
            <a:endParaRPr lang="en-US" sz="2000" dirty="0"/>
          </a:p>
          <a:p>
            <a:pPr marL="285750" indent="-285750">
              <a:buFont typeface="Arial" panose="020B0604020202020204" pitchFamily="34" charset="0"/>
              <a:buChar char="•"/>
            </a:pPr>
            <a:r>
              <a:rPr lang="en-US" sz="2000" dirty="0" err="1"/>
              <a:t>米州開発銀行、コンサルタント、ワシントン</a:t>
            </a:r>
            <a:r>
              <a:rPr lang="en-US" sz="2000" dirty="0"/>
              <a:t>, D.C.</a:t>
            </a:r>
          </a:p>
          <a:p>
            <a:pPr marL="285750" indent="-285750">
              <a:buFont typeface="Arial" panose="020B0604020202020204" pitchFamily="34" charset="0"/>
              <a:buChar char="•"/>
            </a:pPr>
            <a:r>
              <a:rPr lang="en-US" sz="2000" dirty="0" err="1"/>
              <a:t>国際エイズ推進構想（IAVI</a:t>
            </a:r>
            <a:r>
              <a:rPr lang="en-US" sz="2000" dirty="0"/>
              <a:t>)</a:t>
            </a:r>
            <a:r>
              <a:rPr lang="en-US" sz="2000" dirty="0" err="1"/>
              <a:t>ニコンサルタント、にューヨーク</a:t>
            </a:r>
            <a:endParaRPr lang="en-US" sz="2000" dirty="0"/>
          </a:p>
          <a:p>
            <a:pPr marL="285750" indent="-285750">
              <a:buFont typeface="Arial" panose="020B0604020202020204" pitchFamily="34" charset="0"/>
              <a:buChar char="•"/>
            </a:pPr>
            <a:r>
              <a:rPr lang="en-US" sz="2000" dirty="0" err="1"/>
              <a:t>コロンビア大学、ティーチングアシスタント、ニューヨーク</a:t>
            </a:r>
            <a:endParaRPr lang="en-US" sz="2000" dirty="0"/>
          </a:p>
          <a:p>
            <a:pPr marL="285750" indent="-285750">
              <a:buFont typeface="Arial" panose="020B0604020202020204" pitchFamily="34" charset="0"/>
              <a:buChar char="•"/>
            </a:pPr>
            <a:r>
              <a:rPr lang="en-US" sz="2000" dirty="0" err="1"/>
              <a:t>ユネスコ、教育専門家、パリ、ニューデリ</a:t>
            </a:r>
            <a:r>
              <a:rPr lang="en-US" sz="2000" dirty="0"/>
              <a:t>ー、</a:t>
            </a:r>
            <a:r>
              <a:rPr lang="en-US" sz="2000" dirty="0" err="1"/>
              <a:t>アディスアアベバ、ダカール</a:t>
            </a:r>
            <a:endParaRPr lang="en-US" sz="2000" dirty="0"/>
          </a:p>
          <a:p>
            <a:pPr marL="285750" indent="-285750">
              <a:buFont typeface="Arial" panose="020B0604020202020204" pitchFamily="34" charset="0"/>
              <a:buChar char="•"/>
            </a:pPr>
            <a:r>
              <a:rPr lang="en-US" sz="2000" dirty="0" err="1"/>
              <a:t>関西外国語大学、教授</a:t>
            </a:r>
            <a:endParaRPr lang="en-US" sz="2000" dirty="0"/>
          </a:p>
        </p:txBody>
      </p:sp>
      <p:pic>
        <p:nvPicPr>
          <p:cNvPr id="6" name="コンテンツ プレースホルダー 5">
            <a:extLst>
              <a:ext uri="{FF2B5EF4-FFF2-40B4-BE49-F238E27FC236}">
                <a16:creationId xmlns:a16="http://schemas.microsoft.com/office/drawing/2014/main" id="{309C3569-790A-D045-A23F-2857B38B31A5}"/>
              </a:ext>
            </a:extLst>
          </p:cNvPr>
          <p:cNvPicPr>
            <a:picLocks noGrp="1" noChangeAspect="1"/>
          </p:cNvPicPr>
          <p:nvPr>
            <p:ph idx="1"/>
          </p:nvPr>
        </p:nvPicPr>
        <p:blipFill>
          <a:blip r:embed="rId3"/>
          <a:stretch>
            <a:fillRect/>
          </a:stretch>
        </p:blipFill>
        <p:spPr>
          <a:xfrm>
            <a:off x="4519918" y="2336645"/>
            <a:ext cx="7273229" cy="3811588"/>
          </a:xfrm>
          <a:noFill/>
        </p:spPr>
      </p:pic>
      <p:sp>
        <p:nvSpPr>
          <p:cNvPr id="4" name="タイトル 3">
            <a:extLst>
              <a:ext uri="{FF2B5EF4-FFF2-40B4-BE49-F238E27FC236}">
                <a16:creationId xmlns:a16="http://schemas.microsoft.com/office/drawing/2014/main" id="{762A6CE4-482E-182B-5325-F052880709C5}"/>
              </a:ext>
            </a:extLst>
          </p:cNvPr>
          <p:cNvSpPr>
            <a:spLocks noGrp="1"/>
          </p:cNvSpPr>
          <p:nvPr>
            <p:ph type="title"/>
          </p:nvPr>
        </p:nvSpPr>
        <p:spPr>
          <a:xfrm>
            <a:off x="396884" y="-61798"/>
            <a:ext cx="3412473" cy="1408671"/>
          </a:xfrm>
        </p:spPr>
        <p:txBody>
          <a:bodyPr>
            <a:noAutofit/>
          </a:bodyPr>
          <a:lstStyle/>
          <a:p>
            <a:r>
              <a:rPr lang="en-US" sz="4000" b="1" dirty="0" err="1">
                <a:solidFill>
                  <a:srgbClr val="0070C0"/>
                </a:solidFill>
              </a:rPr>
              <a:t>専門</a:t>
            </a:r>
            <a:r>
              <a:rPr lang="en-US" sz="4000" b="1" dirty="0">
                <a:solidFill>
                  <a:srgbClr val="0070C0"/>
                </a:solidFill>
              </a:rPr>
              <a:t>：</a:t>
            </a:r>
            <a:br>
              <a:rPr lang="en-US" sz="4000" b="1" dirty="0">
                <a:solidFill>
                  <a:srgbClr val="0070C0"/>
                </a:solidFill>
              </a:rPr>
            </a:br>
            <a:r>
              <a:rPr lang="en-US" sz="4000" b="1" dirty="0" err="1">
                <a:solidFill>
                  <a:srgbClr val="ED015B"/>
                </a:solidFill>
              </a:rPr>
              <a:t>国際教育開発</a:t>
            </a:r>
            <a:endParaRPr lang="en-US" sz="4000" b="1" dirty="0">
              <a:solidFill>
                <a:srgbClr val="ED015B"/>
              </a:solidFill>
            </a:endParaRPr>
          </a:p>
        </p:txBody>
      </p:sp>
      <p:sp>
        <p:nvSpPr>
          <p:cNvPr id="7" name="テキスト ボックス 6">
            <a:extLst>
              <a:ext uri="{FF2B5EF4-FFF2-40B4-BE49-F238E27FC236}">
                <a16:creationId xmlns:a16="http://schemas.microsoft.com/office/drawing/2014/main" id="{0EEE9DB8-957D-D6CC-07C0-7EAB53E833F6}"/>
              </a:ext>
            </a:extLst>
          </p:cNvPr>
          <p:cNvSpPr txBox="1"/>
          <p:nvPr/>
        </p:nvSpPr>
        <p:spPr>
          <a:xfrm>
            <a:off x="7234549" y="5794290"/>
            <a:ext cx="1943161" cy="707886"/>
          </a:xfrm>
          <a:prstGeom prst="rect">
            <a:avLst/>
          </a:prstGeom>
          <a:noFill/>
        </p:spPr>
        <p:txBody>
          <a:bodyPr wrap="none" rtlCol="0">
            <a:spAutoFit/>
          </a:bodyPr>
          <a:lstStyle/>
          <a:p>
            <a:r>
              <a:rPr lang="en-US" sz="4000" b="1" dirty="0">
                <a:solidFill>
                  <a:srgbClr val="0070C0"/>
                </a:solidFill>
                <a:latin typeface="Arial" panose="020B0604020202020204" pitchFamily="34" charset="0"/>
                <a:cs typeface="Arial" panose="020B0604020202020204" pitchFamily="34" charset="0"/>
              </a:rPr>
              <a:t>47 </a:t>
            </a:r>
            <a:r>
              <a:rPr lang="en-US" sz="4000" b="1" dirty="0" err="1">
                <a:solidFill>
                  <a:srgbClr val="0070C0"/>
                </a:solidFill>
                <a:latin typeface="Arial" panose="020B0604020202020204" pitchFamily="34" charset="0"/>
                <a:cs typeface="Arial" panose="020B0604020202020204" pitchFamily="34" charset="0"/>
              </a:rPr>
              <a:t>カ国</a:t>
            </a:r>
            <a:endParaRPr lang="en-US" sz="4000" b="1" dirty="0">
              <a:solidFill>
                <a:srgbClr val="0070C0"/>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51B146C7-D523-2D69-10C6-B6EFE9D8B453}"/>
              </a:ext>
            </a:extLst>
          </p:cNvPr>
          <p:cNvPicPr>
            <a:picLocks noChangeAspect="1"/>
          </p:cNvPicPr>
          <p:nvPr/>
        </p:nvPicPr>
        <p:blipFill>
          <a:blip r:embed="rId4"/>
          <a:stretch>
            <a:fillRect/>
          </a:stretch>
        </p:blipFill>
        <p:spPr>
          <a:xfrm>
            <a:off x="8858143" y="-1040966"/>
            <a:ext cx="3539161" cy="5008360"/>
          </a:xfrm>
          <a:prstGeom prst="rect">
            <a:avLst/>
          </a:prstGeom>
        </p:spPr>
      </p:pic>
      <p:pic>
        <p:nvPicPr>
          <p:cNvPr id="3" name="図 2">
            <a:extLst>
              <a:ext uri="{FF2B5EF4-FFF2-40B4-BE49-F238E27FC236}">
                <a16:creationId xmlns:a16="http://schemas.microsoft.com/office/drawing/2014/main" id="{F8D58912-9097-4C8A-472F-1BA9147DEB2D}"/>
              </a:ext>
            </a:extLst>
          </p:cNvPr>
          <p:cNvPicPr>
            <a:picLocks noChangeAspect="1"/>
          </p:cNvPicPr>
          <p:nvPr/>
        </p:nvPicPr>
        <p:blipFill>
          <a:blip r:embed="rId5"/>
          <a:stretch>
            <a:fillRect/>
          </a:stretch>
        </p:blipFill>
        <p:spPr>
          <a:xfrm>
            <a:off x="3736973" y="284171"/>
            <a:ext cx="3165724" cy="2366708"/>
          </a:xfrm>
          <a:prstGeom prst="rect">
            <a:avLst/>
          </a:prstGeom>
        </p:spPr>
      </p:pic>
      <p:pic>
        <p:nvPicPr>
          <p:cNvPr id="11" name="図 10">
            <a:extLst>
              <a:ext uri="{FF2B5EF4-FFF2-40B4-BE49-F238E27FC236}">
                <a16:creationId xmlns:a16="http://schemas.microsoft.com/office/drawing/2014/main" id="{F6258172-FC09-D530-9987-04B86DDA089F}"/>
              </a:ext>
            </a:extLst>
          </p:cNvPr>
          <p:cNvPicPr>
            <a:picLocks noChangeAspect="1"/>
          </p:cNvPicPr>
          <p:nvPr/>
        </p:nvPicPr>
        <p:blipFill>
          <a:blip r:embed="rId6"/>
          <a:stretch>
            <a:fillRect/>
          </a:stretch>
        </p:blipFill>
        <p:spPr>
          <a:xfrm>
            <a:off x="6902697" y="280509"/>
            <a:ext cx="2275013" cy="2365410"/>
          </a:xfrm>
          <a:prstGeom prst="rect">
            <a:avLst/>
          </a:prstGeom>
        </p:spPr>
      </p:pic>
    </p:spTree>
    <p:extLst>
      <p:ext uri="{BB962C8B-B14F-4D97-AF65-F5344CB8AC3E}">
        <p14:creationId xmlns:p14="http://schemas.microsoft.com/office/powerpoint/2010/main" val="41911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59E8528-86C9-C3A7-C967-1E1F9CD36B35}"/>
              </a:ext>
            </a:extLst>
          </p:cNvPr>
          <p:cNvSpPr>
            <a:spLocks noGrp="1"/>
          </p:cNvSpPr>
          <p:nvPr>
            <p:ph type="title"/>
          </p:nvPr>
        </p:nvSpPr>
        <p:spPr>
          <a:xfrm>
            <a:off x="2358886" y="76200"/>
            <a:ext cx="6949869" cy="1096962"/>
          </a:xfrm>
        </p:spPr>
        <p:txBody>
          <a:bodyPr>
            <a:normAutofit/>
          </a:bodyPr>
          <a:lstStyle/>
          <a:p>
            <a:pPr algn="ctr"/>
            <a:r>
              <a:rPr lang="ja-JP" altLang="en-US" b="1" i="0">
                <a:solidFill>
                  <a:srgbClr val="222222"/>
                </a:solidFill>
                <a:effectLst/>
                <a:latin typeface="ＭＳ Ｐゴシック" panose="020B0600070205080204" pitchFamily="34" charset="-128"/>
                <a:ea typeface="ＭＳ Ｐゴシック" panose="020B0600070205080204" pitchFamily="34" charset="-128"/>
              </a:rPr>
              <a:t>ユネスコ</a:t>
            </a:r>
            <a:r>
              <a:rPr lang="en-US" altLang="ja-JP" b="1" i="0" dirty="0">
                <a:solidFill>
                  <a:srgbClr val="222222"/>
                </a:solidFill>
                <a:effectLst/>
                <a:latin typeface="ＭＳ Ｐゴシック" panose="020B0600070205080204" pitchFamily="34" charset="-128"/>
                <a:ea typeface="ＭＳ Ｐゴシック" panose="020B0600070205080204" pitchFamily="34" charset="-128"/>
              </a:rPr>
              <a:t>(UNESCO)</a:t>
            </a:r>
            <a:br>
              <a:rPr lang="en-US" altLang="ja-JP" b="1" i="0" dirty="0">
                <a:solidFill>
                  <a:srgbClr val="222222"/>
                </a:solidFill>
                <a:effectLst/>
                <a:latin typeface="ＭＳ Ｐゴシック" panose="020B0600070205080204" pitchFamily="34" charset="-128"/>
                <a:ea typeface="ＭＳ Ｐゴシック" panose="020B0600070205080204" pitchFamily="34" charset="-128"/>
              </a:rPr>
            </a:br>
            <a:r>
              <a:rPr lang="ja-JP" altLang="en-US" b="1" i="0">
                <a:solidFill>
                  <a:srgbClr val="222222"/>
                </a:solidFill>
                <a:effectLst/>
                <a:latin typeface="ＭＳ Ｐゴシック" panose="020B0600070205080204" pitchFamily="34" charset="-128"/>
                <a:ea typeface="ＭＳ Ｐゴシック" panose="020B0600070205080204" pitchFamily="34" charset="-128"/>
              </a:rPr>
              <a:t>国際連合教育科学文化機関とは？</a:t>
            </a:r>
            <a:endParaRPr lang="en-US" dirty="0"/>
          </a:p>
        </p:txBody>
      </p:sp>
      <p:pic>
        <p:nvPicPr>
          <p:cNvPr id="9" name="コンテンツ プレースホルダー 8" descr="壁に貼られた紙&#10;&#10;AI によって生成されたコンテンツは間違っている可能性があります。">
            <a:extLst>
              <a:ext uri="{FF2B5EF4-FFF2-40B4-BE49-F238E27FC236}">
                <a16:creationId xmlns:a16="http://schemas.microsoft.com/office/drawing/2014/main" id="{579FCF83-2539-C90F-3E14-D44C8FCD4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945494" y="1674794"/>
            <a:ext cx="3588671" cy="2691504"/>
          </a:xfrm>
        </p:spPr>
      </p:pic>
      <p:sp>
        <p:nvSpPr>
          <p:cNvPr id="7" name="テキスト プレースホルダー 6">
            <a:extLst>
              <a:ext uri="{FF2B5EF4-FFF2-40B4-BE49-F238E27FC236}">
                <a16:creationId xmlns:a16="http://schemas.microsoft.com/office/drawing/2014/main" id="{9AB52906-1F31-B2B1-6C42-0EBB7F24D5E6}"/>
              </a:ext>
            </a:extLst>
          </p:cNvPr>
          <p:cNvSpPr>
            <a:spLocks noGrp="1"/>
          </p:cNvSpPr>
          <p:nvPr>
            <p:ph type="body" sz="half" idx="2"/>
          </p:nvPr>
        </p:nvSpPr>
        <p:spPr>
          <a:xfrm>
            <a:off x="1104899" y="1447800"/>
            <a:ext cx="6562997" cy="5334000"/>
          </a:xfrm>
        </p:spPr>
        <p:txBody>
          <a:bodyPr>
            <a:normAutofit fontScale="70000" lnSpcReduction="20000"/>
          </a:bodyPr>
          <a:lstStyle/>
          <a:p>
            <a:pPr>
              <a:lnSpc>
                <a:spcPct val="120000"/>
              </a:lnSpc>
              <a:spcBef>
                <a:spcPts val="0"/>
              </a:spcBef>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ユネスコ（</a:t>
            </a:r>
            <a:r>
              <a:rPr lang="pt-BR" altLang="ja-JP" sz="3100" b="1" i="0" dirty="0">
                <a:solidFill>
                  <a:srgbClr val="ED015B"/>
                </a:solidFill>
                <a:effectLst/>
                <a:latin typeface="ＭＳ Ｐゴシック" panose="020B0600070205080204" pitchFamily="34" charset="-128"/>
                <a:ea typeface="ＭＳ Ｐゴシック" panose="020B0600070205080204" pitchFamily="34" charset="-128"/>
              </a:rPr>
              <a:t>U</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nited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N</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ations</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E</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ducational</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S</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cientific</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and</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a:solidFill>
                  <a:srgbClr val="ED015B"/>
                </a:solidFill>
                <a:effectLst/>
                <a:latin typeface="ＭＳ Ｐゴシック" panose="020B0600070205080204" pitchFamily="34" charset="-128"/>
                <a:ea typeface="ＭＳ Ｐゴシック" panose="020B0600070205080204" pitchFamily="34" charset="-128"/>
              </a:rPr>
              <a:t>C</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ultural </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Organization</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UNESCO</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は、諸国民の</a:t>
            </a: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教育、科学、文化</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の協力と交流を通じて、</a:t>
            </a: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国際平和と人類の福祉の促進</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を目的とした国際連合の専門機関です。</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憲章採択   昭和</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20</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1945</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16</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日</a:t>
            </a:r>
            <a:br>
              <a:rPr lang="ja-JP" altLang="en-US" sz="3100"/>
            </a:b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創設 昭和</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1946</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日</a:t>
            </a:r>
            <a:br>
              <a:rPr lang="ja-JP" altLang="en-US" sz="3100"/>
            </a:b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日本加盟 昭和</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26</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年（</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1951</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年）</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7</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月</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2</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日</a:t>
            </a:r>
            <a:endParaRPr lang="en-US" altLang="ja-JP" sz="3100" b="1" i="0" dirty="0">
              <a:solidFill>
                <a:srgbClr val="0070C0"/>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b="1" i="0" dirty="0">
              <a:solidFill>
                <a:srgbClr val="0070C0"/>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本部：</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フランス共和国・パリ市 </a:t>
            </a:r>
          </a:p>
          <a:p>
            <a:pPr algn="l" latinLnBrk="1">
              <a:lnSpc>
                <a:spcPct val="120000"/>
              </a:lnSpc>
              <a:spcBef>
                <a:spcPts val="0"/>
              </a:spcBef>
              <a:spcAft>
                <a:spcPts val="525"/>
              </a:spcAft>
              <a:buNone/>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加盟国数（</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Member</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States</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pt-BR" altLang="ja-JP" sz="3100" b="0" i="0" dirty="0">
                <a:solidFill>
                  <a:srgbClr val="222222"/>
                </a:solidFill>
                <a:effectLst/>
                <a:latin typeface="ＭＳ Ｐゴシック" panose="020B0600070205080204" pitchFamily="34" charset="-128"/>
                <a:ea typeface="ＭＳ Ｐゴシック" panose="020B0600070205080204" pitchFamily="34" charset="-128"/>
              </a:rPr>
              <a:t>194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か国</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【2024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7</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月現在</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a:t>
            </a:r>
            <a:b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b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事務局長（</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Director</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General</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オドレー・アズレー</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a:t>
            </a:r>
            <a:r>
              <a:rPr lang="pt-BR" altLang="ja-JP" sz="3100" b="0" i="0" dirty="0">
                <a:solidFill>
                  <a:srgbClr val="222222"/>
                </a:solidFill>
                <a:effectLst/>
                <a:latin typeface="ＭＳ Ｐゴシック" panose="020B0600070205080204" pitchFamily="34" charset="-128"/>
                <a:ea typeface="ＭＳ Ｐゴシック" panose="020B0600070205080204" pitchFamily="34" charset="-128"/>
              </a:rPr>
              <a:t>Ms. AUDREY AZOULAY</a:t>
            </a:r>
            <a:r>
              <a:rPr lang="ja-JP" altLang="pt-BR" sz="3100" b="0" i="0">
                <a:solidFill>
                  <a:srgbClr val="222222"/>
                </a:solidFill>
                <a:effectLst/>
                <a:latin typeface="ＭＳ Ｐゴシック" panose="020B0600070205080204" pitchFamily="34" charset="-128"/>
                <a:ea typeface="ＭＳ Ｐゴシック" panose="020B0600070205080204" pitchFamily="34" charset="-128"/>
              </a:rPr>
              <a:t>）</a:t>
            </a:r>
            <a:br>
              <a:rPr lang="ja-JP" altLang="pt-BR" sz="2900" b="0" i="0">
                <a:solidFill>
                  <a:srgbClr val="222222"/>
                </a:solidFill>
                <a:effectLst/>
                <a:latin typeface="ＭＳ Ｐゴシック" panose="020B0600070205080204" pitchFamily="34" charset="-128"/>
                <a:ea typeface="ＭＳ Ｐゴシック" panose="020B0600070205080204" pitchFamily="34" charset="-128"/>
              </a:rPr>
            </a:br>
            <a:endParaRPr lang="en-US" dirty="0"/>
          </a:p>
        </p:txBody>
      </p:sp>
      <p:sp>
        <p:nvSpPr>
          <p:cNvPr id="13" name="角丸四角形吹き出し 12">
            <a:extLst>
              <a:ext uri="{FF2B5EF4-FFF2-40B4-BE49-F238E27FC236}">
                <a16:creationId xmlns:a16="http://schemas.microsoft.com/office/drawing/2014/main" id="{DE2048C1-A22F-7D35-47A4-F395192C1BC1}"/>
              </a:ext>
            </a:extLst>
          </p:cNvPr>
          <p:cNvSpPr/>
          <p:nvPr/>
        </p:nvSpPr>
        <p:spPr>
          <a:xfrm>
            <a:off x="9308755" y="413819"/>
            <a:ext cx="2503007" cy="1471486"/>
          </a:xfrm>
          <a:prstGeom prst="wedgeRoundRectCallout">
            <a:avLst>
              <a:gd name="adj1" fmla="val -35347"/>
              <a:gd name="adj2" fmla="val 7347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0" i="0">
                <a:solidFill>
                  <a:srgbClr val="222222"/>
                </a:solidFill>
                <a:effectLst/>
                <a:latin typeface="ＭＳ Ｐゴシック" panose="020B0600070205080204" pitchFamily="34" charset="-128"/>
                <a:ea typeface="ＭＳ Ｐゴシック" panose="020B0600070205080204" pitchFamily="34" charset="-128"/>
              </a:rPr>
              <a:t>戦争は人の心の中で生れるものであるから、人の心の中に平和のとりでを築かなければならない。</a:t>
            </a:r>
            <a:endParaRPr lang="en-US" altLang="ja-JP" sz="1800" dirty="0"/>
          </a:p>
        </p:txBody>
      </p:sp>
      <p:pic>
        <p:nvPicPr>
          <p:cNvPr id="17" name="図 16" descr="時計台のある建物&#10;&#10;AI によって生成されたコンテンツは間違っている可能性があります。">
            <a:extLst>
              <a:ext uri="{FF2B5EF4-FFF2-40B4-BE49-F238E27FC236}">
                <a16:creationId xmlns:a16="http://schemas.microsoft.com/office/drawing/2014/main" id="{37AD9F50-A352-8615-C34F-64119C85C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735" y="4891530"/>
            <a:ext cx="3513437" cy="1890270"/>
          </a:xfrm>
          <a:prstGeom prst="rect">
            <a:avLst/>
          </a:prstGeom>
        </p:spPr>
      </p:pic>
      <p:pic>
        <p:nvPicPr>
          <p:cNvPr id="20" name="図 19">
            <a:extLst>
              <a:ext uri="{FF2B5EF4-FFF2-40B4-BE49-F238E27FC236}">
                <a16:creationId xmlns:a16="http://schemas.microsoft.com/office/drawing/2014/main" id="{D5FF9D7D-3266-D314-67E6-EED6BF6AB590}"/>
              </a:ext>
            </a:extLst>
          </p:cNvPr>
          <p:cNvPicPr>
            <a:picLocks noChangeAspect="1"/>
          </p:cNvPicPr>
          <p:nvPr/>
        </p:nvPicPr>
        <p:blipFill>
          <a:blip r:embed="rId4"/>
          <a:stretch>
            <a:fillRect/>
          </a:stretch>
        </p:blipFill>
        <p:spPr>
          <a:xfrm>
            <a:off x="0" y="154780"/>
            <a:ext cx="2358886" cy="1293019"/>
          </a:xfrm>
          <a:prstGeom prst="rect">
            <a:avLst/>
          </a:prstGeom>
        </p:spPr>
      </p:pic>
    </p:spTree>
    <p:extLst>
      <p:ext uri="{BB962C8B-B14F-4D97-AF65-F5344CB8AC3E}">
        <p14:creationId xmlns:p14="http://schemas.microsoft.com/office/powerpoint/2010/main" val="20654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20D97E2-1A64-4126-27C7-3F42FFDC1317}"/>
              </a:ext>
            </a:extLst>
          </p:cNvPr>
          <p:cNvSpPr>
            <a:spLocks noGrp="1"/>
          </p:cNvSpPr>
          <p:nvPr>
            <p:ph type="title"/>
          </p:nvPr>
        </p:nvSpPr>
        <p:spPr/>
        <p:txBody>
          <a:bodyPr>
            <a:noAutofit/>
          </a:bodyPr>
          <a:lstStyle/>
          <a:p>
            <a:pPr algn="ctr"/>
            <a:r>
              <a:rPr lang="en-US" sz="8000" dirty="0" err="1"/>
              <a:t>米村明美の政策</a:t>
            </a:r>
            <a:endParaRPr lang="en-US" sz="8000" dirty="0"/>
          </a:p>
        </p:txBody>
      </p:sp>
      <p:sp>
        <p:nvSpPr>
          <p:cNvPr id="23" name="コンテンツ プレースホルダー 22">
            <a:extLst>
              <a:ext uri="{FF2B5EF4-FFF2-40B4-BE49-F238E27FC236}">
                <a16:creationId xmlns:a16="http://schemas.microsoft.com/office/drawing/2014/main" id="{FD3C78EF-55AD-183C-EC8B-028850FFC2AC}"/>
              </a:ext>
            </a:extLst>
          </p:cNvPr>
          <p:cNvSpPr>
            <a:spLocks noGrp="1"/>
          </p:cNvSpPr>
          <p:nvPr>
            <p:ph idx="1"/>
          </p:nvPr>
        </p:nvSpPr>
        <p:spPr/>
        <p:txBody>
          <a:bodyPr>
            <a:normAutofit/>
          </a:bodyPr>
          <a:lstStyle/>
          <a:p>
            <a:r>
              <a:rPr lang="en-US" sz="6000" dirty="0" err="1"/>
              <a:t>税制改革で格差是正</a:t>
            </a:r>
            <a:endParaRPr lang="en-US" sz="6000" dirty="0"/>
          </a:p>
          <a:p>
            <a:r>
              <a:rPr lang="en-US" sz="6000" dirty="0" err="1"/>
              <a:t>教育予算増額</a:t>
            </a:r>
            <a:endParaRPr lang="en-US" sz="6000" dirty="0"/>
          </a:p>
          <a:p>
            <a:r>
              <a:rPr lang="en-US" sz="6000" dirty="0" err="1"/>
              <a:t>脱原発</a:t>
            </a:r>
            <a:r>
              <a:rPr lang="en-US" sz="6000" dirty="0"/>
              <a:t>！</a:t>
            </a:r>
          </a:p>
          <a:p>
            <a:r>
              <a:rPr lang="en-US" sz="6000" dirty="0" err="1"/>
              <a:t>平和外交</a:t>
            </a:r>
            <a:endParaRPr lang="en-US" sz="6000" dirty="0"/>
          </a:p>
        </p:txBody>
      </p:sp>
    </p:spTree>
    <p:extLst>
      <p:ext uri="{BB962C8B-B14F-4D97-AF65-F5344CB8AC3E}">
        <p14:creationId xmlns:p14="http://schemas.microsoft.com/office/powerpoint/2010/main" val="59201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757F3E7B-6C1B-C4AC-6FA9-97EA46244B42}"/>
              </a:ext>
            </a:extLst>
          </p:cNvPr>
          <p:cNvSpPr>
            <a:spLocks noGrp="1"/>
          </p:cNvSpPr>
          <p:nvPr>
            <p:ph type="title"/>
          </p:nvPr>
        </p:nvSpPr>
        <p:spPr/>
        <p:txBody>
          <a:bodyPr>
            <a:normAutofit/>
          </a:bodyPr>
          <a:lstStyle/>
          <a:p>
            <a:pPr algn="ctr"/>
            <a:r>
              <a:rPr lang="en-US" sz="4000" b="1" dirty="0" err="1"/>
              <a:t>防衛費より教育予算増加</a:t>
            </a:r>
            <a:endParaRPr lang="en-US" sz="4000" b="1" dirty="0"/>
          </a:p>
        </p:txBody>
      </p:sp>
      <p:sp>
        <p:nvSpPr>
          <p:cNvPr id="2" name="テキスト プレースホルダー 1">
            <a:extLst>
              <a:ext uri="{FF2B5EF4-FFF2-40B4-BE49-F238E27FC236}">
                <a16:creationId xmlns:a16="http://schemas.microsoft.com/office/drawing/2014/main" id="{B44BF149-28B7-BD02-8FB8-CAAA4EAC3625}"/>
              </a:ext>
            </a:extLst>
          </p:cNvPr>
          <p:cNvSpPr>
            <a:spLocks noGrp="1"/>
          </p:cNvSpPr>
          <p:nvPr>
            <p:ph type="body" idx="1"/>
          </p:nvPr>
        </p:nvSpPr>
        <p:spPr>
          <a:xfrm>
            <a:off x="1104900" y="1321541"/>
            <a:ext cx="4919472" cy="512187"/>
          </a:xfrm>
          <a:solidFill>
            <a:srgbClr val="ED015B"/>
          </a:solidFill>
          <a:ln>
            <a:noFill/>
          </a:ln>
        </p:spPr>
        <p:txBody>
          <a:bodyPr>
            <a:normAutofit/>
          </a:bodyPr>
          <a:lstStyle/>
          <a:p>
            <a:pPr algn="ctr"/>
            <a:r>
              <a:rPr lang="en-US" dirty="0" err="1">
                <a:solidFill>
                  <a:schemeClr val="bg1"/>
                </a:solidFill>
              </a:rPr>
              <a:t>日本の教育予算</a:t>
            </a:r>
            <a:endParaRPr lang="en-US" dirty="0">
              <a:solidFill>
                <a:schemeClr val="bg1"/>
              </a:solidFill>
            </a:endParaRPr>
          </a:p>
        </p:txBody>
      </p:sp>
      <p:sp>
        <p:nvSpPr>
          <p:cNvPr id="3" name="コンテンツ プレースホルダー 2">
            <a:extLst>
              <a:ext uri="{FF2B5EF4-FFF2-40B4-BE49-F238E27FC236}">
                <a16:creationId xmlns:a16="http://schemas.microsoft.com/office/drawing/2014/main" id="{217B0CE9-5929-BA28-462A-B9E2108C4E3C}"/>
              </a:ext>
            </a:extLst>
          </p:cNvPr>
          <p:cNvSpPr>
            <a:spLocks noGrp="1"/>
          </p:cNvSpPr>
          <p:nvPr>
            <p:ph sz="half" idx="2"/>
          </p:nvPr>
        </p:nvSpPr>
        <p:spPr>
          <a:xfrm>
            <a:off x="340659" y="1982106"/>
            <a:ext cx="6236220" cy="4506561"/>
          </a:xfrm>
        </p:spPr>
        <p:txBody>
          <a:bodyPr>
            <a:noAutofit/>
          </a:bodyPr>
          <a:lstStyle/>
          <a:p>
            <a:pPr marL="342900" lvl="0" indent="-342900">
              <a:lnSpc>
                <a:spcPct val="107000"/>
              </a:lnSpc>
              <a:buFont typeface="Arial" panose="020B0604020202020204" pitchFamily="34" charset="0"/>
              <a:buChar char="•"/>
            </a:pPr>
            <a:r>
              <a:rPr lang="ja-JP" altLang="ja-JP"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日本の教育予算</a:t>
            </a:r>
            <a:r>
              <a:rPr lang="ja-JP" altLang="ja-JP"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OECD</a:t>
            </a:r>
            <a:r>
              <a:rPr lang="ja-JP" altLang="ja-JP"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諸国中</a:t>
            </a:r>
            <a:r>
              <a:rPr lang="ja-JP" altLang="en-US"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最低水準。</a:t>
            </a:r>
            <a:endParaRPr lang="ja-JP" altLang="ja-JP" b="1"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初等教育から高等教育までの教育機関に、</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4.0%</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を支出。これは、</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平均の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GDP</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4.9%</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を下回</a:t>
            </a:r>
            <a:r>
              <a:rPr lang="ja-JP" altLang="en-US" kern="0">
                <a:effectLst/>
                <a:latin typeface="游明朝" panose="02020400000000000000" pitchFamily="18" charset="-128"/>
                <a:ea typeface="游明朝" panose="02020400000000000000" pitchFamily="18" charset="-128"/>
                <a:cs typeface="ＭＳ Ｐゴシック" panose="020B0600070205080204" pitchFamily="34" charset="-128"/>
              </a:rPr>
              <a:t>る</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高等教育資金の約半分は家計</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によって賄われており、</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平均（</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19%</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）をはるかに上回る</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割合。</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授業料は、</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公立機関の学士課程に在籍する自国民学生の年間授業料は</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5,645</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米ドルで</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(@146=824,170)</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OECD</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加盟国の中では上限</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高等教育を受ける学生の大多数が在籍する</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私立教育機関</a:t>
            </a:r>
            <a:r>
              <a:rPr lang="ja-JP" altLang="ja-JP"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で</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は、学士課程の平均授業料は</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公立機関の</a:t>
            </a:r>
            <a:r>
              <a:rPr lang="en-US" altLang="ja-JP" b="1" kern="0" dirty="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2</a:t>
            </a:r>
            <a:r>
              <a:rPr lang="ja-JP" altLang="ja-JP" b="1" kern="0">
                <a:solidFill>
                  <a:srgbClr val="FF0000"/>
                </a:solidFill>
                <a:effectLst/>
                <a:latin typeface="游明朝" panose="02020400000000000000" pitchFamily="18" charset="-128"/>
                <a:ea typeface="游明朝" panose="02020400000000000000" pitchFamily="18" charset="-128"/>
                <a:cs typeface="ＭＳ Ｐゴシック" panose="020B0600070205080204" pitchFamily="34" charset="-128"/>
              </a:rPr>
              <a:t>倍</a:t>
            </a:r>
            <a:r>
              <a:rPr lang="ja-JP" altLang="ja-JP" kern="0">
                <a:effectLst/>
                <a:latin typeface="游明朝" panose="02020400000000000000" pitchFamily="18" charset="-128"/>
                <a:ea typeface="游明朝" panose="02020400000000000000" pitchFamily="18" charset="-128"/>
                <a:cs typeface="ＭＳ Ｐゴシック" panose="020B0600070205080204" pitchFamily="34" charset="-128"/>
              </a:rPr>
              <a:t>。</a:t>
            </a:r>
            <a:endParaRPr lang="ja-JP" altLang="ja-JP"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プレースホルダー 3">
            <a:extLst>
              <a:ext uri="{FF2B5EF4-FFF2-40B4-BE49-F238E27FC236}">
                <a16:creationId xmlns:a16="http://schemas.microsoft.com/office/drawing/2014/main" id="{4984A51E-2F24-F4B1-2A30-9DDA5A0BADDC}"/>
              </a:ext>
            </a:extLst>
          </p:cNvPr>
          <p:cNvSpPr>
            <a:spLocks noGrp="1"/>
          </p:cNvSpPr>
          <p:nvPr>
            <p:ph type="body" sz="quarter" idx="3"/>
          </p:nvPr>
        </p:nvSpPr>
        <p:spPr>
          <a:xfrm>
            <a:off x="6931869" y="1340960"/>
            <a:ext cx="4919472" cy="512187"/>
          </a:xfrm>
          <a:solidFill>
            <a:srgbClr val="ED015B"/>
          </a:solidFill>
        </p:spPr>
        <p:txBody>
          <a:bodyPr>
            <a:noAutofit/>
          </a:bodyPr>
          <a:lstStyle/>
          <a:p>
            <a:pPr algn="ctr"/>
            <a:r>
              <a:rPr lang="en-US" dirty="0" err="1">
                <a:solidFill>
                  <a:schemeClr val="bg1"/>
                </a:solidFill>
              </a:rPr>
              <a:t>れいわ新選組（米村明美）の政策</a:t>
            </a:r>
            <a:endParaRPr lang="en-US" dirty="0">
              <a:solidFill>
                <a:schemeClr val="bg1"/>
              </a:solidFill>
            </a:endParaRPr>
          </a:p>
        </p:txBody>
      </p:sp>
      <p:sp>
        <p:nvSpPr>
          <p:cNvPr id="9" name="コンテンツ プレースホルダー 8">
            <a:extLst>
              <a:ext uri="{FF2B5EF4-FFF2-40B4-BE49-F238E27FC236}">
                <a16:creationId xmlns:a16="http://schemas.microsoft.com/office/drawing/2014/main" id="{EC20E550-8F5A-135F-84C5-4D39654A7411}"/>
              </a:ext>
            </a:extLst>
          </p:cNvPr>
          <p:cNvSpPr>
            <a:spLocks noGrp="1"/>
          </p:cNvSpPr>
          <p:nvPr>
            <p:ph sz="quarter" idx="4"/>
          </p:nvPr>
        </p:nvSpPr>
        <p:spPr>
          <a:xfrm>
            <a:off x="6931869" y="1978516"/>
            <a:ext cx="4758107" cy="4514482"/>
          </a:xfrm>
        </p:spPr>
        <p:txBody>
          <a:bodyPr>
            <a:normAutofit fontScale="25000" lnSpcReduction="20000"/>
          </a:bodyPr>
          <a:lstStyle/>
          <a:p>
            <a:pPr marL="342900" lvl="0" indent="-342900">
              <a:lnSpc>
                <a:spcPct val="107000"/>
              </a:lnSpc>
              <a:buFont typeface="Arial" panose="020B0604020202020204" pitchFamily="34" charset="0"/>
              <a:buChar char="•"/>
            </a:pP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れいわ新選組や教育予算を増加し、</a:t>
            </a: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教育費無償化を実現します。</a:t>
            </a:r>
            <a:endParaRPr lang="ja-JP" altLang="ja-JP" sz="8000" b="1"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buFont typeface="Arial" panose="020B0604020202020204" pitchFamily="34" charset="0"/>
              <a:buChar char="•"/>
            </a:pP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奨学金徳政令で、</a:t>
            </a: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奨学金返済に苦しむ約</a:t>
            </a:r>
            <a:r>
              <a:rPr lang="en-US" altLang="ja-JP" sz="8000" b="1" kern="100" spc="75"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580</a:t>
            </a: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万人の借金をキャンセル</a:t>
            </a: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します。すでに返済した人に対する合理的補償を検討します。</a:t>
            </a:r>
            <a:endParaRPr lang="ja-JP" altLang="ja-JP" sz="8000" kern="10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教員の待遇・労働条件を改善</a:t>
            </a: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するとともに正規教員の数を大幅に増やし、深刻な教員不足を解決します。</a:t>
            </a:r>
            <a:endParaRPr lang="en-US" altLang="ja-JP" sz="8000" kern="100" spc="75" dirty="0">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ja-JP" altLang="ja-JP" sz="8000" b="1" kern="100" spc="75">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大学の基礎研究</a:t>
            </a:r>
            <a:r>
              <a:rPr lang="ja-JP" altLang="ja-JP" sz="8000" kern="100" spc="75">
                <a:solidFill>
                  <a:srgbClr val="010101"/>
                </a:solidFill>
                <a:effectLst/>
                <a:latin typeface="游明朝" panose="02020400000000000000" pitchFamily="18" charset="-128"/>
                <a:ea typeface="游明朝" panose="02020400000000000000" pitchFamily="18" charset="-128"/>
                <a:cs typeface="Times New Roman" panose="02020603050405020304" pitchFamily="18" charset="0"/>
              </a:rPr>
              <a:t>に財政投資を行い、長期的な視点で研究に取り組めるようにします。</a:t>
            </a:r>
            <a:endParaRPr lang="ja-JP" altLang="ja-JP" sz="80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dirty="0"/>
          </a:p>
        </p:txBody>
      </p:sp>
      <p:sp>
        <p:nvSpPr>
          <p:cNvPr id="10" name="テキスト ボックス 9">
            <a:extLst>
              <a:ext uri="{FF2B5EF4-FFF2-40B4-BE49-F238E27FC236}">
                <a16:creationId xmlns:a16="http://schemas.microsoft.com/office/drawing/2014/main" id="{E8D94FC5-1AF4-9E1A-24F0-A8D68FD3328F}"/>
              </a:ext>
            </a:extLst>
          </p:cNvPr>
          <p:cNvSpPr txBox="1"/>
          <p:nvPr/>
        </p:nvSpPr>
        <p:spPr>
          <a:xfrm>
            <a:off x="1104900" y="6488668"/>
            <a:ext cx="4257512" cy="369332"/>
          </a:xfrm>
          <a:prstGeom prst="rect">
            <a:avLst/>
          </a:prstGeom>
          <a:noFill/>
        </p:spPr>
        <p:txBody>
          <a:bodyPr wrap="none" rtlCol="0">
            <a:spAutoFit/>
          </a:bodyPr>
          <a:lstStyle/>
          <a:p>
            <a:r>
              <a:rPr lang="en-US" dirty="0"/>
              <a:t>OECD</a:t>
            </a:r>
            <a:r>
              <a:rPr lang="ja-JP" altLang="en-US"/>
              <a:t>　</a:t>
            </a:r>
            <a:r>
              <a:rPr lang="en-US" altLang="ja-JP" dirty="0"/>
              <a:t>Education at Glance</a:t>
            </a:r>
            <a:r>
              <a:rPr lang="ja-JP" altLang="en-US"/>
              <a:t>（</a:t>
            </a:r>
            <a:r>
              <a:rPr lang="en-US" altLang="ja-JP" dirty="0"/>
              <a:t>2024</a:t>
            </a:r>
            <a:r>
              <a:rPr lang="ja-JP" altLang="en-US"/>
              <a:t>）</a:t>
            </a:r>
            <a:r>
              <a:rPr lang="en-US" altLang="ja-JP" dirty="0"/>
              <a:t> </a:t>
            </a:r>
            <a:endParaRPr lang="en-US" dirty="0"/>
          </a:p>
        </p:txBody>
      </p:sp>
    </p:spTree>
    <p:extLst>
      <p:ext uri="{BB962C8B-B14F-4D97-AF65-F5344CB8AC3E}">
        <p14:creationId xmlns:p14="http://schemas.microsoft.com/office/powerpoint/2010/main" val="11109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C2A784-A04F-AEFB-9BA6-45BCBBF12357}"/>
              </a:ext>
            </a:extLst>
          </p:cNvPr>
          <p:cNvSpPr>
            <a:spLocks noGrp="1"/>
          </p:cNvSpPr>
          <p:nvPr>
            <p:ph type="title"/>
          </p:nvPr>
        </p:nvSpPr>
        <p:spPr/>
        <p:txBody>
          <a:bodyPr>
            <a:normAutofit/>
          </a:bodyPr>
          <a:lstStyle/>
          <a:p>
            <a:r>
              <a:rPr lang="en-US" sz="6000" b="1" dirty="0" err="1"/>
              <a:t>高等教育無償化</a:t>
            </a:r>
            <a:endParaRPr lang="en-US" sz="6000" b="1" dirty="0"/>
          </a:p>
        </p:txBody>
      </p:sp>
      <p:pic>
        <p:nvPicPr>
          <p:cNvPr id="5" name="コンテンツ プレースホルダー 4" descr="マップ&#10;&#10;AI によって生成されたコンテンツは間違っている可能性があります。">
            <a:extLst>
              <a:ext uri="{FF2B5EF4-FFF2-40B4-BE49-F238E27FC236}">
                <a16:creationId xmlns:a16="http://schemas.microsoft.com/office/drawing/2014/main" id="{74B3131E-C9EA-716D-2108-567875CB45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4900" y="1473200"/>
            <a:ext cx="6002388" cy="4834294"/>
          </a:xfrm>
        </p:spPr>
      </p:pic>
      <p:sp>
        <p:nvSpPr>
          <p:cNvPr id="6" name="テキスト ボックス 5">
            <a:extLst>
              <a:ext uri="{FF2B5EF4-FFF2-40B4-BE49-F238E27FC236}">
                <a16:creationId xmlns:a16="http://schemas.microsoft.com/office/drawing/2014/main" id="{6EF737D3-488B-D505-F3B5-0057E39736EC}"/>
              </a:ext>
            </a:extLst>
          </p:cNvPr>
          <p:cNvSpPr txBox="1"/>
          <p:nvPr/>
        </p:nvSpPr>
        <p:spPr>
          <a:xfrm>
            <a:off x="7427463" y="2397948"/>
            <a:ext cx="3658119" cy="2062103"/>
          </a:xfrm>
          <a:prstGeom prst="rect">
            <a:avLst/>
          </a:prstGeom>
          <a:noFill/>
        </p:spPr>
        <p:txBody>
          <a:bodyPr wrap="square" rtlCol="0">
            <a:spAutoFit/>
          </a:bodyPr>
          <a:lstStyle/>
          <a:p>
            <a:r>
              <a:rPr lang="en-US" sz="3200" dirty="0"/>
              <a:t>146カ国中41カ国が高等教育無償化を法律で定めています</a:t>
            </a:r>
          </a:p>
        </p:txBody>
      </p:sp>
      <p:sp>
        <p:nvSpPr>
          <p:cNvPr id="7" name="テキスト ボックス 6">
            <a:extLst>
              <a:ext uri="{FF2B5EF4-FFF2-40B4-BE49-F238E27FC236}">
                <a16:creationId xmlns:a16="http://schemas.microsoft.com/office/drawing/2014/main" id="{2FDEE831-0799-2D78-CAFD-AC64A825E90C}"/>
              </a:ext>
            </a:extLst>
          </p:cNvPr>
          <p:cNvSpPr txBox="1"/>
          <p:nvPr/>
        </p:nvSpPr>
        <p:spPr>
          <a:xfrm>
            <a:off x="2090057" y="6550090"/>
            <a:ext cx="1762470" cy="369332"/>
          </a:xfrm>
          <a:prstGeom prst="rect">
            <a:avLst/>
          </a:prstGeom>
          <a:noFill/>
        </p:spPr>
        <p:txBody>
          <a:bodyPr wrap="none" rtlCol="0">
            <a:spAutoFit/>
          </a:bodyPr>
          <a:lstStyle/>
          <a:p>
            <a:r>
              <a:rPr lang="en-US" dirty="0"/>
              <a:t>UNESCO,</a:t>
            </a:r>
            <a:r>
              <a:rPr lang="ja-JP" altLang="en-US"/>
              <a:t> </a:t>
            </a:r>
            <a:r>
              <a:rPr lang="en-US" altLang="ja-JP" dirty="0"/>
              <a:t>2023</a:t>
            </a:r>
            <a:endParaRPr lang="en-US" dirty="0"/>
          </a:p>
        </p:txBody>
      </p:sp>
    </p:spTree>
    <p:extLst>
      <p:ext uri="{BB962C8B-B14F-4D97-AF65-F5344CB8AC3E}">
        <p14:creationId xmlns:p14="http://schemas.microsoft.com/office/powerpoint/2010/main" val="224488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CDA73-18C1-86D5-57C4-055E1D9EEC02}"/>
              </a:ext>
            </a:extLst>
          </p:cNvPr>
          <p:cNvSpPr>
            <a:spLocks noGrp="1"/>
          </p:cNvSpPr>
          <p:nvPr>
            <p:ph type="title"/>
          </p:nvPr>
        </p:nvSpPr>
        <p:spPr/>
        <p:txBody>
          <a:bodyPr>
            <a:normAutofit/>
          </a:bodyPr>
          <a:lstStyle/>
          <a:p>
            <a:r>
              <a:rPr lang="ja-JP" altLang="en-US" sz="4800" b="1" i="0">
                <a:solidFill>
                  <a:srgbClr val="000000"/>
                </a:solidFill>
                <a:effectLst/>
                <a:latin typeface="AkkuratLLWeb"/>
              </a:rPr>
              <a:t>ユヴァル・ハラリのダボスへの痛烈な警告</a:t>
            </a:r>
            <a:endParaRPr lang="en-US" sz="4800" b="1" dirty="0"/>
          </a:p>
        </p:txBody>
      </p:sp>
      <p:sp>
        <p:nvSpPr>
          <p:cNvPr id="3" name="コンテンツ プレースホルダー 2">
            <a:extLst>
              <a:ext uri="{FF2B5EF4-FFF2-40B4-BE49-F238E27FC236}">
                <a16:creationId xmlns:a16="http://schemas.microsoft.com/office/drawing/2014/main" id="{78288839-A28C-361D-E737-03BEF2792596}"/>
              </a:ext>
            </a:extLst>
          </p:cNvPr>
          <p:cNvSpPr>
            <a:spLocks noGrp="1"/>
          </p:cNvSpPr>
          <p:nvPr>
            <p:ph idx="1"/>
          </p:nvPr>
        </p:nvSpPr>
        <p:spPr>
          <a:xfrm>
            <a:off x="6700837" y="1338500"/>
            <a:ext cx="4772025" cy="5153739"/>
          </a:xfrm>
        </p:spPr>
        <p:txBody>
          <a:bodyPr>
            <a:noAutofit/>
          </a:bodyPr>
          <a:lstStyle/>
          <a:p>
            <a:r>
              <a:rPr lang="ja-JP" altLang="en-US" i="0">
                <a:solidFill>
                  <a:srgbClr val="000000"/>
                </a:solidFill>
                <a:effectLst/>
                <a:latin typeface="+mn-ea"/>
                <a:ea typeface="+mn-ea"/>
                <a:cs typeface="Calibri" panose="020F0502020204030204" pitchFamily="34" charset="0"/>
              </a:rPr>
              <a:t>歴史家ユヴァル・ハラリ氏は</a:t>
            </a:r>
            <a:r>
              <a:rPr lang="en-US" altLang="ja-JP" i="0" dirty="0">
                <a:solidFill>
                  <a:srgbClr val="000000"/>
                </a:solidFill>
                <a:effectLst/>
                <a:latin typeface="+mn-ea"/>
                <a:ea typeface="+mn-ea"/>
                <a:cs typeface="Calibri" panose="020F0502020204030204" pitchFamily="34" charset="0"/>
              </a:rPr>
              <a:t>2020</a:t>
            </a:r>
            <a:r>
              <a:rPr lang="ja-JP" altLang="en-US" i="0">
                <a:solidFill>
                  <a:srgbClr val="000000"/>
                </a:solidFill>
                <a:effectLst/>
                <a:latin typeface="+mn-ea"/>
                <a:ea typeface="+mn-ea"/>
                <a:cs typeface="Calibri" panose="020F0502020204030204" pitchFamily="34" charset="0"/>
              </a:rPr>
              <a:t>年のダボス会議で、人類は今世紀、</a:t>
            </a:r>
            <a:r>
              <a:rPr lang="en-US" altLang="ja-JP" i="0" dirty="0">
                <a:solidFill>
                  <a:srgbClr val="000000"/>
                </a:solidFill>
                <a:effectLst/>
                <a:latin typeface="+mn-ea"/>
                <a:ea typeface="+mn-ea"/>
                <a:cs typeface="Calibri" panose="020F0502020204030204" pitchFamily="34" charset="0"/>
              </a:rPr>
              <a:t>3</a:t>
            </a:r>
            <a:r>
              <a:rPr lang="ja-JP" altLang="en-US" i="0">
                <a:solidFill>
                  <a:srgbClr val="000000"/>
                </a:solidFill>
                <a:effectLst/>
                <a:latin typeface="+mn-ea"/>
                <a:ea typeface="+mn-ea"/>
                <a:cs typeface="Calibri" panose="020F0502020204030204" pitchFamily="34" charset="0"/>
              </a:rPr>
              <a:t>つの存亡をかけた脅威に直面していると警告した</a:t>
            </a:r>
            <a:r>
              <a:rPr lang="ja-JP" altLang="en-US">
                <a:solidFill>
                  <a:srgbClr val="000000"/>
                </a:solidFill>
                <a:latin typeface="+mn-ea"/>
                <a:ea typeface="+mn-ea"/>
                <a:cs typeface="Calibri" panose="020F0502020204030204" pitchFamily="34" charset="0"/>
              </a:rPr>
              <a:t>（</a:t>
            </a:r>
            <a:r>
              <a:rPr lang="ja-JP" altLang="en-US" b="1" i="0" u="none" strike="noStrike">
                <a:solidFill>
                  <a:srgbClr val="FF0000"/>
                </a:solidFill>
                <a:effectLst/>
                <a:latin typeface="+mn-ea"/>
                <a:ea typeface="+mn-ea"/>
              </a:rPr>
              <a:t>核戦争、生態系の崩壊、そして技術の混乱</a:t>
            </a:r>
            <a:r>
              <a:rPr lang="ja-JP" altLang="en-US" b="0" i="0" u="none" strike="noStrike">
                <a:solidFill>
                  <a:srgbClr val="000000"/>
                </a:solidFill>
                <a:effectLst/>
                <a:latin typeface="+mn-ea"/>
                <a:ea typeface="+mn-ea"/>
              </a:rPr>
              <a:t>）。</a:t>
            </a:r>
            <a:endParaRPr lang="en-US" altLang="ja-JP" b="0" i="0" u="none" strike="noStrike" dirty="0">
              <a:solidFill>
                <a:srgbClr val="000000"/>
              </a:solidFill>
              <a:effectLst/>
              <a:latin typeface="+mn-ea"/>
              <a:ea typeface="+mn-ea"/>
            </a:endParaRPr>
          </a:p>
          <a:p>
            <a:r>
              <a:rPr lang="ja-JP" altLang="en-US" i="0">
                <a:solidFill>
                  <a:srgbClr val="000000"/>
                </a:solidFill>
                <a:effectLst/>
                <a:latin typeface="+mn-ea"/>
                <a:ea typeface="+mn-ea"/>
                <a:cs typeface="Calibri" panose="020F0502020204030204" pitchFamily="34" charset="0"/>
              </a:rPr>
              <a:t>テクノロジーは</a:t>
            </a:r>
            <a:r>
              <a:rPr lang="ja-JP" altLang="en-US" b="1" i="0">
                <a:solidFill>
                  <a:srgbClr val="FF0000"/>
                </a:solidFill>
                <a:effectLst/>
                <a:latin typeface="+mn-ea"/>
                <a:ea typeface="+mn-ea"/>
                <a:cs typeface="Calibri" panose="020F0502020204030204" pitchFamily="34" charset="0"/>
              </a:rPr>
              <a:t>世界を富裕層のエリート層と搾取された「データコロニー」に分断</a:t>
            </a:r>
            <a:r>
              <a:rPr lang="ja-JP" altLang="en-US" i="0">
                <a:solidFill>
                  <a:srgbClr val="000000"/>
                </a:solidFill>
                <a:effectLst/>
                <a:latin typeface="+mn-ea"/>
                <a:ea typeface="+mn-ea"/>
                <a:cs typeface="Calibri" panose="020F0502020204030204" pitchFamily="34" charset="0"/>
              </a:rPr>
              <a:t>する危険性がある。</a:t>
            </a:r>
          </a:p>
          <a:p>
            <a:r>
              <a:rPr lang="ja-JP" altLang="en-US" b="1" i="0">
                <a:solidFill>
                  <a:srgbClr val="FF0000"/>
                </a:solidFill>
                <a:effectLst/>
                <a:latin typeface="+mn-ea"/>
                <a:ea typeface="+mn-ea"/>
                <a:cs typeface="Calibri" panose="020F0502020204030204" pitchFamily="34" charset="0"/>
              </a:rPr>
              <a:t>自動化はまもなく何百万もの雇用を奪う</a:t>
            </a:r>
            <a:r>
              <a:rPr lang="ja-JP" altLang="en-US" i="0">
                <a:solidFill>
                  <a:srgbClr val="000000"/>
                </a:solidFill>
                <a:effectLst/>
                <a:latin typeface="+mn-ea"/>
                <a:ea typeface="+mn-ea"/>
                <a:cs typeface="Calibri" panose="020F0502020204030204" pitchFamily="34" charset="0"/>
              </a:rPr>
              <a:t>でしょう。新しい雇用は確実に創出される一方で、人々が必要な新しいスキルを十分な速さで習得できるかどうかは不透明です。</a:t>
            </a:r>
            <a:r>
              <a:rPr lang="en-US" altLang="ja-JP" i="0" dirty="0">
                <a:solidFill>
                  <a:srgbClr val="000000"/>
                </a:solidFill>
                <a:effectLst/>
                <a:latin typeface="+mn-ea"/>
                <a:ea typeface="+mn-ea"/>
                <a:cs typeface="Calibri" panose="020F0502020204030204" pitchFamily="34" charset="0"/>
              </a:rPr>
              <a:t>…</a:t>
            </a:r>
            <a:r>
              <a:rPr lang="ja-JP" altLang="en-US" i="0">
                <a:solidFill>
                  <a:srgbClr val="000000"/>
                </a:solidFill>
                <a:effectLst/>
                <a:latin typeface="+mn-ea"/>
                <a:ea typeface="+mn-ea"/>
                <a:cs typeface="Calibri" panose="020F0502020204030204" pitchFamily="34" charset="0"/>
              </a:rPr>
              <a:t>不平等に加え、私たちが直面するもう一つの大きな危険は、</a:t>
            </a:r>
            <a:r>
              <a:rPr lang="ja-JP" altLang="en-US" b="1" i="0">
                <a:solidFill>
                  <a:srgbClr val="FF0000"/>
                </a:solidFill>
                <a:effectLst/>
                <a:latin typeface="+mn-ea"/>
                <a:ea typeface="+mn-ea"/>
                <a:cs typeface="Calibri" panose="020F0502020204030204" pitchFamily="34" charset="0"/>
              </a:rPr>
              <a:t>常にすべての人を監視するデジタル独裁政権の台頭</a:t>
            </a:r>
            <a:r>
              <a:rPr lang="ja-JP" altLang="en-US" i="0">
                <a:solidFill>
                  <a:srgbClr val="000000"/>
                </a:solidFill>
                <a:effectLst/>
                <a:latin typeface="+mn-ea"/>
                <a:ea typeface="+mn-ea"/>
                <a:cs typeface="Calibri" panose="020F0502020204030204" pitchFamily="34" charset="0"/>
              </a:rPr>
              <a:t>です。</a:t>
            </a:r>
            <a:r>
              <a:rPr lang="en-US" altLang="ja-JP" i="0" dirty="0">
                <a:solidFill>
                  <a:srgbClr val="000000"/>
                </a:solidFill>
                <a:effectLst/>
                <a:latin typeface="+mn-ea"/>
                <a:ea typeface="+mn-ea"/>
                <a:cs typeface="Calibri" panose="020F0502020204030204" pitchFamily="34" charset="0"/>
              </a:rPr>
              <a:t>…</a:t>
            </a:r>
            <a:r>
              <a:rPr lang="ja-JP" altLang="en-US" i="0">
                <a:solidFill>
                  <a:srgbClr val="000000"/>
                </a:solidFill>
                <a:effectLst/>
                <a:latin typeface="+mn-ea"/>
                <a:ea typeface="+mn-ea"/>
                <a:cs typeface="Calibri" panose="020F0502020204030204" pitchFamily="34" charset="0"/>
              </a:rPr>
              <a:t>テクノロジーは、私たちの経済、政治、哲学だけでなく、</a:t>
            </a:r>
            <a:r>
              <a:rPr lang="ja-JP" altLang="en-US" b="1" i="0">
                <a:solidFill>
                  <a:srgbClr val="FF0000"/>
                </a:solidFill>
                <a:effectLst/>
                <a:latin typeface="+mn-ea"/>
                <a:ea typeface="+mn-ea"/>
                <a:cs typeface="Calibri" panose="020F0502020204030204" pitchFamily="34" charset="0"/>
              </a:rPr>
              <a:t>生物学をも混乱させる可能性</a:t>
            </a:r>
            <a:r>
              <a:rPr lang="ja-JP" altLang="en-US" i="0">
                <a:solidFill>
                  <a:srgbClr val="000000"/>
                </a:solidFill>
                <a:effectLst/>
                <a:latin typeface="+mn-ea"/>
                <a:ea typeface="+mn-ea"/>
                <a:cs typeface="Calibri" panose="020F0502020204030204" pitchFamily="34" charset="0"/>
              </a:rPr>
              <a:t>があります。</a:t>
            </a:r>
            <a:endParaRPr lang="en-US" dirty="0">
              <a:latin typeface="+mn-ea"/>
              <a:ea typeface="+mn-ea"/>
              <a:cs typeface="Calibri" panose="020F0502020204030204" pitchFamily="34" charset="0"/>
            </a:endParaRPr>
          </a:p>
        </p:txBody>
      </p:sp>
      <p:pic>
        <p:nvPicPr>
          <p:cNvPr id="4" name="オンライン メディア 3" descr="Betazone Davos 2020 | How to survive the 21st century with Yuval Noah Harari">
            <a:hlinkClick r:id="" action="ppaction://media"/>
            <a:extLst>
              <a:ext uri="{FF2B5EF4-FFF2-40B4-BE49-F238E27FC236}">
                <a16:creationId xmlns:a16="http://schemas.microsoft.com/office/drawing/2014/main" id="{88CBD7E4-28B5-66E2-7A39-6369F8367C35}"/>
              </a:ext>
            </a:extLst>
          </p:cNvPr>
          <p:cNvPicPr>
            <a:picLocks noRot="1" noChangeAspect="1"/>
          </p:cNvPicPr>
          <p:nvPr>
            <a:videoFile r:link="rId1"/>
          </p:nvPr>
        </p:nvPicPr>
        <p:blipFill>
          <a:blip r:embed="rId3"/>
          <a:stretch>
            <a:fillRect/>
          </a:stretch>
        </p:blipFill>
        <p:spPr>
          <a:xfrm>
            <a:off x="719138" y="1991202"/>
            <a:ext cx="5781592" cy="3266598"/>
          </a:xfrm>
          <a:prstGeom prst="rect">
            <a:avLst/>
          </a:prstGeom>
        </p:spPr>
      </p:pic>
      <p:sp>
        <p:nvSpPr>
          <p:cNvPr id="5" name="テキスト ボックス 4">
            <a:extLst>
              <a:ext uri="{FF2B5EF4-FFF2-40B4-BE49-F238E27FC236}">
                <a16:creationId xmlns:a16="http://schemas.microsoft.com/office/drawing/2014/main" id="{190D28A2-048B-BA0F-2949-E6C75491DE41}"/>
              </a:ext>
            </a:extLst>
          </p:cNvPr>
          <p:cNvSpPr txBox="1"/>
          <p:nvPr/>
        </p:nvSpPr>
        <p:spPr>
          <a:xfrm>
            <a:off x="313649" y="5905544"/>
            <a:ext cx="5781592" cy="646331"/>
          </a:xfrm>
          <a:prstGeom prst="rect">
            <a:avLst/>
          </a:prstGeom>
          <a:noFill/>
        </p:spPr>
        <p:txBody>
          <a:bodyPr wrap="square" rtlCol="0">
            <a:spAutoFit/>
          </a:bodyPr>
          <a:lstStyle/>
          <a:p>
            <a:r>
              <a:rPr lang="en-US" dirty="0"/>
              <a:t>https://</a:t>
            </a:r>
            <a:r>
              <a:rPr lang="en-US" dirty="0" err="1"/>
              <a:t>www.weforum.org</a:t>
            </a:r>
            <a:r>
              <a:rPr lang="en-US" dirty="0"/>
              <a:t>/stories/2020/01/</a:t>
            </a:r>
            <a:r>
              <a:rPr lang="en-US" dirty="0" err="1"/>
              <a:t>yuval</a:t>
            </a:r>
            <a:r>
              <a:rPr lang="en-US" dirty="0"/>
              <a:t>-</a:t>
            </a:r>
            <a:r>
              <a:rPr lang="en-US" dirty="0" err="1"/>
              <a:t>hararis</a:t>
            </a:r>
            <a:r>
              <a:rPr lang="en-US" dirty="0"/>
              <a:t>-warning-</a:t>
            </a:r>
            <a:r>
              <a:rPr lang="en-US" dirty="0" err="1"/>
              <a:t>davos</a:t>
            </a:r>
            <a:r>
              <a:rPr lang="en-US" dirty="0"/>
              <a:t>-speech-future-predications/</a:t>
            </a:r>
          </a:p>
        </p:txBody>
      </p:sp>
      <p:sp>
        <p:nvSpPr>
          <p:cNvPr id="6" name="テキスト ボックス 5">
            <a:extLst>
              <a:ext uri="{FF2B5EF4-FFF2-40B4-BE49-F238E27FC236}">
                <a16:creationId xmlns:a16="http://schemas.microsoft.com/office/drawing/2014/main" id="{D462F36F-42CF-314B-8892-0AD89A96E11F}"/>
              </a:ext>
            </a:extLst>
          </p:cNvPr>
          <p:cNvSpPr txBox="1"/>
          <p:nvPr/>
        </p:nvSpPr>
        <p:spPr>
          <a:xfrm>
            <a:off x="2294580" y="5397006"/>
            <a:ext cx="1819729" cy="369332"/>
          </a:xfrm>
          <a:prstGeom prst="rect">
            <a:avLst/>
          </a:prstGeom>
          <a:noFill/>
        </p:spPr>
        <p:txBody>
          <a:bodyPr wrap="none" rtlCol="0">
            <a:spAutoFit/>
          </a:bodyPr>
          <a:lstStyle/>
          <a:p>
            <a:r>
              <a:rPr lang="en-US" dirty="0"/>
              <a:t>2020年1月24日</a:t>
            </a:r>
          </a:p>
        </p:txBody>
      </p:sp>
    </p:spTree>
    <p:extLst>
      <p:ext uri="{BB962C8B-B14F-4D97-AF65-F5344CB8AC3E}">
        <p14:creationId xmlns:p14="http://schemas.microsoft.com/office/powerpoint/2010/main" val="366945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E53CCC1-A98E-052B-EB29-6AE75C61E3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defPPr rtl="0">
              <a:defRPr lang="ja-jp"/>
            </a:defPPr>
            <a:lvl1pPr marL="0" algn="l" defTabSz="914400" rtl="0" eaLnBrk="1" latinLnBrk="0" hangingPunct="1">
              <a:defRPr lang="en-GB" sz="1200" kern="1200" smtClean="0">
                <a:solidFill>
                  <a:schemeClr val="bg1"/>
                </a:solidFill>
                <a:latin typeface="Meiryo UI" panose="020B0604030504040204" pitchFamily="50" charset="-12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17179DE-9BF3-494C-804F-0C7C90AC8700}" type="slidenum">
              <a:rPr lang="en-US" altLang="ja-JP" smtClean="0"/>
              <a:pPr algn="ctr" rtl="0"/>
              <a:t>8</a:t>
            </a:fld>
            <a:endParaRPr lang="ja-JP" altLang="en-US" noProof="0"/>
          </a:p>
        </p:txBody>
      </p:sp>
      <p:sp>
        <p:nvSpPr>
          <p:cNvPr id="3" name="テキスト ボックス 2">
            <a:extLst>
              <a:ext uri="{FF2B5EF4-FFF2-40B4-BE49-F238E27FC236}">
                <a16:creationId xmlns:a16="http://schemas.microsoft.com/office/drawing/2014/main" id="{E26832BF-0E1E-B5FA-558A-1038166AC000}"/>
              </a:ext>
            </a:extLst>
          </p:cNvPr>
          <p:cNvSpPr txBox="1"/>
          <p:nvPr/>
        </p:nvSpPr>
        <p:spPr>
          <a:xfrm>
            <a:off x="1540819" y="485992"/>
            <a:ext cx="8328605" cy="5447645"/>
          </a:xfrm>
          <a:prstGeom prst="rect">
            <a:avLst/>
          </a:prstGeom>
          <a:noFill/>
        </p:spPr>
        <p:txBody>
          <a:bodyPr wrap="square" rtlCol="0">
            <a:spAutoFit/>
          </a:bodyPr>
          <a:lstStyle/>
          <a:p>
            <a:r>
              <a:rPr lang="en-US" sz="6000" b="1" dirty="0" err="1">
                <a:solidFill>
                  <a:srgbClr val="0070C0"/>
                </a:solidFill>
              </a:rPr>
              <a:t>開発教育テーマ</a:t>
            </a:r>
            <a:endParaRPr lang="en-US" sz="6000" b="1" dirty="0">
              <a:solidFill>
                <a:srgbClr val="0070C0"/>
              </a:solidFill>
            </a:endParaRPr>
          </a:p>
          <a:p>
            <a:pPr marL="514350" indent="-514350">
              <a:buFont typeface="+mj-lt"/>
              <a:buAutoNum type="arabicPeriod"/>
            </a:pPr>
            <a:r>
              <a:rPr lang="en-US" altLang="ja-JP" sz="3200" b="1" dirty="0" err="1">
                <a:solidFill>
                  <a:schemeClr val="tx2"/>
                </a:solidFill>
              </a:rPr>
              <a:t>環境</a:t>
            </a:r>
            <a:endParaRPr lang="en-US" altLang="ja-JP" sz="3200" b="1" dirty="0">
              <a:solidFill>
                <a:schemeClr val="tx2"/>
              </a:solidFill>
            </a:endParaRPr>
          </a:p>
          <a:p>
            <a:pPr marL="514350" indent="-514350">
              <a:buFont typeface="+mj-lt"/>
              <a:buAutoNum type="arabicPeriod"/>
            </a:pPr>
            <a:r>
              <a:rPr lang="en-US" altLang="ja-JP" sz="3200" b="1" dirty="0" err="1">
                <a:solidFill>
                  <a:schemeClr val="tx2"/>
                </a:solidFill>
              </a:rPr>
              <a:t>国際協力</a:t>
            </a:r>
            <a:endParaRPr lang="en-US" altLang="ja-JP" sz="3200" b="1" dirty="0">
              <a:solidFill>
                <a:schemeClr val="tx2"/>
              </a:solidFill>
            </a:endParaRPr>
          </a:p>
          <a:p>
            <a:pPr marL="514350" indent="-514350">
              <a:buFont typeface="+mj-lt"/>
              <a:buAutoNum type="arabicPeriod"/>
            </a:pPr>
            <a:r>
              <a:rPr lang="en-US" sz="3200" b="1" dirty="0" err="1">
                <a:solidFill>
                  <a:schemeClr val="tx2"/>
                </a:solidFill>
              </a:rPr>
              <a:t>貧困と格差</a:t>
            </a:r>
            <a:endParaRPr lang="en-US" sz="3200" b="1" dirty="0">
              <a:solidFill>
                <a:schemeClr val="tx2"/>
              </a:solidFill>
            </a:endParaRPr>
          </a:p>
          <a:p>
            <a:pPr marL="514350" indent="-514350">
              <a:buFont typeface="+mj-lt"/>
              <a:buAutoNum type="arabicPeriod"/>
            </a:pPr>
            <a:r>
              <a:rPr lang="en-US" sz="3200" b="1" dirty="0" err="1">
                <a:solidFill>
                  <a:schemeClr val="tx2"/>
                </a:solidFill>
              </a:rPr>
              <a:t>持続可能な生産と消費</a:t>
            </a:r>
            <a:endParaRPr lang="en-US" sz="3200" b="1" dirty="0">
              <a:solidFill>
                <a:schemeClr val="tx2"/>
              </a:solidFill>
            </a:endParaRPr>
          </a:p>
          <a:p>
            <a:pPr marL="514350" indent="-514350">
              <a:buFont typeface="+mj-lt"/>
              <a:buAutoNum type="arabicPeriod"/>
            </a:pPr>
            <a:r>
              <a:rPr lang="en-US" sz="3200" b="1" dirty="0" err="1">
                <a:solidFill>
                  <a:schemeClr val="tx2"/>
                </a:solidFill>
              </a:rPr>
              <a:t>紛争と平和</a:t>
            </a:r>
            <a:endParaRPr lang="en-US" sz="3200" b="1" dirty="0">
              <a:solidFill>
                <a:schemeClr val="tx2"/>
              </a:solidFill>
            </a:endParaRPr>
          </a:p>
          <a:p>
            <a:pPr marL="514350" indent="-514350">
              <a:buFont typeface="+mj-lt"/>
              <a:buAutoNum type="arabicPeriod"/>
            </a:pPr>
            <a:r>
              <a:rPr lang="en-US" sz="3200" b="1" dirty="0" err="1">
                <a:solidFill>
                  <a:schemeClr val="tx2"/>
                </a:solidFill>
              </a:rPr>
              <a:t>災害と開発</a:t>
            </a:r>
            <a:endParaRPr lang="en-US" sz="3200" b="1" dirty="0">
              <a:solidFill>
                <a:schemeClr val="tx2"/>
              </a:solidFill>
            </a:endParaRPr>
          </a:p>
          <a:p>
            <a:pPr marL="514350" indent="-514350">
              <a:buFont typeface="+mj-lt"/>
              <a:buAutoNum type="arabicPeriod"/>
            </a:pPr>
            <a:r>
              <a:rPr lang="en-US" sz="3200" b="1" dirty="0" err="1">
                <a:solidFill>
                  <a:schemeClr val="tx2"/>
                </a:solidFill>
              </a:rPr>
              <a:t>子供と若者</a:t>
            </a:r>
            <a:endParaRPr lang="en-US" sz="3200" b="1" dirty="0">
              <a:solidFill>
                <a:schemeClr val="tx2"/>
              </a:solidFill>
            </a:endParaRPr>
          </a:p>
          <a:p>
            <a:pPr marL="514350" indent="-514350">
              <a:buFont typeface="+mj-lt"/>
              <a:buAutoNum type="arabicPeriod"/>
            </a:pPr>
            <a:r>
              <a:rPr lang="en-US" sz="3200" b="1" dirty="0" err="1">
                <a:solidFill>
                  <a:schemeClr val="tx2"/>
                </a:solidFill>
              </a:rPr>
              <a:t>ジェンダ</a:t>
            </a:r>
            <a:r>
              <a:rPr lang="en-US" sz="3200" b="1" dirty="0">
                <a:solidFill>
                  <a:schemeClr val="tx2"/>
                </a:solidFill>
              </a:rPr>
              <a:t>ー</a:t>
            </a:r>
          </a:p>
          <a:p>
            <a:pPr marL="514350" indent="-514350">
              <a:buFont typeface="+mj-lt"/>
              <a:buAutoNum type="arabicPeriod"/>
            </a:pPr>
            <a:r>
              <a:rPr lang="en-US" sz="3200" b="1" dirty="0" err="1">
                <a:solidFill>
                  <a:schemeClr val="tx2"/>
                </a:solidFill>
              </a:rPr>
              <a:t>人の移動</a:t>
            </a:r>
            <a:endParaRPr lang="en-US" sz="3200" b="1" dirty="0">
              <a:solidFill>
                <a:schemeClr val="tx2"/>
              </a:solidFill>
            </a:endParaRPr>
          </a:p>
        </p:txBody>
      </p:sp>
    </p:spTree>
    <p:extLst>
      <p:ext uri="{BB962C8B-B14F-4D97-AF65-F5344CB8AC3E}">
        <p14:creationId xmlns:p14="http://schemas.microsoft.com/office/powerpoint/2010/main" val="285289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D8B07-442A-E40C-F6B4-2F377AC95F8F}"/>
              </a:ext>
            </a:extLst>
          </p:cNvPr>
          <p:cNvSpPr>
            <a:spLocks noGrp="1"/>
          </p:cNvSpPr>
          <p:nvPr>
            <p:ph type="title"/>
          </p:nvPr>
        </p:nvSpPr>
        <p:spPr>
          <a:xfrm>
            <a:off x="1104900" y="76200"/>
            <a:ext cx="10369924" cy="1096962"/>
          </a:xfrm>
        </p:spPr>
        <p:txBody>
          <a:bodyPr>
            <a:normAutofit fontScale="90000"/>
          </a:bodyPr>
          <a:lstStyle/>
          <a:p>
            <a:pPr algn="l" rtl="0"/>
            <a:r>
              <a:rPr lang="en-US" altLang="ja-JP" b="1" i="0" u="none" strike="noStrike" dirty="0">
                <a:solidFill>
                  <a:srgbClr val="0F0F0F"/>
                </a:solidFill>
                <a:effectLst/>
                <a:latin typeface="Roboto" panose="02000000000000000000" pitchFamily="2" charset="0"/>
              </a:rPr>
              <a:t>【</a:t>
            </a:r>
            <a:r>
              <a:rPr lang="ja-JP" altLang="en-US" b="1" i="0" u="none" strike="noStrike">
                <a:solidFill>
                  <a:srgbClr val="0F0F0F"/>
                </a:solidFill>
                <a:effectLst/>
                <a:latin typeface="Roboto" panose="02000000000000000000" pitchFamily="2" charset="0"/>
              </a:rPr>
              <a:t>前半</a:t>
            </a:r>
            <a:r>
              <a:rPr lang="en-US" altLang="ja-JP" b="1" i="0" u="none" strike="noStrike" dirty="0">
                <a:solidFill>
                  <a:srgbClr val="0F0F0F"/>
                </a:solidFill>
                <a:effectLst/>
                <a:latin typeface="Roboto" panose="02000000000000000000" pitchFamily="2" charset="0"/>
              </a:rPr>
              <a:t>】</a:t>
            </a:r>
            <a:r>
              <a:rPr lang="pt-BR" altLang="ja-JP" b="1" i="0" u="none" strike="noStrike" dirty="0" err="1">
                <a:solidFill>
                  <a:srgbClr val="0F0F0F"/>
                </a:solidFill>
                <a:effectLst/>
                <a:latin typeface="Roboto" panose="02000000000000000000" pitchFamily="2" charset="0"/>
              </a:rPr>
              <a:t>Ceasefire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Now</a:t>
            </a:r>
            <a:r>
              <a:rPr lang="pt-BR" altLang="ja-JP" b="1" i="0" u="none" strike="noStrike" dirty="0">
                <a:solidFill>
                  <a:srgbClr val="0F0F0F"/>
                </a:solidFill>
                <a:effectLst/>
                <a:latin typeface="Roboto" panose="02000000000000000000" pitchFamily="2" charset="0"/>
              </a:rPr>
              <a:t>! </a:t>
            </a:r>
            <a:r>
              <a:rPr lang="ja-JP" altLang="en-US" b="1" i="0" u="none" strike="noStrike">
                <a:solidFill>
                  <a:srgbClr val="0F0F0F"/>
                </a:solidFill>
                <a:effectLst/>
                <a:latin typeface="Roboto" panose="02000000000000000000" pitchFamily="2" charset="0"/>
              </a:rPr>
              <a:t>今こそ停戦を</a:t>
            </a:r>
            <a:r>
              <a:rPr lang="pt-BR" altLang="ja-JP" b="1" i="0" u="none" strike="noStrike" dirty="0" err="1">
                <a:solidFill>
                  <a:srgbClr val="0F0F0F"/>
                </a:solidFill>
                <a:effectLst/>
                <a:latin typeface="Roboto" panose="02000000000000000000" pitchFamily="2" charset="0"/>
              </a:rPr>
              <a:t>Cease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All</a:t>
            </a:r>
            <a:r>
              <a:rPr lang="pt-BR" altLang="ja-JP" b="1" i="0" u="none" strike="noStrike" dirty="0">
                <a:solidFill>
                  <a:srgbClr val="0F0F0F"/>
                </a:solidFill>
                <a:effectLst/>
                <a:latin typeface="Roboto" panose="02000000000000000000" pitchFamily="2" charset="0"/>
              </a:rPr>
              <a:t> Fire Now!8th </a:t>
            </a:r>
            <a:r>
              <a:rPr lang="ja-JP" altLang="en-US" b="1" i="0" u="none" strike="noStrike">
                <a:solidFill>
                  <a:srgbClr val="0F0F0F"/>
                </a:solidFill>
                <a:effectLst/>
                <a:latin typeface="Roboto" panose="02000000000000000000" pitchFamily="2" charset="0"/>
              </a:rPr>
              <a:t>ウクライナ戦争停戦に関する最近の動き～ジェフリー・サックス 教授が日本国会に向けて語る</a:t>
            </a:r>
            <a:endParaRPr lang="en-US" dirty="0"/>
          </a:p>
        </p:txBody>
      </p:sp>
      <p:pic>
        <p:nvPicPr>
          <p:cNvPr id="4" name="オンライン メディア 3" descr="【前半】Ceasefire Now! 今こそ停戦をCease All Fire Now!8th ウクライナ戦争停戦に関する最近の動き～ジェフリー・サックス 教授が日本国会に向けて語る">
            <a:hlinkClick r:id="" action="ppaction://media"/>
            <a:extLst>
              <a:ext uri="{FF2B5EF4-FFF2-40B4-BE49-F238E27FC236}">
                <a16:creationId xmlns:a16="http://schemas.microsoft.com/office/drawing/2014/main" id="{1E09F75F-DEC5-C2AF-E41B-B1DD8E585384}"/>
              </a:ext>
            </a:extLst>
          </p:cNvPr>
          <p:cNvPicPr>
            <a:picLocks noGrp="1" noRot="1" noChangeAspect="1"/>
          </p:cNvPicPr>
          <p:nvPr>
            <p:ph idx="1"/>
            <a:videoFile r:link="rId1"/>
          </p:nvPr>
        </p:nvPicPr>
        <p:blipFill>
          <a:blip r:embed="rId4"/>
          <a:stretch>
            <a:fillRect/>
          </a:stretch>
        </p:blipFill>
        <p:spPr>
          <a:xfrm>
            <a:off x="2051050" y="1600200"/>
            <a:ext cx="8091488" cy="4572000"/>
          </a:xfrm>
          <a:prstGeom prst="rect">
            <a:avLst/>
          </a:prstGeom>
        </p:spPr>
      </p:pic>
    </p:spTree>
    <p:extLst>
      <p:ext uri="{BB962C8B-B14F-4D97-AF65-F5344CB8AC3E}">
        <p14:creationId xmlns:p14="http://schemas.microsoft.com/office/powerpoint/2010/main" val="391181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教育機関向けの文献 16 x 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52_TF03431380_TF03431380" id="{53AE2843-20A4-4F11-87CA-F5797F128EB7}" vid="{5F0B0D40-104A-4E6E-8811-D26117E76E43}"/>
    </a:ext>
  </a:extLst>
</a:theme>
</file>

<file path=ppt/theme/theme2.xml><?xml version="1.0" encoding="utf-8"?>
<a:theme xmlns:a="http://schemas.openxmlformats.org/drawingml/2006/main" name="Office テーマ">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4873beb7-5857-4685-be1f-d57550cc96cc"/>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教育機関向けプレゼンテーション、ピンストライプとリボンのデザイン (ワイドスクリーン)</Template>
  <TotalTime>0</TotalTime>
  <Words>2040</Words>
  <Application>Microsoft Macintosh PowerPoint</Application>
  <PresentationFormat>ワイド画面</PresentationFormat>
  <Paragraphs>122</Paragraphs>
  <Slides>16</Slides>
  <Notes>13</Notes>
  <HiddenSlides>0</HiddenSlides>
  <MMClips>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16</vt:i4>
      </vt:variant>
    </vt:vector>
  </HeadingPairs>
  <TitlesOfParts>
    <vt:vector size="27" baseType="lpstr">
      <vt:lpstr>-apple-system</vt:lpstr>
      <vt:lpstr>AkkuratLLWeb</vt:lpstr>
      <vt:lpstr>HGPGothicE</vt:lpstr>
      <vt:lpstr>Meiryo UI</vt:lpstr>
      <vt:lpstr>ＭＳ Ｐゴシック</vt:lpstr>
      <vt:lpstr>游明朝</vt:lpstr>
      <vt:lpstr>Arial</vt:lpstr>
      <vt:lpstr>Open Sans</vt:lpstr>
      <vt:lpstr>Roboto</vt:lpstr>
      <vt:lpstr>Wingdings</vt:lpstr>
      <vt:lpstr>教育機関向けの文献 16 x 9</vt:lpstr>
      <vt:lpstr>    </vt:lpstr>
      <vt:lpstr>専門： 国際教育開発</vt:lpstr>
      <vt:lpstr>ユネスコ(UNESCO) 国際連合教育科学文化機関とは？</vt:lpstr>
      <vt:lpstr>米村明美の政策</vt:lpstr>
      <vt:lpstr>防衛費より教育予算増加</vt:lpstr>
      <vt:lpstr>高等教育無償化</vt:lpstr>
      <vt:lpstr>ユヴァル・ハラリのダボスへの痛烈な警告</vt:lpstr>
      <vt:lpstr>PowerPoint プレゼンテーション</vt:lpstr>
      <vt:lpstr>【前半】Ceasefire Now! 今こそ停戦をCease All Fire Now!8th ウクライナ戦争停戦に関する最近の動き～ジェフリー・サックス 教授が日本国会に向けて語る</vt:lpstr>
      <vt:lpstr>【後半】Ceasefire Now! 今こそ停戦をCease All Fire Now!8th ウクライナ戦争停戦に関する最近の動き～ジェフリー・サックス 教授が日本国会に向けて語る</vt:lpstr>
      <vt:lpstr>PowerPoint プレゼンテーション</vt:lpstr>
      <vt:lpstr> 戦争は経済資源の配分に大きな影響を与える 2つの大きな急増：第一次世界大戦と第二次世界大戦</vt:lpstr>
      <vt:lpstr>PowerPoint プレゼンテーション</vt:lpstr>
      <vt:lpstr>メディアの自由度ランキング 　　国境なき記者団</vt:lpstr>
      <vt:lpstr>米村明美と仲間たちオープンチャット</vt:lpstr>
      <vt:lpstr>事務所　 神戸市中央区橘通2丁目3番5号ＩＮ神戸301号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2022-03-14T14:59:04Z</dcterms:created>
  <dcterms:modified xsi:type="dcterms:W3CDTF">2025-05-31T03:21:05Z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