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27"/>
  </p:notesMasterIdLst>
  <p:handoutMasterIdLst>
    <p:handoutMasterId r:id="rId28"/>
  </p:handoutMasterIdLst>
  <p:sldIdLst>
    <p:sldId id="256" r:id="rId5"/>
    <p:sldId id="340" r:id="rId6"/>
    <p:sldId id="498" r:id="rId7"/>
    <p:sldId id="529" r:id="rId8"/>
    <p:sldId id="525" r:id="rId9"/>
    <p:sldId id="530" r:id="rId10"/>
    <p:sldId id="302" r:id="rId11"/>
    <p:sldId id="400" r:id="rId12"/>
    <p:sldId id="508" r:id="rId13"/>
    <p:sldId id="520" r:id="rId14"/>
    <p:sldId id="519" r:id="rId15"/>
    <p:sldId id="523" r:id="rId16"/>
    <p:sldId id="507" r:id="rId17"/>
    <p:sldId id="342" r:id="rId18"/>
    <p:sldId id="521" r:id="rId19"/>
    <p:sldId id="522" r:id="rId20"/>
    <p:sldId id="518" r:id="rId21"/>
    <p:sldId id="454" r:id="rId22"/>
    <p:sldId id="480" r:id="rId23"/>
    <p:sldId id="471" r:id="rId24"/>
    <p:sldId id="509" r:id="rId25"/>
    <p:sldId id="510" r:id="rId26"/>
  </p:sldIdLst>
  <p:sldSz cx="12192000" cy="6858000"/>
  <p:notesSz cx="6858000" cy="9144000"/>
  <p:defaultTex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015B"/>
    <a:srgbClr val="FF6600"/>
    <a:srgbClr val="0FB1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11" autoAdjust="0"/>
    <p:restoredTop sz="75601" autoAdjust="0"/>
  </p:normalViewPr>
  <p:slideViewPr>
    <p:cSldViewPr snapToGrid="0" showGuides="1">
      <p:cViewPr varScale="1">
        <p:scale>
          <a:sx n="51" d="100"/>
          <a:sy n="51" d="100"/>
        </p:scale>
        <p:origin x="216" y="68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0"/>
    </p:cViewPr>
  </p:sorterViewPr>
  <p:notesViewPr>
    <p:cSldViewPr snapToGrid="0" showGuides="1">
      <p:cViewPr varScale="1">
        <p:scale>
          <a:sx n="100" d="100"/>
          <a:sy n="100" d="100"/>
        </p:scale>
        <p:origin x="355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ja-JP" altLang="en-US" dirty="0">
              <a:latin typeface="Meiryo UI" panose="020B0604030504040204" pitchFamily="50" charset="-128"/>
              <a:ea typeface="Meiryo UI" panose="020B0604030504040204" pitchFamily="50" charset="-128"/>
            </a:endParaRPr>
          </a:p>
        </p:txBody>
      </p:sp>
      <p:sp>
        <p:nvSpPr>
          <p:cNvPr id="3" name="日付プレースホルダー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rtl="0">
              <a:defRPr sz="1200"/>
            </a:lvl1pPr>
          </a:lstStyle>
          <a:p>
            <a:pPr algn="r" rtl="0"/>
            <a:fld id="{72E70CF1-04BC-41C8-95D2-DA003DD259B9}" type="datetime1">
              <a:rPr lang="ja-JP" altLang="en-US" smtClean="0">
                <a:latin typeface="Meiryo UI" panose="020B0604030504040204" pitchFamily="50" charset="-128"/>
                <a:ea typeface="Meiryo UI" panose="020B0604030504040204" pitchFamily="50" charset="-128"/>
              </a:rPr>
              <a:pPr algn="r" rtl="0"/>
              <a:t>2025/6/15</a:t>
            </a:fld>
            <a:endParaRPr lang="ja-JP" altLang="en-US" dirty="0">
              <a:latin typeface="Meiryo UI" panose="020B0604030504040204" pitchFamily="50" charset="-128"/>
              <a:ea typeface="Meiryo UI" panose="020B0604030504040204" pitchFamily="50" charset="-128"/>
            </a:endParaRPr>
          </a:p>
        </p:txBody>
      </p:sp>
      <p:sp>
        <p:nvSpPr>
          <p:cNvPr id="4" name="フッター プレースホルダー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ja-JP" altLang="en-US" dirty="0">
              <a:latin typeface="Meiryo UI" panose="020B0604030504040204" pitchFamily="50" charset="-128"/>
              <a:ea typeface="Meiryo UI" panose="020B0604030504040204" pitchFamily="50" charset="-128"/>
            </a:endParaRPr>
          </a:p>
        </p:txBody>
      </p:sp>
      <p:sp>
        <p:nvSpPr>
          <p:cNvPr id="5" name="スライド番号プレースホルダー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rtl="0"/>
            <a:fld id="{06834459-7356-44BF-850D-8B30C4FB3B6B}" type="slidenum">
              <a:rPr lang="en-US" altLang="ja-JP" smtClean="0">
                <a:latin typeface="Meiryo UI" panose="020B0604030504040204" pitchFamily="50" charset="-128"/>
                <a:ea typeface="Meiryo UI" panose="020B0604030504040204" pitchFamily="50" charset="-128"/>
              </a:rPr>
              <a:pPr algn="r" rtl="0"/>
              <a:t>‹#›</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atin typeface="Meiryo UI" panose="020B0604030504040204" pitchFamily="50" charset="-128"/>
                <a:ea typeface="Meiryo UI" panose="020B0604030504040204" pitchFamily="50" charset="-128"/>
              </a:defRPr>
            </a:lvl1pPr>
          </a:lstStyle>
          <a:p>
            <a:endParaRPr lang="ja-JP" altLang="en-US" dirty="0"/>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rtl="0">
              <a:defRPr sz="1200">
                <a:latin typeface="Meiryo UI" panose="020B0604030504040204" pitchFamily="50" charset="-128"/>
                <a:ea typeface="Meiryo UI" panose="020B0604030504040204" pitchFamily="50" charset="-128"/>
              </a:defRPr>
            </a:lvl1pPr>
          </a:lstStyle>
          <a:p>
            <a:fld id="{D15133AB-7960-41BA-914E-9F16E0AD760B}" type="datetime1">
              <a:rPr lang="ja-JP" altLang="en-US" smtClean="0"/>
              <a:pPr/>
              <a:t>2025/6/15</a:t>
            </a:fld>
            <a:endParaRPr lang="ja-JP" altLang="en-US" dirty="0"/>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ja-JP" altLang="en-US" dirty="0"/>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ja-JP" altLang="en-US" noProof="0" dirty="0"/>
              <a:t>マスター テキストの書式設定</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a:latin typeface="Meiryo UI" panose="020B0604030504040204" pitchFamily="50" charset="-128"/>
                <a:ea typeface="Meiryo UI" panose="020B0604030504040204"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rtl="0">
              <a:defRPr sz="1200">
                <a:latin typeface="Meiryo UI" panose="020B0604030504040204" pitchFamily="50" charset="-128"/>
                <a:ea typeface="Meiryo UI" panose="020B0604030504040204" pitchFamily="50" charset="-128"/>
              </a:defRPr>
            </a:lvl1pPr>
          </a:lstStyle>
          <a:p>
            <a:pPr algn="r"/>
            <a:fld id="{0A3C37BE-C303-496D-B5CD-85F2937540FC}" type="slidenum">
              <a:rPr lang="en-US" altLang="ja-JP" smtClean="0"/>
              <a:pPr algn="r"/>
              <a:t>‹#›</a:t>
            </a:fld>
            <a:endParaRPr lang="ja-JP" altLang="en-US" dirty="0"/>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2pPr>
    <a:lvl3pPr marL="9144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3pPr>
    <a:lvl4pPr marL="13716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4pPr>
    <a:lvl5pPr marL="18288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3" Type="http://schemas.openxmlformats.org/officeDocument/2006/relationships/hyperlink" Target="https://www.weblio.jp/content/%E7%AC%AC%E4%BA%8C%E6%AC%A1%E7%94%A3%E6%A5%AD" TargetMode="External"/><Relationship Id="rId18" Type="http://schemas.openxmlformats.org/officeDocument/2006/relationships/hyperlink" Target="https://www.weblio.jp/content/%E5%B0%8F%E5%A3%B2%E6%A5%AD" TargetMode="External"/><Relationship Id="rId26" Type="http://schemas.openxmlformats.org/officeDocument/2006/relationships/hyperlink" Target="https://www.weblio.jp/content/%E8%9E%8D%E6%A5%AD" TargetMode="External"/><Relationship Id="rId39" Type="http://schemas.openxmlformats.org/officeDocument/2006/relationships/hyperlink" Target="https://www.weblio.jp/content/%E5%90%AB%E3%82%81%E3%81%A6" TargetMode="External"/><Relationship Id="rId21" Type="http://schemas.openxmlformats.org/officeDocument/2006/relationships/hyperlink" Target="https://www.weblio.jp/content/%E8%A9%B2%E5%BD%93%E3%81%99%E3%82%8B" TargetMode="External"/><Relationship Id="rId34" Type="http://schemas.openxmlformats.org/officeDocument/2006/relationships/hyperlink" Target="https://www.weblio.jp/content/%E5%8C%BB%E7%99%82%E7%A6%8F%E7%A5%89" TargetMode="External"/><Relationship Id="rId42" Type="http://schemas.openxmlformats.org/officeDocument/2006/relationships/hyperlink" Target="https://www.weblio.jp/content/2016%E5%B9%B41%E6%9C%88" TargetMode="External"/><Relationship Id="rId7" Type="http://schemas.openxmlformats.org/officeDocument/2006/relationships/hyperlink" Target="https://www.weblio.jp/content/%E5%8E%9F%E6%9D%90%E6%96%99" TargetMode="External"/><Relationship Id="rId2" Type="http://schemas.openxmlformats.org/officeDocument/2006/relationships/slide" Target="../slides/slide7.xml"/><Relationship Id="rId16" Type="http://schemas.openxmlformats.org/officeDocument/2006/relationships/hyperlink" Target="https://www.weblio.jp/content/%E7%94%9F%E7%94%A3%E3%81%97%E3%81%9F" TargetMode="External"/><Relationship Id="rId20" Type="http://schemas.openxmlformats.org/officeDocument/2006/relationships/hyperlink" Target="https://www.weblio.jp/content/%E6%8F%90%E4%BE%9B%E3%81%99%E3%82%8B%E3%82%B5%E3%83%BC%E3%83%93%E3%82%B9" TargetMode="External"/><Relationship Id="rId29" Type="http://schemas.openxmlformats.org/officeDocument/2006/relationships/hyperlink" Target="https://www.weblio.jp/content/%E9%83%B5%E4%BE%BF%E6%A5%AD" TargetMode="External"/><Relationship Id="rId41" Type="http://schemas.openxmlformats.org/officeDocument/2006/relationships/hyperlink" Target="https://www.weblio.jp/content/%E5%91%BC%E3%82%93%E3%81%A7" TargetMode="External"/><Relationship Id="rId1" Type="http://schemas.openxmlformats.org/officeDocument/2006/relationships/notesMaster" Target="../notesMasters/notesMaster1.xml"/><Relationship Id="rId6" Type="http://schemas.openxmlformats.org/officeDocument/2006/relationships/hyperlink" Target="https://www.weblio.jp/content/%E7%B7%8F%E7%A7%B0" TargetMode="External"/><Relationship Id="rId11" Type="http://schemas.openxmlformats.org/officeDocument/2006/relationships/hyperlink" Target="https://www.weblio.jp/content/%E7%94%A3%E6%A5%AD" TargetMode="External"/><Relationship Id="rId24" Type="http://schemas.openxmlformats.org/officeDocument/2006/relationships/hyperlink" Target="https://www.weblio.jp/content/%E5%8D%B8%E5%A3%B2%E6%A5%AD" TargetMode="External"/><Relationship Id="rId32" Type="http://schemas.openxmlformats.org/officeDocument/2006/relationships/hyperlink" Target="https://www.weblio.jp/content/%E3%81%BE%E3%81%9F%E3%80%81" TargetMode="External"/><Relationship Id="rId37" Type="http://schemas.openxmlformats.org/officeDocument/2006/relationships/hyperlink" Target="https://www.weblio.jp/content/%E5%A8%AF%E6%A5%BD" TargetMode="External"/><Relationship Id="rId40" Type="http://schemas.openxmlformats.org/officeDocument/2006/relationships/hyperlink" Target="https://www.weblio.jp/content/%E7%AC%AC%E4%B8%89%E6%AC%A1%E7%94%A3%E6%A5%AD" TargetMode="External"/><Relationship Id="rId5" Type="http://schemas.openxmlformats.org/officeDocument/2006/relationships/hyperlink" Target="https://www.weblio.jp/content/%E7%94%A3%E6%A5%AD%E3%81%AE" TargetMode="External"/><Relationship Id="rId15" Type="http://schemas.openxmlformats.org/officeDocument/2006/relationships/hyperlink" Target="https://www.weblio.jp/content/%E4%B8%80%E6%96%B9" TargetMode="External"/><Relationship Id="rId23" Type="http://schemas.openxmlformats.org/officeDocument/2006/relationships/hyperlink" Target="https://www.weblio.jp/content/%E4%BB%96%E3%81%AB" TargetMode="External"/><Relationship Id="rId28" Type="http://schemas.openxmlformats.org/officeDocument/2006/relationships/hyperlink" Target="https://www.weblio.jp/content/%E9%81%8B%E8%BC%B8%E6%A5%AD" TargetMode="External"/><Relationship Id="rId36" Type="http://schemas.openxmlformats.org/officeDocument/2006/relationships/hyperlink" Target="https://www.weblio.jp/content/%E3%83%9B%E3%83%86%E3%83%AB" TargetMode="External"/><Relationship Id="rId10" Type="http://schemas.openxmlformats.org/officeDocument/2006/relationships/hyperlink" Target="https://www.weblio.jp/content/%E7%94%9F%E7%94%A3%E3%81%99%E3%82%8B" TargetMode="External"/><Relationship Id="rId19" Type="http://schemas.openxmlformats.org/officeDocument/2006/relationships/hyperlink" Target="https://www.weblio.jp/content/%E4%BE%A1%E5%80%A4" TargetMode="External"/><Relationship Id="rId31" Type="http://schemas.openxmlformats.org/officeDocument/2006/relationships/hyperlink" Target="https://www.weblio.jp/content/%E6%8C%99%E3%81%92%E3%82%89%E3%82%8C%E3%82%8B" TargetMode="External"/><Relationship Id="rId44" Type="http://schemas.openxmlformats.org/officeDocument/2006/relationships/hyperlink" Target="https://www.weblio.jp/content/%E6%9B%B4%E6%96%B0" TargetMode="External"/><Relationship Id="rId4" Type="http://schemas.openxmlformats.org/officeDocument/2006/relationships/hyperlink" Target="https://www.weblio.jp/content/%E4%BB%A5%E5%A4%96%E3%81%AE" TargetMode="External"/><Relationship Id="rId9" Type="http://schemas.openxmlformats.org/officeDocument/2006/relationships/hyperlink" Target="https://www.weblio.jp/content/%E8%A3%BD%E5%93%81" TargetMode="External"/><Relationship Id="rId14" Type="http://schemas.openxmlformats.org/officeDocument/2006/relationships/hyperlink" Target="https://www.weblio.jp/content/%E5%91%BC%E3%81%B0%E3%82%8C%E3%81%A6" TargetMode="External"/><Relationship Id="rId22" Type="http://schemas.openxmlformats.org/officeDocument/2006/relationships/hyperlink" Target="https://www.weblio.jp/content/%E3%82%B5%E3%83%BC%E3%83%93%E3%82%B9%E6%A5%AD" TargetMode="External"/><Relationship Id="rId27" Type="http://schemas.openxmlformats.org/officeDocument/2006/relationships/hyperlink" Target="https://www.weblio.jp/content/%E4%BF%9D%E9%99%BA%E6%A5%AD" TargetMode="External"/><Relationship Id="rId30" Type="http://schemas.openxmlformats.org/officeDocument/2006/relationships/hyperlink" Target="https://www.weblio.jp/content/%E9%80%9A%E4%BF%A1%E6%A5%AD" TargetMode="External"/><Relationship Id="rId35" Type="http://schemas.openxmlformats.org/officeDocument/2006/relationships/hyperlink" Target="https://www.weblio.jp/content/%E9%A3%B2%E9%A3%9F" TargetMode="External"/><Relationship Id="rId43" Type="http://schemas.openxmlformats.org/officeDocument/2006/relationships/hyperlink" Target="https://www.weblio.jp/content/18%E6%97%A5" TargetMode="External"/><Relationship Id="rId8" Type="http://schemas.openxmlformats.org/officeDocument/2006/relationships/hyperlink" Target="https://www.weblio.jp/content/%E6%89%8B%E3%82%92%E5%8A%A0%E3%81%88%E3%81%A6" TargetMode="External"/><Relationship Id="rId3" Type="http://schemas.openxmlformats.org/officeDocument/2006/relationships/hyperlink" Target="https://www.weblio.jp/content/%E8%A3%BD%E9%80%A0%E6%A5%AD" TargetMode="External"/><Relationship Id="rId12" Type="http://schemas.openxmlformats.org/officeDocument/2006/relationships/hyperlink" Target="https://www.weblio.jp/content/%E3%81%84%E3%82%8F%E3%82%86%E3%82%8B" TargetMode="External"/><Relationship Id="rId17" Type="http://schemas.openxmlformats.org/officeDocument/2006/relationships/hyperlink" Target="https://www.weblio.jp/content/%E8%B2%A9%E5%A3%B2%E3%81%99%E3%82%8B" TargetMode="External"/><Relationship Id="rId25" Type="http://schemas.openxmlformats.org/officeDocument/2006/relationships/hyperlink" Target="https://www.weblio.jp/content/%E3%82%84%E9%87%91" TargetMode="External"/><Relationship Id="rId33" Type="http://schemas.openxmlformats.org/officeDocument/2006/relationships/hyperlink" Target="https://www.weblio.jp/content/%E6%95%99%E8%82%B2" TargetMode="External"/><Relationship Id="rId38" Type="http://schemas.openxmlformats.org/officeDocument/2006/relationships/hyperlink" Target="https://www.weblio.jp/content/%E5%88%86%E9%A1%9E%E3%81%95%E3%82%8C"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a:p>
            <a:r>
              <a:rPr kumimoji="1" lang="en-US" altLang="ja-JP" dirty="0"/>
              <a:t>14</a:t>
            </a:r>
            <a:r>
              <a:rPr kumimoji="1" lang="ja-JP" altLang="en-US"/>
              <a:t>時</a:t>
            </a:r>
            <a:r>
              <a:rPr kumimoji="1" lang="en-US" altLang="ja-JP" dirty="0"/>
              <a:t>〜</a:t>
            </a:r>
            <a:r>
              <a:rPr kumimoji="1" lang="ja-JP" altLang="en-US"/>
              <a:t>　佐野司会</a:t>
            </a:r>
          </a:p>
          <a:p>
            <a:r>
              <a:rPr kumimoji="1" lang="en-US" altLang="ja-JP" dirty="0"/>
              <a:t>20</a:t>
            </a:r>
            <a:r>
              <a:rPr kumimoji="1" lang="ja-JP" altLang="en-US"/>
              <a:t>分　大石あきこ衆議院議員　　国会での情勢報告（給与特別法にも言及を希望、記者会見のように米村さんを浮き立つような演説をお願いします）</a:t>
            </a:r>
          </a:p>
          <a:p>
            <a:r>
              <a:rPr kumimoji="1" lang="en-US" altLang="ja-JP" dirty="0"/>
              <a:t>20</a:t>
            </a:r>
            <a:r>
              <a:rPr kumimoji="1" lang="ja-JP" altLang="en-US"/>
              <a:t>分　米村明美（プロフィール、教育にかける想い　訴えたい政策）　</a:t>
            </a:r>
          </a:p>
          <a:p>
            <a:r>
              <a:rPr kumimoji="1" lang="en-US" altLang="ja-JP" dirty="0"/>
              <a:t>20</a:t>
            </a:r>
            <a:r>
              <a:rPr kumimoji="1" lang="ja-JP" altLang="en-US"/>
              <a:t>分　前で二人で質疑応答などに答える</a:t>
            </a:r>
          </a:p>
          <a:p>
            <a:r>
              <a:rPr kumimoji="1" lang="ja-JP" altLang="en-US"/>
              <a:t>＜最後に司会から二人に　最後は米村さんにふる＞</a:t>
            </a:r>
          </a:p>
          <a:p>
            <a:r>
              <a:rPr kumimoji="1" lang="en-US" altLang="ja-JP" dirty="0"/>
              <a:t>10</a:t>
            </a:r>
            <a:r>
              <a:rPr kumimoji="1" lang="ja-JP" altLang="en-US"/>
              <a:t>分　ポスター掲示等のお願い</a:t>
            </a:r>
          </a:p>
          <a:p>
            <a:endParaRPr kumimoji="1" lang="ja-JP" altLang="en-US"/>
          </a:p>
          <a:p>
            <a:r>
              <a:rPr kumimoji="1" lang="ja-JP" altLang="en-US"/>
              <a:t>記念撮影、スリーショットで　大石さんは　</a:t>
            </a:r>
            <a:r>
              <a:rPr kumimoji="1" lang="en-US" altLang="ja-JP" dirty="0"/>
              <a:t>15</a:t>
            </a:r>
            <a:r>
              <a:rPr kumimoji="1" lang="ja-JP" altLang="en-US"/>
              <a:t>時</a:t>
            </a:r>
            <a:r>
              <a:rPr kumimoji="1" lang="en-US" altLang="ja-JP" dirty="0"/>
              <a:t>40</a:t>
            </a:r>
            <a:r>
              <a:rPr kumimoji="1" lang="ja-JP" altLang="en-US"/>
              <a:t>分には大石さん離脱</a:t>
            </a:r>
          </a:p>
          <a:p>
            <a:endParaRPr kumimoji="1" lang="ja-JP" altLang="en-US"/>
          </a:p>
          <a:p>
            <a:r>
              <a:rPr kumimoji="1" lang="ja-JP" altLang="en-US"/>
              <a:t>その後、ボラの説明会など</a:t>
            </a:r>
          </a:p>
        </p:txBody>
      </p:sp>
      <p:sp>
        <p:nvSpPr>
          <p:cNvPr id="4" name="スライド番号プレースホルダー 3"/>
          <p:cNvSpPr>
            <a:spLocks noGrp="1"/>
          </p:cNvSpPr>
          <p:nvPr>
            <p:ph type="sldNum" sz="quarter" idx="10"/>
          </p:nvPr>
        </p:nvSpPr>
        <p:spPr/>
        <p:txBody>
          <a:bodyPr/>
          <a:lstStyle/>
          <a:p>
            <a:pPr algn="r"/>
            <a:fld id="{0A3C37BE-C303-496D-B5CD-85F2937540FC}" type="slidenum">
              <a:rPr lang="en-US" altLang="ja-JP" smtClean="0"/>
              <a:pPr algn="r"/>
              <a:t>1</a:t>
            </a:fld>
            <a:endParaRPr lang="ja-JP" altLang="en-US" dirty="0"/>
          </a:p>
        </p:txBody>
      </p:sp>
    </p:spTree>
    <p:extLst>
      <p:ext uri="{BB962C8B-B14F-4D97-AF65-F5344CB8AC3E}">
        <p14:creationId xmlns:p14="http://schemas.microsoft.com/office/powerpoint/2010/main" val="1316143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342900" lvl="0" indent="-342900">
              <a:lnSpc>
                <a:spcPct val="107000"/>
              </a:lnSpc>
              <a:buFont typeface="Arial" panose="020B0604020202020204" pitchFamily="34" charset="0"/>
              <a:buChar char="•"/>
            </a:pPr>
            <a:r>
              <a:rPr lang="ja-JP" altLang="ja-JP" sz="1800" kern="100" spc="75">
                <a:solidFill>
                  <a:srgbClr val="010101"/>
                </a:solidFill>
                <a:effectLst/>
                <a:latin typeface="游明朝" panose="02020400000000000000" pitchFamily="18" charset="-128"/>
                <a:ea typeface="游明朝" panose="02020400000000000000" pitchFamily="18" charset="-128"/>
                <a:cs typeface="Times New Roman" panose="02020603050405020304" pitchFamily="18" charset="0"/>
              </a:rPr>
              <a:t>日本の教育予算は、</a:t>
            </a:r>
            <a:r>
              <a:rPr lang="en-US" altLang="ja-JP" sz="1800" kern="100" spc="75" dirty="0">
                <a:solidFill>
                  <a:srgbClr val="010101"/>
                </a:solidFill>
                <a:effectLst/>
                <a:latin typeface="游明朝" panose="02020400000000000000" pitchFamily="18" charset="-128"/>
                <a:ea typeface="游明朝" panose="02020400000000000000" pitchFamily="18" charset="-128"/>
                <a:cs typeface="Times New Roman" panose="02020603050405020304" pitchFamily="18" charset="0"/>
              </a:rPr>
              <a:t>OECD</a:t>
            </a:r>
            <a:r>
              <a:rPr lang="ja-JP" altLang="ja-JP" sz="1800" kern="100" spc="75">
                <a:solidFill>
                  <a:srgbClr val="010101"/>
                </a:solidFill>
                <a:effectLst/>
                <a:latin typeface="游明朝" panose="02020400000000000000" pitchFamily="18" charset="-128"/>
                <a:ea typeface="游明朝" panose="02020400000000000000" pitchFamily="18" charset="-128"/>
                <a:cs typeface="Times New Roman" panose="02020603050405020304" pitchFamily="18" charset="0"/>
              </a:rPr>
              <a:t>諸国の中でも最低水準です。</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nSpc>
                <a:spcPct val="107000"/>
              </a:lnSpc>
              <a:buFont typeface="Arial" panose="020B0604020202020204" pitchFamily="34" charset="0"/>
              <a:buChar char="•"/>
            </a:pP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日本は、初等教育から高等教育までの教育機関（研究開発を含む）に、国内総生産（</a:t>
            </a:r>
            <a:r>
              <a:rPr lang="en-US" altLang="ja-JP" sz="1800" kern="0" dirty="0">
                <a:effectLst/>
                <a:latin typeface="游明朝" panose="02020400000000000000" pitchFamily="18" charset="-128"/>
                <a:ea typeface="游明朝" panose="02020400000000000000" pitchFamily="18" charset="-128"/>
                <a:cs typeface="ＭＳ Ｐゴシック" panose="020B0600070205080204" pitchFamily="34" charset="-128"/>
              </a:rPr>
              <a:t>GDP</a:t>
            </a: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）の</a:t>
            </a:r>
            <a:r>
              <a:rPr lang="en-US" altLang="ja-JP" sz="1800" kern="0" dirty="0">
                <a:effectLst/>
                <a:latin typeface="游明朝" panose="02020400000000000000" pitchFamily="18" charset="-128"/>
                <a:ea typeface="游明朝" panose="02020400000000000000" pitchFamily="18" charset="-128"/>
                <a:cs typeface="ＭＳ Ｐゴシック" panose="020B0600070205080204" pitchFamily="34" charset="-128"/>
              </a:rPr>
              <a:t>4.0%</a:t>
            </a: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を支出しています。これは、</a:t>
            </a:r>
            <a:r>
              <a:rPr lang="en-US" altLang="ja-JP" sz="1800" kern="0" dirty="0">
                <a:effectLst/>
                <a:latin typeface="游明朝" panose="02020400000000000000" pitchFamily="18" charset="-128"/>
                <a:ea typeface="游明朝" panose="02020400000000000000" pitchFamily="18" charset="-128"/>
                <a:cs typeface="ＭＳ Ｐゴシック" panose="020B0600070205080204" pitchFamily="34" charset="-128"/>
              </a:rPr>
              <a:t>OECD</a:t>
            </a: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平均の</a:t>
            </a:r>
            <a:r>
              <a:rPr lang="en-US" altLang="ja-JP" sz="1800" kern="0" dirty="0">
                <a:effectLst/>
                <a:latin typeface="游明朝" panose="02020400000000000000" pitchFamily="18" charset="-128"/>
                <a:ea typeface="游明朝" panose="02020400000000000000" pitchFamily="18" charset="-128"/>
                <a:cs typeface="ＭＳ Ｐゴシック" panose="020B0600070205080204" pitchFamily="34" charset="-128"/>
              </a:rPr>
              <a:t>GDP</a:t>
            </a: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の</a:t>
            </a:r>
            <a:r>
              <a:rPr lang="en-US" altLang="ja-JP" sz="1800" kern="0" dirty="0">
                <a:effectLst/>
                <a:latin typeface="游明朝" panose="02020400000000000000" pitchFamily="18" charset="-128"/>
                <a:ea typeface="游明朝" panose="02020400000000000000" pitchFamily="18" charset="-128"/>
                <a:cs typeface="ＭＳ Ｐゴシック" panose="020B0600070205080204" pitchFamily="34" charset="-128"/>
              </a:rPr>
              <a:t>4.9%</a:t>
            </a: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を下回っています。</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nSpc>
                <a:spcPct val="107000"/>
              </a:lnSpc>
              <a:buFont typeface="Arial" panose="020B0604020202020204" pitchFamily="34" charset="0"/>
              <a:buChar char="•"/>
            </a:pP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日本では、高等教育資金の約半分は家計によって賄われており、</a:t>
            </a:r>
            <a:r>
              <a:rPr lang="en-US" altLang="ja-JP" sz="1800" kern="0" dirty="0">
                <a:effectLst/>
                <a:latin typeface="游明朝" panose="02020400000000000000" pitchFamily="18" charset="-128"/>
                <a:ea typeface="游明朝" panose="02020400000000000000" pitchFamily="18" charset="-128"/>
                <a:cs typeface="ＭＳ Ｐゴシック" panose="020B0600070205080204" pitchFamily="34" charset="-128"/>
              </a:rPr>
              <a:t>OECD</a:t>
            </a: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平均（</a:t>
            </a:r>
            <a:r>
              <a:rPr lang="en-US" altLang="ja-JP" sz="1800" kern="0" dirty="0">
                <a:effectLst/>
                <a:latin typeface="游明朝" panose="02020400000000000000" pitchFamily="18" charset="-128"/>
                <a:ea typeface="游明朝" panose="02020400000000000000" pitchFamily="18" charset="-128"/>
                <a:cs typeface="ＭＳ Ｐゴシック" panose="020B0600070205080204" pitchFamily="34" charset="-128"/>
              </a:rPr>
              <a:t>19%</a:t>
            </a: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）をはるかに上回る割合です。</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nSpc>
                <a:spcPct val="107000"/>
              </a:lnSpc>
              <a:buFont typeface="Arial" panose="020B0604020202020204" pitchFamily="34" charset="0"/>
              <a:buChar char="•"/>
            </a:pP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授業料は、公立機関の学士課程に在籍する自国民学生の年間授業料は</a:t>
            </a:r>
            <a:r>
              <a:rPr lang="en-US" altLang="ja-JP" sz="1800" kern="0" dirty="0">
                <a:effectLst/>
                <a:latin typeface="游明朝" panose="02020400000000000000" pitchFamily="18" charset="-128"/>
                <a:ea typeface="游明朝" panose="02020400000000000000" pitchFamily="18" charset="-128"/>
                <a:cs typeface="ＭＳ Ｐゴシック" panose="020B0600070205080204" pitchFamily="34" charset="-128"/>
              </a:rPr>
              <a:t>5,645</a:t>
            </a: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米ドルで</a:t>
            </a:r>
            <a:r>
              <a:rPr lang="en-US" altLang="ja-JP" sz="1800" kern="0" dirty="0">
                <a:effectLst/>
                <a:latin typeface="游明朝" panose="02020400000000000000" pitchFamily="18" charset="-128"/>
                <a:ea typeface="游明朝" panose="02020400000000000000" pitchFamily="18" charset="-128"/>
                <a:cs typeface="ＭＳ Ｐゴシック" panose="020B0600070205080204" pitchFamily="34" charset="-128"/>
              </a:rPr>
              <a:t>(@146=824,170)</a:t>
            </a: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、データがある</a:t>
            </a:r>
            <a:r>
              <a:rPr lang="en-US" altLang="ja-JP" sz="1800" kern="0" dirty="0">
                <a:effectLst/>
                <a:latin typeface="游明朝" panose="02020400000000000000" pitchFamily="18" charset="-128"/>
                <a:ea typeface="游明朝" panose="02020400000000000000" pitchFamily="18" charset="-128"/>
                <a:cs typeface="ＭＳ Ｐゴシック" panose="020B0600070205080204" pitchFamily="34" charset="-128"/>
              </a:rPr>
              <a:t>OECD</a:t>
            </a: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加盟国の中では上限に位置しています。</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nSpc>
                <a:spcPct val="107000"/>
              </a:lnSpc>
              <a:buFont typeface="Arial" panose="020B0604020202020204" pitchFamily="34" charset="0"/>
              <a:buChar char="•"/>
            </a:pP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高等教育を受ける学生の大多数が在籍する</a:t>
            </a:r>
            <a:r>
              <a:rPr lang="ja-JP" altLang="ja-JP" sz="1800" b="1" kern="0">
                <a:effectLst/>
                <a:latin typeface="游明朝" panose="02020400000000000000" pitchFamily="18" charset="-128"/>
                <a:ea typeface="游明朝" panose="02020400000000000000" pitchFamily="18" charset="-128"/>
                <a:cs typeface="ＭＳ Ｐゴシック" panose="020B0600070205080204" pitchFamily="34" charset="-128"/>
              </a:rPr>
              <a:t>私立独立教育機関</a:t>
            </a: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では、学士課程の平均授業料は</a:t>
            </a:r>
            <a:r>
              <a:rPr lang="ja-JP" altLang="ja-JP" sz="1800" b="1" kern="0">
                <a:effectLst/>
                <a:latin typeface="游明朝" panose="02020400000000000000" pitchFamily="18" charset="-128"/>
                <a:ea typeface="游明朝" panose="02020400000000000000" pitchFamily="18" charset="-128"/>
                <a:cs typeface="ＭＳ Ｐゴシック" panose="020B0600070205080204" pitchFamily="34" charset="-128"/>
              </a:rPr>
              <a:t>公立機関の</a:t>
            </a:r>
            <a:r>
              <a:rPr lang="en-US" altLang="ja-JP" sz="1800" b="1" kern="0" dirty="0">
                <a:effectLst/>
                <a:latin typeface="游明朝" panose="02020400000000000000" pitchFamily="18" charset="-128"/>
                <a:ea typeface="游明朝" panose="02020400000000000000" pitchFamily="18" charset="-128"/>
                <a:cs typeface="ＭＳ Ｐゴシック" panose="020B0600070205080204" pitchFamily="34" charset="-128"/>
              </a:rPr>
              <a:t>2</a:t>
            </a:r>
            <a:r>
              <a:rPr lang="ja-JP" altLang="ja-JP" sz="1800" b="1" kern="0">
                <a:effectLst/>
                <a:latin typeface="游明朝" panose="02020400000000000000" pitchFamily="18" charset="-128"/>
                <a:ea typeface="游明朝" panose="02020400000000000000" pitchFamily="18" charset="-128"/>
                <a:cs typeface="ＭＳ Ｐゴシック" panose="020B0600070205080204" pitchFamily="34" charset="-128"/>
              </a:rPr>
              <a:t>倍</a:t>
            </a: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となっています。</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nSpc>
                <a:spcPct val="107000"/>
              </a:lnSpc>
              <a:buFont typeface="Arial" panose="020B0604020202020204" pitchFamily="34" charset="0"/>
              <a:buChar char="•"/>
            </a:pP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政府教育支出の配分は、初等教育の最終支出のうち、国が負担する割合は</a:t>
            </a:r>
            <a:r>
              <a:rPr lang="en-US" altLang="ja-JP" sz="1800" kern="0" dirty="0">
                <a:effectLst/>
                <a:latin typeface="游明朝" panose="02020400000000000000" pitchFamily="18" charset="-128"/>
                <a:ea typeface="游明朝" panose="02020400000000000000" pitchFamily="18" charset="-128"/>
                <a:cs typeface="ＭＳ Ｐゴシック" panose="020B0600070205080204" pitchFamily="34" charset="-128"/>
              </a:rPr>
              <a:t>1%</a:t>
            </a: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未満、地方</a:t>
            </a:r>
            <a:r>
              <a:rPr lang="en-US" altLang="ja-JP" sz="1800" kern="0" dirty="0">
                <a:effectLst/>
                <a:latin typeface="游明朝" panose="02020400000000000000" pitchFamily="18" charset="-128"/>
                <a:ea typeface="游明朝" panose="02020400000000000000" pitchFamily="18" charset="-128"/>
                <a:cs typeface="ＭＳ Ｐゴシック" panose="020B0600070205080204" pitchFamily="34" charset="-128"/>
              </a:rPr>
              <a:t>(regional)</a:t>
            </a: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政府が負担する割合は</a:t>
            </a:r>
            <a:r>
              <a:rPr lang="en-US" altLang="ja-JP" sz="1800" kern="0" dirty="0">
                <a:effectLst/>
                <a:latin typeface="游明朝" panose="02020400000000000000" pitchFamily="18" charset="-128"/>
                <a:ea typeface="游明朝" panose="02020400000000000000" pitchFamily="18" charset="-128"/>
                <a:cs typeface="ＭＳ Ｐゴシック" panose="020B0600070205080204" pitchFamily="34" charset="-128"/>
              </a:rPr>
              <a:t>5%</a:t>
            </a: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、地方</a:t>
            </a:r>
            <a:r>
              <a:rPr lang="en-US" altLang="ja-JP" sz="1800" kern="0" dirty="0">
                <a:effectLst/>
                <a:latin typeface="游明朝" panose="02020400000000000000" pitchFamily="18" charset="-128"/>
                <a:ea typeface="游明朝" panose="02020400000000000000" pitchFamily="18" charset="-128"/>
                <a:cs typeface="ＭＳ Ｐゴシック" panose="020B0600070205080204" pitchFamily="34" charset="-128"/>
              </a:rPr>
              <a:t>(local)</a:t>
            </a: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政府が負担する割合は</a:t>
            </a:r>
            <a:r>
              <a:rPr lang="en-US" altLang="ja-JP" sz="1800" kern="0" dirty="0">
                <a:effectLst/>
                <a:latin typeface="游明朝" panose="02020400000000000000" pitchFamily="18" charset="-128"/>
                <a:ea typeface="游明朝" panose="02020400000000000000" pitchFamily="18" charset="-128"/>
                <a:cs typeface="ＭＳ Ｐゴシック" panose="020B0600070205080204" pitchFamily="34" charset="-128"/>
              </a:rPr>
              <a:t>94%</a:t>
            </a: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です（このレベルの初期資金のうち、国が</a:t>
            </a:r>
            <a:r>
              <a:rPr lang="en-US" altLang="ja-JP" sz="1800" kern="0" dirty="0">
                <a:effectLst/>
                <a:latin typeface="游明朝" panose="02020400000000000000" pitchFamily="18" charset="-128"/>
                <a:ea typeface="游明朝" panose="02020400000000000000" pitchFamily="18" charset="-128"/>
                <a:cs typeface="ＭＳ Ｐゴシック" panose="020B0600070205080204" pitchFamily="34" charset="-128"/>
              </a:rPr>
              <a:t>19%</a:t>
            </a: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、地方政府が</a:t>
            </a:r>
            <a:r>
              <a:rPr lang="en-US" altLang="ja-JP" sz="1800" kern="0" dirty="0">
                <a:effectLst/>
                <a:latin typeface="游明朝" panose="02020400000000000000" pitchFamily="18" charset="-128"/>
                <a:ea typeface="游明朝" panose="02020400000000000000" pitchFamily="18" charset="-128"/>
                <a:cs typeface="ＭＳ Ｐゴシック" panose="020B0600070205080204" pitchFamily="34" charset="-128"/>
              </a:rPr>
              <a:t>42%</a:t>
            </a: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、地方政府が</a:t>
            </a:r>
            <a:r>
              <a:rPr lang="en-US" altLang="ja-JP" sz="1800" kern="0" dirty="0">
                <a:effectLst/>
                <a:latin typeface="游明朝" panose="02020400000000000000" pitchFamily="18" charset="-128"/>
                <a:ea typeface="游明朝" panose="02020400000000000000" pitchFamily="18" charset="-128"/>
                <a:cs typeface="ＭＳ Ｐゴシック" panose="020B0600070205080204" pitchFamily="34" charset="-128"/>
              </a:rPr>
              <a:t>39%</a:t>
            </a: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を負担しています）。</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nSpc>
                <a:spcPct val="107000"/>
              </a:lnSpc>
              <a:buFont typeface="Arial" panose="020B0604020202020204" pitchFamily="34" charset="0"/>
              <a:buChar char="•"/>
            </a:pPr>
            <a:r>
              <a:rPr lang="ja-JP" altLang="ja-JP" sz="1800" kern="100" spc="75">
                <a:solidFill>
                  <a:srgbClr val="010101"/>
                </a:solidFill>
                <a:effectLst/>
                <a:latin typeface="游明朝" panose="02020400000000000000" pitchFamily="18" charset="-128"/>
                <a:ea typeface="游明朝" panose="02020400000000000000" pitchFamily="18" charset="-128"/>
                <a:cs typeface="Times New Roman" panose="02020603050405020304" pitchFamily="18" charset="0"/>
              </a:rPr>
              <a:t>れいわ新選組や教育予算を増加し、教育費無償化を実現します。</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nSpc>
                <a:spcPct val="107000"/>
              </a:lnSpc>
              <a:buFont typeface="Arial" panose="020B0604020202020204" pitchFamily="34" charset="0"/>
              <a:buChar char="•"/>
            </a:pPr>
            <a:r>
              <a:rPr lang="ja-JP" altLang="ja-JP" sz="1800" kern="100" spc="75">
                <a:solidFill>
                  <a:srgbClr val="010101"/>
                </a:solidFill>
                <a:effectLst/>
                <a:latin typeface="游明朝" panose="02020400000000000000" pitchFamily="18" charset="-128"/>
                <a:ea typeface="游明朝" panose="02020400000000000000" pitchFamily="18" charset="-128"/>
                <a:cs typeface="Times New Roman" panose="02020603050405020304" pitchFamily="18" charset="0"/>
              </a:rPr>
              <a:t>奨学金徳政令で、奨学金返済に苦しむ約</a:t>
            </a:r>
            <a:r>
              <a:rPr lang="en-US" altLang="ja-JP" sz="1800" kern="100" spc="75" dirty="0">
                <a:solidFill>
                  <a:srgbClr val="010101"/>
                </a:solidFill>
                <a:effectLst/>
                <a:latin typeface="游明朝" panose="02020400000000000000" pitchFamily="18" charset="-128"/>
                <a:ea typeface="游明朝" panose="02020400000000000000" pitchFamily="18" charset="-128"/>
                <a:cs typeface="Times New Roman" panose="02020603050405020304" pitchFamily="18" charset="0"/>
              </a:rPr>
              <a:t>580</a:t>
            </a:r>
            <a:r>
              <a:rPr lang="ja-JP" altLang="ja-JP" sz="1800" kern="100" spc="75">
                <a:solidFill>
                  <a:srgbClr val="010101"/>
                </a:solidFill>
                <a:effectLst/>
                <a:latin typeface="游明朝" panose="02020400000000000000" pitchFamily="18" charset="-128"/>
                <a:ea typeface="游明朝" panose="02020400000000000000" pitchFamily="18" charset="-128"/>
                <a:cs typeface="Times New Roman" panose="02020603050405020304" pitchFamily="18" charset="0"/>
              </a:rPr>
              <a:t>万人の借金をキャンセルします。すでに返済した人に対する合理的補償を検討します。</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nSpc>
                <a:spcPct val="107000"/>
              </a:lnSpc>
              <a:buFont typeface="Arial" panose="020B0604020202020204" pitchFamily="34" charset="0"/>
              <a:buChar char="•"/>
            </a:pPr>
            <a:r>
              <a:rPr lang="ja-JP" altLang="ja-JP" sz="1800" kern="100" spc="75">
                <a:solidFill>
                  <a:srgbClr val="010101"/>
                </a:solidFill>
                <a:effectLst/>
                <a:latin typeface="游明朝" panose="02020400000000000000" pitchFamily="18" charset="-128"/>
                <a:ea typeface="游明朝" panose="02020400000000000000" pitchFamily="18" charset="-128"/>
                <a:cs typeface="Times New Roman" panose="02020603050405020304" pitchFamily="18" charset="0"/>
              </a:rPr>
              <a:t>以前は、奨学金を借りて教師になった場合は、返還の義務がなかったのですが、今では、教師になっても返還の義務がかかります。以前のシステムに戻すことで、教員になりたい人の意欲を向上させます。</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ja-JP" altLang="ja-JP" sz="1800" kern="100" spc="75">
                <a:solidFill>
                  <a:srgbClr val="010101"/>
                </a:solidFill>
                <a:effectLst/>
                <a:latin typeface="游明朝" panose="02020400000000000000" pitchFamily="18" charset="-128"/>
                <a:ea typeface="游明朝" panose="02020400000000000000" pitchFamily="18" charset="-128"/>
                <a:cs typeface="Times New Roman" panose="02020603050405020304" pitchFamily="18" charset="0"/>
              </a:rPr>
              <a:t>教員の待遇・労働条件を改善するとともに正規教員の数を大幅に増やし、深刻な教員不足を解決します。大学の基礎研究に財政投資を行い、長期的な視点で研究に取り組めるようにします。</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10</a:t>
            </a:fld>
            <a:endParaRPr lang="ja-JP" altLang="en-US" dirty="0"/>
          </a:p>
        </p:txBody>
      </p:sp>
    </p:spTree>
    <p:extLst>
      <p:ext uri="{BB962C8B-B14F-4D97-AF65-F5344CB8AC3E}">
        <p14:creationId xmlns:p14="http://schemas.microsoft.com/office/powerpoint/2010/main" val="2816924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11</a:t>
            </a:fld>
            <a:endParaRPr lang="ja-JP" altLang="en-US" dirty="0"/>
          </a:p>
        </p:txBody>
      </p:sp>
    </p:spTree>
    <p:extLst>
      <p:ext uri="{BB962C8B-B14F-4D97-AF65-F5344CB8AC3E}">
        <p14:creationId xmlns:p14="http://schemas.microsoft.com/office/powerpoint/2010/main" val="1721909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fld id="{D9157569-FB53-4311-9F9E-0CD8ABC63FFB}" type="slidenum">
              <a:rPr kumimoji="1" lang="en-US" altLang="ja-JP" noProof="0" smtClean="0"/>
              <a:pPr/>
              <a:t>14</a:t>
            </a:fld>
            <a:endParaRPr kumimoji="1" lang="ja-JP" altLang="en-US" noProof="0"/>
          </a:p>
        </p:txBody>
      </p:sp>
    </p:spTree>
    <p:extLst>
      <p:ext uri="{BB962C8B-B14F-4D97-AF65-F5344CB8AC3E}">
        <p14:creationId xmlns:p14="http://schemas.microsoft.com/office/powerpoint/2010/main" val="2670881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15</a:t>
            </a:fld>
            <a:endParaRPr lang="ja-JP" altLang="en-US" dirty="0"/>
          </a:p>
        </p:txBody>
      </p:sp>
    </p:spTree>
    <p:extLst>
      <p:ext uri="{BB962C8B-B14F-4D97-AF65-F5344CB8AC3E}">
        <p14:creationId xmlns:p14="http://schemas.microsoft.com/office/powerpoint/2010/main" val="107258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16</a:t>
            </a:fld>
            <a:endParaRPr lang="ja-JP" altLang="en-US" dirty="0"/>
          </a:p>
        </p:txBody>
      </p:sp>
    </p:spTree>
    <p:extLst>
      <p:ext uri="{BB962C8B-B14F-4D97-AF65-F5344CB8AC3E}">
        <p14:creationId xmlns:p14="http://schemas.microsoft.com/office/powerpoint/2010/main" val="3851062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17</a:t>
            </a:fld>
            <a:endParaRPr lang="ja-JP" altLang="en-US" dirty="0"/>
          </a:p>
        </p:txBody>
      </p:sp>
    </p:spTree>
    <p:extLst>
      <p:ext uri="{BB962C8B-B14F-4D97-AF65-F5344CB8AC3E}">
        <p14:creationId xmlns:p14="http://schemas.microsoft.com/office/powerpoint/2010/main" val="3540401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18</a:t>
            </a:fld>
            <a:endParaRPr lang="ja-JP" altLang="en-US" dirty="0"/>
          </a:p>
        </p:txBody>
      </p:sp>
    </p:spTree>
    <p:extLst>
      <p:ext uri="{BB962C8B-B14F-4D97-AF65-F5344CB8AC3E}">
        <p14:creationId xmlns:p14="http://schemas.microsoft.com/office/powerpoint/2010/main" val="933526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19</a:t>
            </a:fld>
            <a:endParaRPr lang="ja-JP" altLang="en-US" dirty="0"/>
          </a:p>
        </p:txBody>
      </p:sp>
    </p:spTree>
    <p:extLst>
      <p:ext uri="{BB962C8B-B14F-4D97-AF65-F5344CB8AC3E}">
        <p14:creationId xmlns:p14="http://schemas.microsoft.com/office/powerpoint/2010/main" val="945387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200" b="1" dirty="0"/>
              <a:t>Media Freedom Ranking by Reporters without Borders</a:t>
            </a:r>
          </a:p>
          <a:p>
            <a:endParaRPr lang="en-US" sz="1200" b="1" dirty="0"/>
          </a:p>
          <a:p>
            <a:pPr marL="285750" indent="-285750">
              <a:buFont typeface="Arial" panose="020B0604020202020204" pitchFamily="34" charset="0"/>
              <a:buChar char="•"/>
            </a:pPr>
            <a:r>
              <a:rPr lang="en-US" altLang="ja-JP" sz="1200" b="0" i="0" dirty="0">
                <a:solidFill>
                  <a:schemeClr val="tx2"/>
                </a:solidFill>
                <a:effectLst/>
                <a:latin typeface="Arial" panose="020B0604020202020204" pitchFamily="34" charset="0"/>
                <a:cs typeface="Arial" panose="020B0604020202020204" pitchFamily="34" charset="0"/>
              </a:rPr>
              <a:t>Japan is a parliamentary democracy where the principles of media freedom and pluralism are generally respected. However, </a:t>
            </a:r>
            <a:r>
              <a:rPr lang="en-US" altLang="ja-JP" sz="1200" b="1" i="0" dirty="0">
                <a:solidFill>
                  <a:srgbClr val="FF0000"/>
                </a:solidFill>
                <a:effectLst/>
                <a:latin typeface="Arial" panose="020B0604020202020204" pitchFamily="34" charset="0"/>
                <a:cs typeface="Arial" panose="020B0604020202020204" pitchFamily="34" charset="0"/>
              </a:rPr>
              <a:t>traditional and business interests, political pressure and gender inequalities often prevent journalists from completely fulfilling their role as watchdogs</a:t>
            </a:r>
            <a:r>
              <a:rPr lang="en-US" altLang="ja-JP" sz="1200" b="0" i="0" dirty="0">
                <a:solidFill>
                  <a:schemeClr val="tx2"/>
                </a:solidFill>
                <a:effectLst/>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altLang="ja-JP" sz="1200" b="1" dirty="0">
                <a:solidFill>
                  <a:srgbClr val="FF0000"/>
                </a:solidFill>
                <a:latin typeface="Arial" panose="020B0604020202020204" pitchFamily="34" charset="0"/>
                <a:cs typeface="Arial" panose="020B0604020202020204" pitchFamily="34" charset="0"/>
              </a:rPr>
              <a:t>Japan was 70</a:t>
            </a:r>
            <a:r>
              <a:rPr lang="en-US" altLang="ja-JP" sz="1200" b="1" baseline="30000" dirty="0">
                <a:solidFill>
                  <a:srgbClr val="FF0000"/>
                </a:solidFill>
                <a:latin typeface="Arial" panose="020B0604020202020204" pitchFamily="34" charset="0"/>
                <a:cs typeface="Arial" panose="020B0604020202020204" pitchFamily="34" charset="0"/>
              </a:rPr>
              <a:t>th</a:t>
            </a:r>
            <a:r>
              <a:rPr lang="en-US" altLang="ja-JP" sz="1200" dirty="0">
                <a:solidFill>
                  <a:schemeClr val="tx2"/>
                </a:solidFill>
                <a:latin typeface="Arial" panose="020B0604020202020204" pitchFamily="34" charset="0"/>
                <a:cs typeface="Arial" panose="020B0604020202020204" pitchFamily="34" charset="0"/>
              </a:rPr>
              <a:t>, lower than Sierra Leone (64</a:t>
            </a:r>
            <a:r>
              <a:rPr lang="en-US" altLang="ja-JP" sz="1200" baseline="30000" dirty="0">
                <a:solidFill>
                  <a:schemeClr val="tx2"/>
                </a:solidFill>
                <a:latin typeface="Arial" panose="020B0604020202020204" pitchFamily="34" charset="0"/>
                <a:cs typeface="Arial" panose="020B0604020202020204" pitchFamily="34" charset="0"/>
              </a:rPr>
              <a:t>th</a:t>
            </a:r>
            <a:r>
              <a:rPr lang="en-US" altLang="ja-JP" sz="1200" dirty="0">
                <a:solidFill>
                  <a:schemeClr val="tx2"/>
                </a:solidFill>
                <a:latin typeface="Arial" panose="020B0604020202020204" pitchFamily="34" charset="0"/>
                <a:cs typeface="Arial" panose="020B0604020202020204" pitchFamily="34" charset="0"/>
              </a:rPr>
              <a:t>) or Congo-Brazzaville (69</a:t>
            </a:r>
            <a:r>
              <a:rPr lang="en-US" altLang="ja-JP" sz="1200" baseline="30000" dirty="0">
                <a:solidFill>
                  <a:schemeClr val="tx2"/>
                </a:solidFill>
                <a:latin typeface="Arial" panose="020B0604020202020204" pitchFamily="34" charset="0"/>
                <a:cs typeface="Arial" panose="020B0604020202020204" pitchFamily="34" charset="0"/>
              </a:rPr>
              <a:t>th</a:t>
            </a:r>
            <a:r>
              <a:rPr lang="en-US" altLang="ja-JP" sz="1200" dirty="0">
                <a:solidFill>
                  <a:schemeClr val="tx2"/>
                </a:solidFill>
                <a:latin typeface="Arial" panose="020B0604020202020204" pitchFamily="34" charset="0"/>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200">
                <a:solidFill>
                  <a:srgbClr val="3C4043"/>
                </a:solidFill>
                <a:effectLst/>
                <a:latin typeface="HGPGothicE" panose="020B0900000000000000" pitchFamily="34" charset="-128"/>
                <a:ea typeface="HGPGothicE" panose="020B0900000000000000" pitchFamily="34" charset="-128"/>
                <a:cs typeface="Times New Roman" panose="02020603050405020304" pitchFamily="18" charset="0"/>
              </a:rPr>
              <a:t>日本は議会制民主主義国家であり、メディアの自由と多様性の原則が概ね尊重されています。</a:t>
            </a:r>
            <a:endParaRPr lang="en-US" altLang="ja-JP" sz="1200" dirty="0">
              <a:solidFill>
                <a:srgbClr val="3C4043"/>
              </a:solidFill>
              <a:effectLst/>
              <a:latin typeface="HGPGothicE" panose="020B0900000000000000" pitchFamily="34" charset="-128"/>
              <a:ea typeface="HGPGothicE" panose="020B0900000000000000" pitchFamily="34" charset="-128"/>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200">
                <a:solidFill>
                  <a:srgbClr val="3C4043"/>
                </a:solidFill>
                <a:effectLst/>
                <a:latin typeface="HGPGothicE" panose="020B0900000000000000" pitchFamily="34" charset="-128"/>
                <a:ea typeface="HGPGothicE" panose="020B0900000000000000" pitchFamily="34" charset="-128"/>
                <a:cs typeface="Times New Roman" panose="02020603050405020304" pitchFamily="18" charset="0"/>
              </a:rPr>
              <a:t>しかしながら、伝統やビジネス上の利益、政治的圧力、ジェンダーの不平等などにより、ジャーナリストが監視役としての役割を十分に果たせないケースがしばしばあります。 </a:t>
            </a:r>
            <a:endParaRPr lang="en-US" altLang="ja-JP" sz="1200" dirty="0">
              <a:solidFill>
                <a:srgbClr val="3C4043"/>
              </a:solidFill>
              <a:effectLst/>
              <a:latin typeface="HGPGothicE" panose="020B0900000000000000" pitchFamily="34" charset="-128"/>
              <a:ea typeface="HGPGothicE" panose="020B0900000000000000" pitchFamily="34" charset="-128"/>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200">
                <a:solidFill>
                  <a:srgbClr val="3C4043"/>
                </a:solidFill>
                <a:effectLst/>
                <a:latin typeface="HGPGothicE" panose="020B0900000000000000" pitchFamily="34" charset="-128"/>
                <a:ea typeface="HGPGothicE" panose="020B0900000000000000" pitchFamily="34" charset="-128"/>
                <a:cs typeface="Times New Roman" panose="02020603050405020304" pitchFamily="18" charset="0"/>
              </a:rPr>
              <a:t>日本は</a:t>
            </a:r>
            <a:r>
              <a:rPr lang="en-US" altLang="ja-JP" sz="1200" dirty="0">
                <a:solidFill>
                  <a:srgbClr val="3C4043"/>
                </a:solidFill>
                <a:effectLst/>
                <a:latin typeface="HGPGothicE" panose="020B0900000000000000" pitchFamily="34" charset="-128"/>
                <a:ea typeface="HGPGothicE" panose="020B0900000000000000" pitchFamily="34" charset="-128"/>
                <a:cs typeface="Times New Roman" panose="02020603050405020304" pitchFamily="18" charset="0"/>
              </a:rPr>
              <a:t>70</a:t>
            </a:r>
            <a:r>
              <a:rPr lang="ja-JP" altLang="en-US" sz="1200">
                <a:solidFill>
                  <a:srgbClr val="3C4043"/>
                </a:solidFill>
                <a:effectLst/>
                <a:latin typeface="HGPGothicE" panose="020B0900000000000000" pitchFamily="34" charset="-128"/>
                <a:ea typeface="HGPGothicE" panose="020B0900000000000000" pitchFamily="34" charset="-128"/>
                <a:cs typeface="Times New Roman" panose="02020603050405020304" pitchFamily="18" charset="0"/>
              </a:rPr>
              <a:t>位で、シエラレオネ（</a:t>
            </a:r>
            <a:r>
              <a:rPr lang="en-US" altLang="ja-JP" sz="1200" dirty="0">
                <a:solidFill>
                  <a:srgbClr val="3C4043"/>
                </a:solidFill>
                <a:effectLst/>
                <a:latin typeface="HGPGothicE" panose="020B0900000000000000" pitchFamily="34" charset="-128"/>
                <a:ea typeface="HGPGothicE" panose="020B0900000000000000" pitchFamily="34" charset="-128"/>
                <a:cs typeface="Times New Roman" panose="02020603050405020304" pitchFamily="18" charset="0"/>
              </a:rPr>
              <a:t>64</a:t>
            </a:r>
            <a:r>
              <a:rPr lang="ja-JP" altLang="en-US" sz="1200">
                <a:solidFill>
                  <a:srgbClr val="3C4043"/>
                </a:solidFill>
                <a:effectLst/>
                <a:latin typeface="HGPGothicE" panose="020B0900000000000000" pitchFamily="34" charset="-128"/>
                <a:ea typeface="HGPGothicE" panose="020B0900000000000000" pitchFamily="34" charset="-128"/>
                <a:cs typeface="Times New Roman" panose="02020603050405020304" pitchFamily="18" charset="0"/>
              </a:rPr>
              <a:t>位）やコンゴ民主共和国（</a:t>
            </a:r>
            <a:r>
              <a:rPr lang="en-US" altLang="ja-JP" sz="1200" dirty="0">
                <a:solidFill>
                  <a:srgbClr val="3C4043"/>
                </a:solidFill>
                <a:effectLst/>
                <a:latin typeface="HGPGothicE" panose="020B0900000000000000" pitchFamily="34" charset="-128"/>
                <a:ea typeface="HGPGothicE" panose="020B0900000000000000" pitchFamily="34" charset="-128"/>
                <a:cs typeface="Times New Roman" panose="02020603050405020304" pitchFamily="18" charset="0"/>
              </a:rPr>
              <a:t>69</a:t>
            </a:r>
            <a:r>
              <a:rPr lang="ja-JP" altLang="en-US" sz="1200">
                <a:solidFill>
                  <a:srgbClr val="3C4043"/>
                </a:solidFill>
                <a:effectLst/>
                <a:latin typeface="HGPGothicE" panose="020B0900000000000000" pitchFamily="34" charset="-128"/>
                <a:ea typeface="HGPGothicE" panose="020B0900000000000000" pitchFamily="34" charset="-128"/>
                <a:cs typeface="Times New Roman" panose="02020603050405020304" pitchFamily="18" charset="0"/>
              </a:rPr>
              <a:t>位）よりも低い順位でした。</a:t>
            </a:r>
          </a:p>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20</a:t>
            </a:fld>
            <a:endParaRPr lang="ja-JP" altLang="en-US" dirty="0"/>
          </a:p>
        </p:txBody>
      </p:sp>
    </p:spTree>
    <p:extLst>
      <p:ext uri="{BB962C8B-B14F-4D97-AF65-F5344CB8AC3E}">
        <p14:creationId xmlns:p14="http://schemas.microsoft.com/office/powerpoint/2010/main" val="5097504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21</a:t>
            </a:fld>
            <a:endParaRPr lang="ja-JP" altLang="en-US" dirty="0"/>
          </a:p>
        </p:txBody>
      </p:sp>
    </p:spTree>
    <p:extLst>
      <p:ext uri="{BB962C8B-B14F-4D97-AF65-F5344CB8AC3E}">
        <p14:creationId xmlns:p14="http://schemas.microsoft.com/office/powerpoint/2010/main" val="495712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2</a:t>
            </a:fld>
            <a:endParaRPr lang="ja-JP" altLang="en-US" dirty="0"/>
          </a:p>
        </p:txBody>
      </p:sp>
    </p:spTree>
    <p:extLst>
      <p:ext uri="{BB962C8B-B14F-4D97-AF65-F5344CB8AC3E}">
        <p14:creationId xmlns:p14="http://schemas.microsoft.com/office/powerpoint/2010/main" val="3447948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kern="1200">
                <a:solidFill>
                  <a:schemeClr val="tx1"/>
                </a:solidFill>
                <a:effectLst/>
                <a:latin typeface="Meiryo UI" panose="020B0604030504040204" pitchFamily="50" charset="-128"/>
                <a:ea typeface="Meiryo UI" panose="020B0604030504040204" pitchFamily="50" charset="-128"/>
                <a:cs typeface="+mn-cs"/>
              </a:rPr>
              <a:t>ユネスコ憲章第</a:t>
            </a:r>
            <a:r>
              <a:rPr lang="en-US" altLang="ja-JP" sz="1200" kern="1200" dirty="0">
                <a:solidFill>
                  <a:schemeClr val="tx1"/>
                </a:solidFill>
                <a:effectLst/>
                <a:latin typeface="Meiryo UI" panose="020B0604030504040204" pitchFamily="50" charset="-128"/>
                <a:ea typeface="Meiryo UI" panose="020B0604030504040204" pitchFamily="50" charset="-128"/>
                <a:cs typeface="+mn-cs"/>
              </a:rPr>
              <a:t>1</a:t>
            </a:r>
            <a:r>
              <a:rPr lang="ja-JP" altLang="en-US" sz="1200" kern="1200">
                <a:solidFill>
                  <a:schemeClr val="tx1"/>
                </a:solidFill>
                <a:effectLst/>
                <a:latin typeface="Meiryo UI" panose="020B0604030504040204" pitchFamily="50" charset="-128"/>
                <a:ea typeface="Meiryo UI" panose="020B0604030504040204" pitchFamily="50" charset="-128"/>
                <a:cs typeface="+mn-cs"/>
              </a:rPr>
              <a:t>条</a:t>
            </a:r>
            <a:r>
              <a:rPr lang="en-US" altLang="ja-JP" sz="1200" kern="1200" dirty="0">
                <a:solidFill>
                  <a:schemeClr val="tx1"/>
                </a:solidFill>
                <a:effectLst/>
                <a:latin typeface="Meiryo UI" panose="020B0604030504040204" pitchFamily="50" charset="-128"/>
                <a:ea typeface="Meiryo UI" panose="020B0604030504040204" pitchFamily="50" charset="-128"/>
                <a:cs typeface="+mn-cs"/>
              </a:rPr>
              <a:t>1</a:t>
            </a:r>
            <a:r>
              <a:rPr lang="ja-JP" altLang="en-US" sz="1200" kern="1200">
                <a:solidFill>
                  <a:schemeClr val="tx1"/>
                </a:solidFill>
                <a:effectLst/>
                <a:latin typeface="Meiryo UI" panose="020B0604030504040204" pitchFamily="50" charset="-128"/>
                <a:ea typeface="Meiryo UI" panose="020B0604030504040204" pitchFamily="50" charset="-128"/>
                <a:cs typeface="+mn-cs"/>
              </a:rPr>
              <a:t>項により、「国際連合憲章が世界の諸人民に対して人種、性、言語または宗教の差別なく確認している正義、法の支配、人権および基本的自由に対する普遍的な尊重を助長するために教育、科学および文化を通じて諸国民の間の協力を促進することによって、平和および安全に貢献すること」</a:t>
            </a:r>
          </a:p>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3</a:t>
            </a:fld>
            <a:endParaRPr lang="ja-JP" altLang="en-US" dirty="0"/>
          </a:p>
        </p:txBody>
      </p:sp>
    </p:spTree>
    <p:extLst>
      <p:ext uri="{BB962C8B-B14F-4D97-AF65-F5344CB8AC3E}">
        <p14:creationId xmlns:p14="http://schemas.microsoft.com/office/powerpoint/2010/main" val="4207484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4</a:t>
            </a:fld>
            <a:endParaRPr lang="ja-JP" altLang="en-US" dirty="0"/>
          </a:p>
        </p:txBody>
      </p:sp>
    </p:spTree>
    <p:extLst>
      <p:ext uri="{BB962C8B-B14F-4D97-AF65-F5344CB8AC3E}">
        <p14:creationId xmlns:p14="http://schemas.microsoft.com/office/powerpoint/2010/main" val="1942472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5</a:t>
            </a:fld>
            <a:endParaRPr lang="ja-JP" altLang="en-US" dirty="0"/>
          </a:p>
        </p:txBody>
      </p:sp>
    </p:spTree>
    <p:extLst>
      <p:ext uri="{BB962C8B-B14F-4D97-AF65-F5344CB8AC3E}">
        <p14:creationId xmlns:p14="http://schemas.microsoft.com/office/powerpoint/2010/main" val="3320502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6</a:t>
            </a:fld>
            <a:endParaRPr lang="ja-JP" altLang="en-US" dirty="0"/>
          </a:p>
        </p:txBody>
      </p:sp>
    </p:spTree>
    <p:extLst>
      <p:ext uri="{BB962C8B-B14F-4D97-AF65-F5344CB8AC3E}">
        <p14:creationId xmlns:p14="http://schemas.microsoft.com/office/powerpoint/2010/main" val="1705175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latinLnBrk="1"/>
            <a:r>
              <a:rPr lang="ja-JP" altLang="en-US" b="1" i="0">
                <a:solidFill>
                  <a:srgbClr val="000000"/>
                </a:solidFill>
                <a:effectLst/>
                <a:latin typeface="ＭＳ Ｐゴシック" panose="020B0600070205080204" pitchFamily="34" charset="-128"/>
                <a:ea typeface="ＭＳ Ｐゴシック" panose="020B0600070205080204" pitchFamily="34" charset="-128"/>
              </a:rPr>
              <a:t>非製造業：　</a:t>
            </a: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hlinkClick r:id="rId3" tooltip="製造業の意味"/>
              </a:rPr>
              <a:t>製造業</a:t>
            </a: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hlinkClick r:id="rId4" tooltip="以外のの意味"/>
              </a:rPr>
              <a:t>以外の</a:t>
            </a: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hlinkClick r:id="rId5" tooltip="産業のの意味"/>
              </a:rPr>
              <a:t>産業の</a:t>
            </a: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hlinkClick r:id="rId6" tooltip="総称の意味"/>
              </a:rPr>
              <a:t>総称</a:t>
            </a:r>
            <a:r>
              <a:rPr lang="ja-JP" altLang="en-US" b="0" i="0">
                <a:solidFill>
                  <a:srgbClr val="000000"/>
                </a:solidFill>
                <a:effectLst/>
                <a:latin typeface="ＭＳ Ｐゴシック" panose="020B0600070205080204" pitchFamily="34" charset="-128"/>
                <a:ea typeface="ＭＳ Ｐゴシック" panose="020B0600070205080204" pitchFamily="34" charset="-128"/>
              </a:rPr>
              <a:t>。</a:t>
            </a:r>
            <a:br>
              <a:rPr lang="ja-JP" altLang="en-US" b="0" i="0">
                <a:solidFill>
                  <a:srgbClr val="000000"/>
                </a:solidFill>
                <a:effectLst/>
                <a:latin typeface="ＭＳ Ｐゴシック" panose="020B0600070205080204" pitchFamily="34" charset="-128"/>
                <a:ea typeface="ＭＳ Ｐゴシック" panose="020B0600070205080204" pitchFamily="34" charset="-128"/>
              </a:rPr>
            </a:br>
            <a:br>
              <a:rPr lang="ja-JP" altLang="en-US" b="0" i="0">
                <a:solidFill>
                  <a:srgbClr val="000000"/>
                </a:solidFill>
                <a:effectLst/>
                <a:latin typeface="ＭＳ Ｐゴシック" panose="020B0600070205080204" pitchFamily="34" charset="-128"/>
                <a:ea typeface="ＭＳ Ｐゴシック" panose="020B0600070205080204" pitchFamily="34" charset="-128"/>
              </a:rPr>
            </a:b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hlinkClick r:id="rId3" tooltip="製造業の意味"/>
              </a:rPr>
              <a:t>製造業</a:t>
            </a:r>
            <a:r>
              <a:rPr lang="ja-JP" altLang="en-US" b="0" i="0">
                <a:solidFill>
                  <a:srgbClr val="000000"/>
                </a:solidFill>
                <a:effectLst/>
                <a:latin typeface="ＭＳ Ｐゴシック" panose="020B0600070205080204" pitchFamily="34" charset="-128"/>
                <a:ea typeface="ＭＳ Ｐゴシック" panose="020B0600070205080204" pitchFamily="34" charset="-128"/>
              </a:rPr>
              <a:t>は、</a:t>
            </a: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hlinkClick r:id="rId7" tooltip="原材料の意味"/>
              </a:rPr>
              <a:t>原材料</a:t>
            </a:r>
            <a:r>
              <a:rPr lang="ja-JP" altLang="en-US" b="0" i="0">
                <a:solidFill>
                  <a:srgbClr val="000000"/>
                </a:solidFill>
                <a:effectLst/>
                <a:latin typeface="ＭＳ Ｐゴシック" panose="020B0600070205080204" pitchFamily="34" charset="-128"/>
                <a:ea typeface="ＭＳ Ｐゴシック" panose="020B0600070205080204" pitchFamily="34" charset="-128"/>
              </a:rPr>
              <a:t>などに</a:t>
            </a: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hlinkClick r:id="rId8" tooltip="手を加えての意味"/>
              </a:rPr>
              <a:t>手を加えて</a:t>
            </a: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hlinkClick r:id="rId9" tooltip="製品の意味"/>
              </a:rPr>
              <a:t>製品</a:t>
            </a:r>
            <a:r>
              <a:rPr lang="ja-JP" altLang="en-US" b="0" i="0">
                <a:solidFill>
                  <a:srgbClr val="000000"/>
                </a:solidFill>
                <a:effectLst/>
                <a:latin typeface="ＭＳ Ｐゴシック" panose="020B0600070205080204" pitchFamily="34" charset="-128"/>
                <a:ea typeface="ＭＳ Ｐゴシック" panose="020B0600070205080204" pitchFamily="34" charset="-128"/>
              </a:rPr>
              <a:t>を</a:t>
            </a: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hlinkClick r:id="rId10" tooltip="生産するの意味"/>
              </a:rPr>
              <a:t>生産する</a:t>
            </a: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hlinkClick r:id="rId11" tooltip="産業の意味"/>
              </a:rPr>
              <a:t>産業</a:t>
            </a:r>
            <a:r>
              <a:rPr lang="ja-JP" altLang="en-US" b="0" i="0">
                <a:solidFill>
                  <a:srgbClr val="000000"/>
                </a:solidFill>
                <a:effectLst/>
                <a:latin typeface="ＭＳ Ｐゴシック" panose="020B0600070205080204" pitchFamily="34" charset="-128"/>
                <a:ea typeface="ＭＳ Ｐゴシック" panose="020B0600070205080204" pitchFamily="34" charset="-128"/>
              </a:rPr>
              <a:t>で、</a:t>
            </a: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hlinkClick r:id="rId12" tooltip="いわゆるの意味"/>
              </a:rPr>
              <a:t>いわゆる</a:t>
            </a: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hlinkClick r:id="rId13" tooltip="第二次産業の意味"/>
              </a:rPr>
              <a:t>第二次産業</a:t>
            </a:r>
            <a:r>
              <a:rPr lang="ja-JP" altLang="en-US" b="0" i="0">
                <a:solidFill>
                  <a:srgbClr val="000000"/>
                </a:solidFill>
                <a:effectLst/>
                <a:latin typeface="ＭＳ Ｐゴシック" panose="020B0600070205080204" pitchFamily="34" charset="-128"/>
                <a:ea typeface="ＭＳ Ｐゴシック" panose="020B0600070205080204" pitchFamily="34" charset="-128"/>
              </a:rPr>
              <a:t>と</a:t>
            </a: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hlinkClick r:id="rId14" tooltip="呼ばれての意味"/>
              </a:rPr>
              <a:t>呼ばれて</a:t>
            </a:r>
            <a:r>
              <a:rPr lang="ja-JP" altLang="en-US" b="0" i="0">
                <a:solidFill>
                  <a:srgbClr val="000000"/>
                </a:solidFill>
                <a:effectLst/>
                <a:latin typeface="ＭＳ Ｐゴシック" panose="020B0600070205080204" pitchFamily="34" charset="-128"/>
                <a:ea typeface="ＭＳ Ｐゴシック" panose="020B0600070205080204" pitchFamily="34" charset="-128"/>
              </a:rPr>
              <a:t>いる。</a:t>
            </a: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hlinkClick r:id="rId15" tooltip="一方の意味"/>
              </a:rPr>
              <a:t>一方</a:t>
            </a:r>
            <a:r>
              <a:rPr lang="ja-JP" altLang="en-US" b="0" i="0">
                <a:solidFill>
                  <a:srgbClr val="000000"/>
                </a:solidFill>
                <a:effectLst/>
                <a:latin typeface="ＭＳ Ｐゴシック" panose="020B0600070205080204" pitchFamily="34" charset="-128"/>
                <a:ea typeface="ＭＳ Ｐゴシック" panose="020B0600070205080204" pitchFamily="34" charset="-128"/>
              </a:rPr>
              <a:t>、</a:t>
            </a: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hlinkClick r:id="rId16" tooltip="生産したの意味"/>
              </a:rPr>
              <a:t>生産した</a:t>
            </a: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hlinkClick r:id="rId9" tooltip="製品の意味"/>
              </a:rPr>
              <a:t>製品</a:t>
            </a:r>
            <a:r>
              <a:rPr lang="ja-JP" altLang="en-US" b="0" i="0">
                <a:solidFill>
                  <a:srgbClr val="000000"/>
                </a:solidFill>
                <a:effectLst/>
                <a:latin typeface="ＭＳ Ｐゴシック" panose="020B0600070205080204" pitchFamily="34" charset="-128"/>
                <a:ea typeface="ＭＳ Ｐゴシック" panose="020B0600070205080204" pitchFamily="34" charset="-128"/>
              </a:rPr>
              <a:t>を</a:t>
            </a: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hlinkClick r:id="rId17" tooltip="販売するの意味"/>
              </a:rPr>
              <a:t>販売する</a:t>
            </a: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hlinkClick r:id="rId18" tooltip="小売業の意味"/>
              </a:rPr>
              <a:t>小売業</a:t>
            </a:r>
            <a:r>
              <a:rPr lang="ja-JP" altLang="en-US" b="0" i="0">
                <a:solidFill>
                  <a:srgbClr val="000000"/>
                </a:solidFill>
                <a:effectLst/>
                <a:latin typeface="ＭＳ Ｐゴシック" panose="020B0600070205080204" pitchFamily="34" charset="-128"/>
                <a:ea typeface="ＭＳ Ｐゴシック" panose="020B0600070205080204" pitchFamily="34" charset="-128"/>
              </a:rPr>
              <a:t>や、</a:t>
            </a: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hlinkClick r:id="rId19" tooltip="価値の意味"/>
              </a:rPr>
              <a:t>価値</a:t>
            </a:r>
            <a:r>
              <a:rPr lang="ja-JP" altLang="en-US" b="0" i="0">
                <a:solidFill>
                  <a:srgbClr val="000000"/>
                </a:solidFill>
                <a:effectLst/>
                <a:latin typeface="ＭＳ Ｐゴシック" panose="020B0600070205080204" pitchFamily="34" charset="-128"/>
                <a:ea typeface="ＭＳ Ｐゴシック" panose="020B0600070205080204" pitchFamily="34" charset="-128"/>
              </a:rPr>
              <a:t>を</a:t>
            </a: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hlinkClick r:id="rId20" tooltip="提供するサービスの意味"/>
              </a:rPr>
              <a:t>提供するサービス</a:t>
            </a:r>
            <a:r>
              <a:rPr lang="ja-JP" altLang="en-US" b="0" i="0">
                <a:solidFill>
                  <a:srgbClr val="000000"/>
                </a:solidFill>
                <a:effectLst/>
                <a:latin typeface="ＭＳ Ｐゴシック" panose="020B0600070205080204" pitchFamily="34" charset="-128"/>
                <a:ea typeface="ＭＳ Ｐゴシック" panose="020B0600070205080204" pitchFamily="34" charset="-128"/>
              </a:rPr>
              <a:t>業などが非製造業に</a:t>
            </a: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hlinkClick r:id="rId21" tooltip="該当するの意味"/>
              </a:rPr>
              <a:t>該当する</a:t>
            </a:r>
            <a:r>
              <a:rPr lang="ja-JP" altLang="en-US" b="0" i="0">
                <a:solidFill>
                  <a:srgbClr val="000000"/>
                </a:solidFill>
                <a:effectLst/>
                <a:latin typeface="ＭＳ Ｐゴシック" panose="020B0600070205080204" pitchFamily="34" charset="-128"/>
                <a:ea typeface="ＭＳ Ｐゴシック" panose="020B0600070205080204" pitchFamily="34" charset="-128"/>
              </a:rPr>
              <a:t>。</a:t>
            </a:r>
            <a:br>
              <a:rPr lang="ja-JP" altLang="en-US" b="0" i="0">
                <a:solidFill>
                  <a:srgbClr val="000000"/>
                </a:solidFill>
                <a:effectLst/>
                <a:latin typeface="ＭＳ Ｐゴシック" panose="020B0600070205080204" pitchFamily="34" charset="-128"/>
                <a:ea typeface="ＭＳ Ｐゴシック" panose="020B0600070205080204" pitchFamily="34" charset="-128"/>
              </a:rPr>
            </a:br>
            <a:br>
              <a:rPr lang="ja-JP" altLang="en-US" b="0" i="0">
                <a:solidFill>
                  <a:srgbClr val="000000"/>
                </a:solidFill>
                <a:effectLst/>
                <a:latin typeface="ＭＳ Ｐゴシック" panose="020B0600070205080204" pitchFamily="34" charset="-128"/>
                <a:ea typeface="ＭＳ Ｐゴシック" panose="020B0600070205080204" pitchFamily="34" charset="-128"/>
              </a:rPr>
            </a:br>
            <a:r>
              <a:rPr lang="ja-JP" altLang="en-US" b="0" i="0">
                <a:solidFill>
                  <a:srgbClr val="000000"/>
                </a:solidFill>
                <a:effectLst/>
                <a:latin typeface="ＭＳ Ｐゴシック" panose="020B0600070205080204" pitchFamily="34" charset="-128"/>
                <a:ea typeface="ＭＳ Ｐゴシック" panose="020B0600070205080204" pitchFamily="34" charset="-128"/>
              </a:rPr>
              <a:t>非製造業には、</a:t>
            </a: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hlinkClick r:id="rId18" tooltip="小売業の意味"/>
              </a:rPr>
              <a:t>小売業</a:t>
            </a:r>
            <a:r>
              <a:rPr lang="ja-JP" altLang="en-US" b="0" i="0">
                <a:solidFill>
                  <a:srgbClr val="000000"/>
                </a:solidFill>
                <a:effectLst/>
                <a:latin typeface="ＭＳ Ｐゴシック" panose="020B0600070205080204" pitchFamily="34" charset="-128"/>
                <a:ea typeface="ＭＳ Ｐゴシック" panose="020B0600070205080204" pitchFamily="34" charset="-128"/>
              </a:rPr>
              <a:t>や</a:t>
            </a: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hlinkClick r:id="rId22" tooltip="サービス業の意味"/>
              </a:rPr>
              <a:t>サービス業</a:t>
            </a:r>
            <a:r>
              <a:rPr lang="ja-JP" altLang="en-US" b="0" i="0">
                <a:solidFill>
                  <a:srgbClr val="000000"/>
                </a:solidFill>
                <a:effectLst/>
                <a:latin typeface="ＭＳ Ｐゴシック" panose="020B0600070205080204" pitchFamily="34" charset="-128"/>
                <a:ea typeface="ＭＳ Ｐゴシック" panose="020B0600070205080204" pitchFamily="34" charset="-128"/>
              </a:rPr>
              <a:t>の</a:t>
            </a: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hlinkClick r:id="rId23" tooltip="他にの意味"/>
              </a:rPr>
              <a:t>他に</a:t>
            </a:r>
            <a:r>
              <a:rPr lang="ja-JP" altLang="en-US" b="0" i="0">
                <a:solidFill>
                  <a:srgbClr val="000000"/>
                </a:solidFill>
                <a:effectLst/>
                <a:latin typeface="ＭＳ Ｐゴシック" panose="020B0600070205080204" pitchFamily="34" charset="-128"/>
                <a:ea typeface="ＭＳ Ｐゴシック" panose="020B0600070205080204" pitchFamily="34" charset="-128"/>
              </a:rPr>
              <a:t>、</a:t>
            </a: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hlinkClick r:id="rId24" tooltip="卸売業の意味"/>
              </a:rPr>
              <a:t>卸売業</a:t>
            </a: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hlinkClick r:id="rId25" tooltip="や金の意味"/>
              </a:rPr>
              <a:t>や金</a:t>
            </a: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hlinkClick r:id="rId26" tooltip="融業の意味"/>
              </a:rPr>
              <a:t>融業</a:t>
            </a:r>
            <a:r>
              <a:rPr lang="ja-JP" altLang="en-US" b="0" i="0">
                <a:solidFill>
                  <a:srgbClr val="000000"/>
                </a:solidFill>
                <a:effectLst/>
                <a:latin typeface="ＭＳ Ｐゴシック" panose="020B0600070205080204" pitchFamily="34" charset="-128"/>
                <a:ea typeface="ＭＳ Ｐゴシック" panose="020B0600070205080204" pitchFamily="34" charset="-128"/>
              </a:rPr>
              <a:t>、</a:t>
            </a: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hlinkClick r:id="rId27" tooltip="保険業の意味"/>
              </a:rPr>
              <a:t>保険業</a:t>
            </a:r>
            <a:r>
              <a:rPr lang="ja-JP" altLang="en-US" b="0" i="0">
                <a:solidFill>
                  <a:srgbClr val="000000"/>
                </a:solidFill>
                <a:effectLst/>
                <a:latin typeface="ＭＳ Ｐゴシック" panose="020B0600070205080204" pitchFamily="34" charset="-128"/>
                <a:ea typeface="ＭＳ Ｐゴシック" panose="020B0600070205080204" pitchFamily="34" charset="-128"/>
              </a:rPr>
              <a:t>、</a:t>
            </a: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hlinkClick r:id="rId28" tooltip="運輸業の意味"/>
              </a:rPr>
              <a:t>運輸業</a:t>
            </a:r>
            <a:r>
              <a:rPr lang="ja-JP" altLang="en-US" b="0" i="0">
                <a:solidFill>
                  <a:srgbClr val="000000"/>
                </a:solidFill>
                <a:effectLst/>
                <a:latin typeface="ＭＳ Ｐゴシック" panose="020B0600070205080204" pitchFamily="34" charset="-128"/>
                <a:ea typeface="ＭＳ Ｐゴシック" panose="020B0600070205080204" pitchFamily="34" charset="-128"/>
              </a:rPr>
              <a:t>、</a:t>
            </a: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hlinkClick r:id="rId29" tooltip="郵便業の意味"/>
              </a:rPr>
              <a:t>郵便業</a:t>
            </a:r>
            <a:r>
              <a:rPr lang="ja-JP" altLang="en-US" b="0" i="0">
                <a:solidFill>
                  <a:srgbClr val="000000"/>
                </a:solidFill>
                <a:effectLst/>
                <a:latin typeface="ＭＳ Ｐゴシック" panose="020B0600070205080204" pitchFamily="34" charset="-128"/>
                <a:ea typeface="ＭＳ Ｐゴシック" panose="020B0600070205080204" pitchFamily="34" charset="-128"/>
              </a:rPr>
              <a:t>、</a:t>
            </a: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hlinkClick r:id="rId30" tooltip="通信業の意味"/>
              </a:rPr>
              <a:t>通信業</a:t>
            </a:r>
            <a:r>
              <a:rPr lang="ja-JP" altLang="en-US" b="0" i="0">
                <a:solidFill>
                  <a:srgbClr val="000000"/>
                </a:solidFill>
                <a:effectLst/>
                <a:latin typeface="ＭＳ Ｐゴシック" panose="020B0600070205080204" pitchFamily="34" charset="-128"/>
                <a:ea typeface="ＭＳ Ｐゴシック" panose="020B0600070205080204" pitchFamily="34" charset="-128"/>
              </a:rPr>
              <a:t>などが</a:t>
            </a: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hlinkClick r:id="rId31" tooltip="挙げられるの意味"/>
              </a:rPr>
              <a:t>挙げられる</a:t>
            </a:r>
            <a:r>
              <a:rPr lang="ja-JP" altLang="en-US" b="0" i="0">
                <a:solidFill>
                  <a:srgbClr val="000000"/>
                </a:solidFill>
                <a:effectLst/>
                <a:latin typeface="ＭＳ Ｐゴシック" panose="020B0600070205080204" pitchFamily="34" charset="-128"/>
                <a:ea typeface="ＭＳ Ｐゴシック" panose="020B0600070205080204" pitchFamily="34" charset="-128"/>
              </a:rPr>
              <a:t>。</a:t>
            </a: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hlinkClick r:id="rId32" tooltip="また、の意味"/>
              </a:rPr>
              <a:t>また、</a:t>
            </a: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hlinkClick r:id="rId33" tooltip="教育の意味"/>
              </a:rPr>
              <a:t>教育</a:t>
            </a:r>
            <a:r>
              <a:rPr lang="ja-JP" altLang="en-US" b="0" i="0">
                <a:solidFill>
                  <a:srgbClr val="000000"/>
                </a:solidFill>
                <a:effectLst/>
                <a:latin typeface="ＭＳ Ｐゴシック" panose="020B0600070205080204" pitchFamily="34" charset="-128"/>
                <a:ea typeface="ＭＳ Ｐゴシック" panose="020B0600070205080204" pitchFamily="34" charset="-128"/>
              </a:rPr>
              <a:t>や</a:t>
            </a: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hlinkClick r:id="rId34" tooltip="医療福祉の意味"/>
              </a:rPr>
              <a:t>医療福祉</a:t>
            </a:r>
            <a:r>
              <a:rPr lang="ja-JP" altLang="en-US" b="0" i="0">
                <a:solidFill>
                  <a:srgbClr val="000000"/>
                </a:solidFill>
                <a:effectLst/>
                <a:latin typeface="ＭＳ Ｐゴシック" panose="020B0600070205080204" pitchFamily="34" charset="-128"/>
                <a:ea typeface="ＭＳ Ｐゴシック" panose="020B0600070205080204" pitchFamily="34" charset="-128"/>
              </a:rPr>
              <a:t>、</a:t>
            </a: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hlinkClick r:id="rId35" tooltip="飲食の意味"/>
              </a:rPr>
              <a:t>飲食</a:t>
            </a:r>
            <a:r>
              <a:rPr lang="ja-JP" altLang="en-US" b="0" i="0">
                <a:solidFill>
                  <a:srgbClr val="000000"/>
                </a:solidFill>
                <a:effectLst/>
                <a:latin typeface="ＭＳ Ｐゴシック" panose="020B0600070205080204" pitchFamily="34" charset="-128"/>
                <a:ea typeface="ＭＳ Ｐゴシック" panose="020B0600070205080204" pitchFamily="34" charset="-128"/>
              </a:rPr>
              <a:t>、</a:t>
            </a: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hlinkClick r:id="rId36" tooltip="ホテルの意味"/>
              </a:rPr>
              <a:t>ホテル</a:t>
            </a:r>
            <a:r>
              <a:rPr lang="ja-JP" altLang="en-US" b="0" i="0">
                <a:solidFill>
                  <a:srgbClr val="000000"/>
                </a:solidFill>
                <a:effectLst/>
                <a:latin typeface="ＭＳ Ｐゴシック" panose="020B0600070205080204" pitchFamily="34" charset="-128"/>
                <a:ea typeface="ＭＳ Ｐゴシック" panose="020B0600070205080204" pitchFamily="34" charset="-128"/>
              </a:rPr>
              <a:t>、</a:t>
            </a: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hlinkClick r:id="rId37" tooltip="娯楽の意味"/>
              </a:rPr>
              <a:t>娯楽</a:t>
            </a:r>
            <a:r>
              <a:rPr lang="ja-JP" altLang="en-US" b="0" i="0">
                <a:solidFill>
                  <a:srgbClr val="000000"/>
                </a:solidFill>
                <a:effectLst/>
                <a:latin typeface="ＭＳ Ｐゴシック" panose="020B0600070205080204" pitchFamily="34" charset="-128"/>
                <a:ea typeface="ＭＳ Ｐゴシック" panose="020B0600070205080204" pitchFamily="34" charset="-128"/>
              </a:rPr>
              <a:t>なども非製造業に</a:t>
            </a: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hlinkClick r:id="rId38" tooltip="分類されの意味"/>
              </a:rPr>
              <a:t>分類され</a:t>
            </a:r>
            <a:r>
              <a:rPr lang="ja-JP" altLang="en-US" b="0" i="0">
                <a:solidFill>
                  <a:srgbClr val="000000"/>
                </a:solidFill>
                <a:effectLst/>
                <a:latin typeface="ＭＳ Ｐゴシック" panose="020B0600070205080204" pitchFamily="34" charset="-128"/>
                <a:ea typeface="ＭＳ Ｐゴシック" panose="020B0600070205080204" pitchFamily="34" charset="-128"/>
              </a:rPr>
              <a:t>、これらを</a:t>
            </a: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hlinkClick r:id="rId39" tooltip="含めての意味"/>
              </a:rPr>
              <a:t>含めて</a:t>
            </a: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hlinkClick r:id="rId40" tooltip="第三次産業の意味"/>
              </a:rPr>
              <a:t>第三次産業</a:t>
            </a:r>
            <a:r>
              <a:rPr lang="ja-JP" altLang="en-US" b="0" i="0">
                <a:solidFill>
                  <a:srgbClr val="000000"/>
                </a:solidFill>
                <a:effectLst/>
                <a:latin typeface="ＭＳ Ｐゴシック" panose="020B0600070205080204" pitchFamily="34" charset="-128"/>
                <a:ea typeface="ＭＳ Ｐゴシック" panose="020B0600070205080204" pitchFamily="34" charset="-128"/>
              </a:rPr>
              <a:t>と</a:t>
            </a: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hlinkClick r:id="rId41" tooltip="呼んでの意味"/>
              </a:rPr>
              <a:t>呼んで</a:t>
            </a:r>
            <a:r>
              <a:rPr lang="ja-JP" altLang="en-US" b="0" i="0">
                <a:solidFill>
                  <a:srgbClr val="000000"/>
                </a:solidFill>
                <a:effectLst/>
                <a:latin typeface="ＭＳ Ｐゴシック" panose="020B0600070205080204" pitchFamily="34" charset="-128"/>
                <a:ea typeface="ＭＳ Ｐゴシック" panose="020B0600070205080204" pitchFamily="34" charset="-128"/>
              </a:rPr>
              <a:t>いる。（</a:t>
            </a:r>
            <a:r>
              <a:rPr lang="en-US" altLang="ja-JP" b="0" i="0" u="none" strike="noStrike" dirty="0">
                <a:solidFill>
                  <a:srgbClr val="000000"/>
                </a:solidFill>
                <a:effectLst/>
                <a:latin typeface="ＭＳ Ｐゴシック" panose="020B0600070205080204" pitchFamily="34" charset="-128"/>
                <a:ea typeface="ＭＳ Ｐゴシック" panose="020B0600070205080204" pitchFamily="34" charset="-128"/>
                <a:hlinkClick r:id="rId42" tooltip="2016年1月の意味"/>
              </a:rPr>
              <a:t>2016</a:t>
            </a: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hlinkClick r:id="rId42" tooltip="2016年1月の意味"/>
              </a:rPr>
              <a:t>年</a:t>
            </a:r>
            <a:r>
              <a:rPr lang="en-US" altLang="ja-JP" b="0" i="0" u="none" strike="noStrike" dirty="0">
                <a:solidFill>
                  <a:srgbClr val="000000"/>
                </a:solidFill>
                <a:effectLst/>
                <a:latin typeface="ＭＳ Ｐゴシック" panose="020B0600070205080204" pitchFamily="34" charset="-128"/>
                <a:ea typeface="ＭＳ Ｐゴシック" panose="020B0600070205080204" pitchFamily="34" charset="-128"/>
                <a:hlinkClick r:id="rId42" tooltip="2016年1月の意味"/>
              </a:rPr>
              <a:t>1</a:t>
            </a: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hlinkClick r:id="rId42" tooltip="2016年1月の意味"/>
              </a:rPr>
              <a:t>月</a:t>
            </a:r>
            <a:r>
              <a:rPr lang="en-US" altLang="ja-JP" b="0" i="0" u="none" strike="noStrike" dirty="0">
                <a:solidFill>
                  <a:srgbClr val="000000"/>
                </a:solidFill>
                <a:effectLst/>
                <a:latin typeface="ＭＳ Ｐゴシック" panose="020B0600070205080204" pitchFamily="34" charset="-128"/>
                <a:ea typeface="ＭＳ Ｐゴシック" panose="020B0600070205080204" pitchFamily="34" charset="-128"/>
                <a:hlinkClick r:id="rId43" tooltip="18日の意味"/>
              </a:rPr>
              <a:t>18</a:t>
            </a: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hlinkClick r:id="rId43" tooltip="18日の意味"/>
              </a:rPr>
              <a:t>日</a:t>
            </a: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hlinkClick r:id="rId44" tooltip="更新の意味"/>
              </a:rPr>
              <a:t>更新</a:t>
            </a:r>
            <a:r>
              <a:rPr lang="ja-JP" altLang="en-US" b="0" i="0" u="none" strike="noStrike">
                <a:solidFill>
                  <a:srgbClr val="000000"/>
                </a:solidFill>
                <a:effectLst/>
                <a:latin typeface="ＭＳ Ｐゴシック" panose="020B0600070205080204" pitchFamily="34" charset="-128"/>
                <a:ea typeface="ＭＳ Ｐゴシック" panose="020B0600070205080204" pitchFamily="34" charset="-128"/>
              </a:rPr>
              <a:t>）</a:t>
            </a:r>
            <a:endParaRPr lang="ja-JP" altLang="en-US" b="0" i="0">
              <a:solidFill>
                <a:srgbClr val="000000"/>
              </a:solidFill>
              <a:effectLst/>
              <a:latin typeface="ＭＳ Ｐゴシック" panose="020B0600070205080204" pitchFamily="34" charset="-128"/>
              <a:ea typeface="ＭＳ Ｐゴシック" panose="020B0600070205080204" pitchFamily="34" charset="-128"/>
            </a:endParaRPr>
          </a:p>
          <a:p>
            <a:r>
              <a:rPr kumimoji="1" lang="pt-BR" altLang="ja-JP" dirty="0"/>
              <a:t>https://</a:t>
            </a:r>
            <a:r>
              <a:rPr kumimoji="1" lang="pt-BR" altLang="ja-JP" dirty="0" err="1"/>
              <a:t>www.weblio.jp</a:t>
            </a:r>
            <a:r>
              <a:rPr kumimoji="1" lang="pt-BR" altLang="ja-JP" dirty="0"/>
              <a:t>/</a:t>
            </a:r>
            <a:r>
              <a:rPr kumimoji="1" lang="pt-BR" altLang="ja-JP" dirty="0" err="1"/>
              <a:t>content</a:t>
            </a:r>
            <a:r>
              <a:rPr kumimoji="1" lang="pt-BR" altLang="ja-JP" dirty="0"/>
              <a:t>/%E9%9D%9E%E8%A3%BD%E9%80%A0%E6%A5%AD</a:t>
            </a:r>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7</a:t>
            </a:fld>
            <a:endParaRPr lang="ja-JP" altLang="en-US" dirty="0"/>
          </a:p>
        </p:txBody>
      </p:sp>
    </p:spTree>
    <p:extLst>
      <p:ext uri="{BB962C8B-B14F-4D97-AF65-F5344CB8AC3E}">
        <p14:creationId xmlns:p14="http://schemas.microsoft.com/office/powerpoint/2010/main" val="4028423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注：ここでの相対的所得貧困率とは、世帯可処分所得が国民全体の中央値の </a:t>
            </a:r>
            <a:r>
              <a:rPr lang="en-US" altLang="ja-JP" dirty="0"/>
              <a:t>50%</a:t>
            </a:r>
            <a:r>
              <a:rPr lang="ja-JP" altLang="en-US"/>
              <a:t>を下回る世帯の比率のことである。 金融不安とは、所得貧困ではないものの、当該国の相対的所得貧困線上で最低 </a:t>
            </a:r>
            <a:r>
              <a:rPr lang="en-US" altLang="ja-JP" dirty="0"/>
              <a:t>3 </a:t>
            </a:r>
            <a:r>
              <a:rPr lang="ja-JP" altLang="en-US"/>
              <a:t>か月生活できるだけの流動性のあ る金融資産がない個人の比率のことである。住宅費超過とは、所得分布の下位 </a:t>
            </a:r>
            <a:r>
              <a:rPr lang="en-US" altLang="ja-JP" dirty="0"/>
              <a:t>40%</a:t>
            </a:r>
            <a:r>
              <a:rPr lang="ja-JP" altLang="en-US"/>
              <a:t>に属し、可処分所得の </a:t>
            </a:r>
            <a:r>
              <a:rPr lang="en-US" altLang="ja-JP" dirty="0"/>
              <a:t>40%</a:t>
            </a:r>
            <a:r>
              <a:rPr lang="ja-JP" altLang="en-US"/>
              <a:t>以上 を住宅費に費やす世帯の比率のことである。生活と時間使用についての低満足とは、生活と時間使用についての満 足度を </a:t>
            </a:r>
            <a:r>
              <a:rPr lang="en-US" altLang="ja-JP" dirty="0"/>
              <a:t>4 </a:t>
            </a:r>
            <a:r>
              <a:rPr lang="ja-JP" altLang="en-US"/>
              <a:t>以下（</a:t>
            </a:r>
            <a:r>
              <a:rPr lang="en-US" altLang="ja-JP" dirty="0"/>
              <a:t>0</a:t>
            </a:r>
            <a:r>
              <a:rPr lang="ja-JP" altLang="en-US"/>
              <a:t>～</a:t>
            </a:r>
            <a:r>
              <a:rPr lang="en-US" altLang="ja-JP" dirty="0"/>
              <a:t>10 </a:t>
            </a:r>
            <a:r>
              <a:rPr lang="ja-JP" altLang="en-US"/>
              <a:t>の尺度）とする人口の比率のことである。</a:t>
            </a:r>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8</a:t>
            </a:fld>
            <a:endParaRPr lang="ja-JP" altLang="en-US" dirty="0"/>
          </a:p>
        </p:txBody>
      </p:sp>
    </p:spTree>
    <p:extLst>
      <p:ext uri="{BB962C8B-B14F-4D97-AF65-F5344CB8AC3E}">
        <p14:creationId xmlns:p14="http://schemas.microsoft.com/office/powerpoint/2010/main" val="2503439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ctr" fontAlgn="base">
              <a:spcBef>
                <a:spcPts val="2250"/>
              </a:spcBef>
              <a:spcAft>
                <a:spcPts val="2250"/>
              </a:spcAft>
              <a:buNone/>
            </a:pPr>
            <a:r>
              <a:rPr lang="ja-JP" altLang="en-US" b="1" i="0" u="none" strike="noStrike">
                <a:solidFill>
                  <a:srgbClr val="7F375C"/>
                </a:solidFill>
                <a:effectLst/>
                <a:latin typeface="-apple-system"/>
              </a:rPr>
              <a:t>米村明美の政策</a:t>
            </a:r>
          </a:p>
          <a:p>
            <a:r>
              <a:rPr lang="ja-JP" altLang="ja-JP" sz="1200" kern="1200">
                <a:solidFill>
                  <a:schemeClr val="tx1"/>
                </a:solidFill>
                <a:effectLst/>
                <a:latin typeface="Meiryo UI" panose="020B0604030504040204" pitchFamily="50" charset="-128"/>
                <a:ea typeface="Meiryo UI" panose="020B0604030504040204" pitchFamily="50" charset="-128"/>
                <a:cs typeface="+mn-cs"/>
              </a:rPr>
              <a:t>❶ 消費税は廃止！社会保険料を下げる</a:t>
            </a:r>
          </a:p>
          <a:p>
            <a:r>
              <a:rPr lang="ja-JP" altLang="ja-JP" sz="1200" kern="1200">
                <a:solidFill>
                  <a:schemeClr val="tx1"/>
                </a:solidFill>
                <a:effectLst/>
                <a:latin typeface="Meiryo UI" panose="020B0604030504040204" pitchFamily="50" charset="-128"/>
                <a:ea typeface="Meiryo UI" panose="020B0604030504040204" pitchFamily="50" charset="-128"/>
                <a:cs typeface="+mn-cs"/>
              </a:rPr>
              <a:t>消費税は、市民の負担が増え、格差が広がる悪税です。社会保障料も同じです。悪税をなくし、国のお金で、経済を底上げすることが最優先。</a:t>
            </a:r>
          </a:p>
          <a:p>
            <a:r>
              <a:rPr lang="ja-JP" altLang="ja-JP" sz="1200" kern="1200">
                <a:solidFill>
                  <a:schemeClr val="tx1"/>
                </a:solidFill>
                <a:effectLst/>
                <a:latin typeface="Meiryo UI" panose="020B0604030504040204" pitchFamily="50" charset="-128"/>
                <a:ea typeface="Meiryo UI" panose="020B0604030504040204" pitchFamily="50" charset="-128"/>
                <a:cs typeface="+mn-cs"/>
              </a:rPr>
              <a:t>❷ 本物の安全保障〜戦争ビジネスには加担しない〜</a:t>
            </a:r>
          </a:p>
          <a:p>
            <a:r>
              <a:rPr lang="ja-JP" altLang="ja-JP" sz="1200" kern="1200">
                <a:solidFill>
                  <a:schemeClr val="tx1"/>
                </a:solidFill>
                <a:effectLst/>
                <a:latin typeface="Meiryo UI" panose="020B0604030504040204" pitchFamily="50" charset="-128"/>
                <a:ea typeface="Meiryo UI" panose="020B0604030504040204" pitchFamily="50" charset="-128"/>
                <a:cs typeface="+mn-cs"/>
              </a:rPr>
              <a:t>昨夏以来、コメの不足、値上がり、買いにくい状況が続いています。お米の値段が上がるのに、農家は廃業、倒産。国民も農家も植える国はおかしい。長きにわたる国の失策を改め、生産者や製造業を守る。国民の安定雇用と衣食住を確保する。『武器輸出で儲ける』といった戦争ビジネスには加担しない。緊急事態条項などの憲法改正にも反対。</a:t>
            </a:r>
          </a:p>
          <a:p>
            <a:r>
              <a:rPr lang="ja-JP" altLang="ja-JP" sz="1200" kern="1200">
                <a:solidFill>
                  <a:schemeClr val="tx1"/>
                </a:solidFill>
                <a:effectLst/>
                <a:latin typeface="Meiryo UI" panose="020B0604030504040204" pitchFamily="50" charset="-128"/>
                <a:ea typeface="Meiryo UI" panose="020B0604030504040204" pitchFamily="50" charset="-128"/>
                <a:cs typeface="+mn-cs"/>
              </a:rPr>
              <a:t>❸ 防衛費ではなく教育予算増額</a:t>
            </a:r>
          </a:p>
          <a:p>
            <a:r>
              <a:rPr lang="en-US" altLang="ja-JP" sz="1200" kern="1200" dirty="0">
                <a:solidFill>
                  <a:schemeClr val="tx1"/>
                </a:solidFill>
                <a:effectLst/>
                <a:latin typeface="Meiryo UI" panose="020B0604030504040204" pitchFamily="50" charset="-128"/>
                <a:ea typeface="Meiryo UI" panose="020B0604030504040204" pitchFamily="50" charset="-128"/>
                <a:cs typeface="+mn-cs"/>
              </a:rPr>
              <a:t>OECD</a:t>
            </a:r>
            <a:r>
              <a:rPr lang="ja-JP" altLang="ja-JP" sz="1200" kern="1200">
                <a:solidFill>
                  <a:schemeClr val="tx1"/>
                </a:solidFill>
                <a:effectLst/>
                <a:latin typeface="Meiryo UI" panose="020B0604030504040204" pitchFamily="50" charset="-128"/>
                <a:ea typeface="Meiryo UI" panose="020B0604030504040204" pitchFamily="50" charset="-128"/>
                <a:cs typeface="+mn-cs"/>
              </a:rPr>
              <a:t>諸国の中でも最低水準の日本の教育予算を増加し、教育費無償化を実現します。奨学金徳政令で、奨学金返済に苦しむ約</a:t>
            </a:r>
            <a:r>
              <a:rPr lang="en-US" altLang="ja-JP" sz="1200" kern="1200" dirty="0">
                <a:solidFill>
                  <a:schemeClr val="tx1"/>
                </a:solidFill>
                <a:effectLst/>
                <a:latin typeface="Meiryo UI" panose="020B0604030504040204" pitchFamily="50" charset="-128"/>
                <a:ea typeface="Meiryo UI" panose="020B0604030504040204" pitchFamily="50" charset="-128"/>
                <a:cs typeface="+mn-cs"/>
              </a:rPr>
              <a:t>580</a:t>
            </a:r>
            <a:r>
              <a:rPr lang="ja-JP" altLang="ja-JP" sz="1200" kern="1200">
                <a:solidFill>
                  <a:schemeClr val="tx1"/>
                </a:solidFill>
                <a:effectLst/>
                <a:latin typeface="Meiryo UI" panose="020B0604030504040204" pitchFamily="50" charset="-128"/>
                <a:ea typeface="Meiryo UI" panose="020B0604030504040204" pitchFamily="50" charset="-128"/>
                <a:cs typeface="+mn-cs"/>
              </a:rPr>
              <a:t>万人の借金をキャンセルします。すでに返済した人に対する合理的補償を検討します。教員の待遇・労働条件を改善するとともに正規教員の数を大幅に増やし、深刻な教員不足を解決します。大学の基礎研究に財政投資を行い、長期的な視点で研究に取り組めるように支援します。</a:t>
            </a:r>
          </a:p>
          <a:p>
            <a:r>
              <a:rPr lang="ja-JP" altLang="ja-JP" sz="1200" kern="1200">
                <a:solidFill>
                  <a:schemeClr val="tx1"/>
                </a:solidFill>
                <a:effectLst/>
                <a:latin typeface="Meiryo UI" panose="020B0604030504040204" pitchFamily="50" charset="-128"/>
                <a:ea typeface="Meiryo UI" panose="020B0604030504040204" pitchFamily="50" charset="-128"/>
                <a:cs typeface="+mn-cs"/>
              </a:rPr>
              <a:t>❹ 原発の即時禁止　核なき社会へ平和外交</a:t>
            </a:r>
          </a:p>
          <a:p>
            <a:r>
              <a:rPr lang="ja-JP" altLang="ja-JP" sz="1200" kern="1200">
                <a:solidFill>
                  <a:schemeClr val="tx1"/>
                </a:solidFill>
                <a:effectLst/>
                <a:latin typeface="Meiryo UI" panose="020B0604030504040204" pitchFamily="50" charset="-128"/>
                <a:ea typeface="Meiryo UI" panose="020B0604030504040204" pitchFamily="50" charset="-128"/>
                <a:cs typeface="+mn-cs"/>
              </a:rPr>
              <a:t>地震国の日本に原発は危険きわまりない。原発は即時禁止し、再エネと省エネでエネルギーの自給をはかります。そして、唯一の戦争被爆国として、核兵器禁止条約をただちに批准し、現行憲法を尊重するとともに、徹底した平和外交、そして核廃絶の先頭に立つことを目指します。専守防衛と徹底した平和外交によって周辺諸国との信頼醸成を強化し、北東アジアの平和と安定に寄与するべきです。</a:t>
            </a:r>
          </a:p>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9</a:t>
            </a:fld>
            <a:endParaRPr lang="ja-JP" altLang="en-US" dirty="0"/>
          </a:p>
        </p:txBody>
      </p:sp>
    </p:spTree>
    <p:extLst>
      <p:ext uri="{BB962C8B-B14F-4D97-AF65-F5344CB8AC3E}">
        <p14:creationId xmlns:p14="http://schemas.microsoft.com/office/powerpoint/2010/main" val="332743727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長方形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8" name="長方形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 name="タイトル 1"/>
          <p:cNvSpPr>
            <a:spLocks noGrp="1"/>
          </p:cNvSpPr>
          <p:nvPr>
            <p:ph type="ctrTitle"/>
          </p:nvPr>
        </p:nvSpPr>
        <p:spPr>
          <a:xfrm>
            <a:off x="1104900" y="2292094"/>
            <a:ext cx="10096500" cy="2219691"/>
          </a:xfrm>
        </p:spPr>
        <p:txBody>
          <a:bodyPr rtlCol="0" anchor="ctr">
            <a:normAutofit/>
          </a:bodyPr>
          <a:lstStyle>
            <a:lvl1pPr algn="l" rtl="0">
              <a:defRPr sz="4400" cap="all" baseline="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3" name="サブタイトル 2"/>
          <p:cNvSpPr>
            <a:spLocks noGrp="1"/>
          </p:cNvSpPr>
          <p:nvPr>
            <p:ph type="subTitle" idx="1"/>
          </p:nvPr>
        </p:nvSpPr>
        <p:spPr>
          <a:xfrm>
            <a:off x="1104898" y="4511784"/>
            <a:ext cx="10096501" cy="955565"/>
          </a:xfrm>
        </p:spPr>
        <p:txBody>
          <a:bodyPr rtlCol="0">
            <a:normAutofit/>
          </a:bodyPr>
          <a:lstStyle>
            <a:lvl1pPr marL="0" indent="0" algn="l" rtl="0">
              <a:spcBef>
                <a:spcPts val="0"/>
              </a:spcBef>
              <a:buNone/>
              <a:defRPr sz="1800">
                <a:latin typeface="Meiryo UI" panose="020B0604030504040204" pitchFamily="50" charset="-128"/>
                <a:ea typeface="Meiryo UI" panose="020B0604030504040204" pitchFamily="50" charset="-128"/>
              </a:defRPr>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pPr rtl="0"/>
            <a:r>
              <a:rPr lang="ja-JP" altLang="en-US" noProof="0"/>
              <a:t>マスター サブタイトルの書式設定</a:t>
            </a:r>
            <a:endParaRPr lang="ja-JP" altLang="en-US" noProof="0" dirty="0"/>
          </a:p>
        </p:txBody>
      </p:sp>
      <p:sp>
        <p:nvSpPr>
          <p:cNvPr id="4" name="日付プレースホルダー 3"/>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fld id="{AF22D0B8-DB5E-4A59-8E0B-19211B500AAA}" type="datetime1">
              <a:rPr lang="ja-JP" altLang="en-US" smtClean="0"/>
              <a:pPr/>
              <a:t>2025/6/15</a:t>
            </a:fld>
            <a:endParaRPr lang="ja-JP" altLang="en-US" dirty="0"/>
          </a:p>
        </p:txBody>
      </p:sp>
      <p:sp>
        <p:nvSpPr>
          <p:cNvPr id="5" name="フッター プレースホルダー 4"/>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endParaRPr lang="ja-JP" altLang="en-US" noProof="0" dirty="0"/>
          </a:p>
        </p:txBody>
      </p:sp>
      <p:sp>
        <p:nvSpPr>
          <p:cNvPr id="6" name="スライド番号プレースホルダー 5"/>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pPr algn="r"/>
            <a:fld id="{0FF54DE5-C571-48E8-A5BC-B369434E2F44}" type="slidenum">
              <a:rPr lang="en-US" altLang="ja-JP" smtClean="0"/>
              <a:pPr algn="r"/>
              <a:t>‹#›</a:t>
            </a:fld>
            <a:endParaRPr lang="ja-JP" altLang="en-US" dirty="0"/>
          </a:p>
        </p:txBody>
      </p:sp>
      <p:pic>
        <p:nvPicPr>
          <p:cNvPr id="11" name="図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4445" y="0"/>
            <a:ext cx="1747524" cy="2292094"/>
          </a:xfrm>
          <a:prstGeom prst="rect">
            <a:avLst/>
          </a:prstGeom>
        </p:spPr>
      </p:pic>
    </p:spTree>
    <p:extLst>
      <p:ext uri="{BB962C8B-B14F-4D97-AF65-F5344CB8AC3E}">
        <p14:creationId xmlns:p14="http://schemas.microsoft.com/office/powerpoint/2010/main" val="165975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chor="b"/>
          <a:lstStyle>
            <a:lvl1pPr algn="l" rtl="0">
              <a:defRPr sz="3200"/>
            </a:lvl1pPr>
          </a:lstStyle>
          <a:p>
            <a:pPr rtl="0"/>
            <a:r>
              <a:rPr lang="ja-JP" altLang="en-US" noProof="0"/>
              <a:t>マスター タイトルの書式設定</a:t>
            </a:r>
            <a:endParaRPr lang="ja-JP" altLang="en-US" noProof="0" dirty="0"/>
          </a:p>
        </p:txBody>
      </p:sp>
      <p:sp>
        <p:nvSpPr>
          <p:cNvPr id="3" name="図プレースホルダー 2"/>
          <p:cNvSpPr>
            <a:spLocks noGrp="1"/>
          </p:cNvSpPr>
          <p:nvPr>
            <p:ph type="pic" idx="1"/>
          </p:nvPr>
        </p:nvSpPr>
        <p:spPr>
          <a:xfrm>
            <a:off x="4654671" y="1600199"/>
            <a:ext cx="6430912" cy="4572001"/>
          </a:xfrm>
        </p:spPr>
        <p:txBody>
          <a:bodyPr tIns="1188720" rtlCol="0">
            <a:normAutofit/>
          </a:bodyPr>
          <a:lstStyle>
            <a:lvl1pPr marL="0" indent="0" algn="ctr" rtl="0">
              <a:buNone/>
              <a:defRPr sz="20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ja-JP" altLang="en-US" noProof="0"/>
              <a:t>アイコンをクリックして図を追加</a:t>
            </a:r>
            <a:endParaRPr lang="ja-JP" altLang="en-US" noProof="0" dirty="0"/>
          </a:p>
        </p:txBody>
      </p:sp>
      <p:sp>
        <p:nvSpPr>
          <p:cNvPr id="4" name="テキスト プレースホルダー 3"/>
          <p:cNvSpPr>
            <a:spLocks noGrp="1"/>
          </p:cNvSpPr>
          <p:nvPr>
            <p:ph type="body" sz="half" idx="2"/>
          </p:nvPr>
        </p:nvSpPr>
        <p:spPr>
          <a:xfrm>
            <a:off x="1104900" y="1600200"/>
            <a:ext cx="3396996" cy="4572000"/>
          </a:xfrm>
        </p:spPr>
        <p:txBody>
          <a:bodyPr rtlCol="0">
            <a:normAutofit/>
          </a:bodyPr>
          <a:lstStyle>
            <a:lvl1pPr marL="0" indent="0" algn="l" rtl="0">
              <a:spcBef>
                <a:spcPts val="1200"/>
              </a:spcBef>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ja-JP" altLang="en-US" noProof="0"/>
              <a:t>マスター テキストの書式設定</a:t>
            </a:r>
          </a:p>
        </p:txBody>
      </p:sp>
      <p:sp>
        <p:nvSpPr>
          <p:cNvPr id="5" name="日付プレースホルダー 4"/>
          <p:cNvSpPr>
            <a:spLocks noGrp="1"/>
          </p:cNvSpPr>
          <p:nvPr>
            <p:ph type="dt" sz="half" idx="10"/>
          </p:nvPr>
        </p:nvSpPr>
        <p:spPr/>
        <p:txBody>
          <a:bodyPr rtlCol="0"/>
          <a:lstStyle>
            <a:lvl1pPr>
              <a:defRPr/>
            </a:lvl1pPr>
          </a:lstStyle>
          <a:p>
            <a:fld id="{B9A22D8E-5C9B-414A-BCE6-D0C423CED96E}" type="datetime1">
              <a:rPr lang="ja-JP" altLang="en-US" smtClean="0"/>
              <a:pPr/>
              <a:t>2025/6/15</a:t>
            </a:fld>
            <a:endParaRPr lang="ja-JP" altLang="en-US" dirty="0"/>
          </a:p>
        </p:txBody>
      </p:sp>
      <p:sp>
        <p:nvSpPr>
          <p:cNvPr id="6" name="フッター プレースホルダー 5"/>
          <p:cNvSpPr>
            <a:spLocks noGrp="1"/>
          </p:cNvSpPr>
          <p:nvPr>
            <p:ph type="ftr" sz="quarter" idx="11"/>
          </p:nvPr>
        </p:nvSpPr>
        <p:spPr/>
        <p:txBody>
          <a:bodyPr rtlCol="0"/>
          <a:lstStyle/>
          <a:p>
            <a:pPr rtl="0"/>
            <a:endParaRPr lang="ja-JP" altLang="en-US" noProof="0" dirty="0"/>
          </a:p>
        </p:txBody>
      </p:sp>
      <p:sp>
        <p:nvSpPr>
          <p:cNvPr id="7" name="スライド番号プレースホルダー 6"/>
          <p:cNvSpPr>
            <a:spLocks noGrp="1"/>
          </p:cNvSpPr>
          <p:nvPr>
            <p:ph type="sldNum" sz="quarter" idx="12"/>
          </p:nvPr>
        </p:nvSpPr>
        <p:spPr/>
        <p:txBody>
          <a:bodyPr rtlCol="0"/>
          <a:lstStyle/>
          <a:p>
            <a:pPr algn="r"/>
            <a:r>
              <a:rPr lang="en-US" altLang="ja-JP" dirty="0"/>
              <a:t>‹#›</a:t>
            </a:r>
            <a:endParaRPr lang="ja-JP" altLang="en-US" dirty="0"/>
          </a:p>
        </p:txBody>
      </p:sp>
    </p:spTree>
    <p:extLst>
      <p:ext uri="{BB962C8B-B14F-4D97-AF65-F5344CB8AC3E}">
        <p14:creationId xmlns:p14="http://schemas.microsoft.com/office/powerpoint/2010/main" val="76963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noProof="0"/>
              <a:t>マスター タイトルの書式設定</a:t>
            </a:r>
            <a:endParaRPr lang="ja-JP" altLang="en-US" noProof="0" dirty="0"/>
          </a:p>
        </p:txBody>
      </p:sp>
      <p:sp>
        <p:nvSpPr>
          <p:cNvPr id="3" name="縦書きテキスト プレースホルダー 2"/>
          <p:cNvSpPr>
            <a:spLocks noGrp="1"/>
          </p:cNvSpPr>
          <p:nvPr>
            <p:ph type="body" orient="vert" idx="1"/>
          </p:nvPr>
        </p:nvSpPr>
        <p:spPr/>
        <p:txBody>
          <a:bodyPr vert="eaVert" rtlCol="0"/>
          <a:lstStyle>
            <a:lvl2pPr rtl="0">
              <a:defRPr/>
            </a:lvl2pPr>
            <a:lvl3pPr rtl="0">
              <a:defRPr/>
            </a:lvl3pPr>
            <a:lvl4pPr rtl="0">
              <a:defRPr/>
            </a:lvl4pPr>
            <a:lvl5pPr rtl="0">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日付プレースホルダー 3"/>
          <p:cNvSpPr>
            <a:spLocks noGrp="1"/>
          </p:cNvSpPr>
          <p:nvPr>
            <p:ph type="dt" sz="half" idx="10"/>
          </p:nvPr>
        </p:nvSpPr>
        <p:spPr/>
        <p:txBody>
          <a:bodyPr rtlCol="0"/>
          <a:lstStyle>
            <a:lvl1pPr>
              <a:defRPr/>
            </a:lvl1pPr>
          </a:lstStyle>
          <a:p>
            <a:fld id="{F17C54CF-F3AC-47BD-A264-ED4986E1868B}" type="datetime1">
              <a:rPr lang="ja-JP" altLang="en-US" smtClean="0"/>
              <a:pPr/>
              <a:t>2025/6/15</a:t>
            </a:fld>
            <a:endParaRPr lang="ja-JP" altLang="en-US" dirty="0"/>
          </a:p>
        </p:txBody>
      </p:sp>
      <p:sp>
        <p:nvSpPr>
          <p:cNvPr id="5" name="フッター プレースホルダー 4"/>
          <p:cNvSpPr>
            <a:spLocks noGrp="1"/>
          </p:cNvSpPr>
          <p:nvPr>
            <p:ph type="ftr" sz="quarter" idx="11"/>
          </p:nvPr>
        </p:nvSpPr>
        <p:spPr/>
        <p:txBody>
          <a:bodyPr rtlCol="0"/>
          <a:lstStyle/>
          <a:p>
            <a:pPr rtl="0"/>
            <a:endParaRPr lang="ja-JP" altLang="en-US" noProof="0" dirty="0"/>
          </a:p>
        </p:txBody>
      </p:sp>
      <p:sp>
        <p:nvSpPr>
          <p:cNvPr id="6" name="スライド番号プレースホルダー 5"/>
          <p:cNvSpPr>
            <a:spLocks noGrp="1"/>
          </p:cNvSpPr>
          <p:nvPr>
            <p:ph type="sldNum" sz="quarter" idx="12"/>
          </p:nvPr>
        </p:nvSpPr>
        <p:spPr/>
        <p:txBody>
          <a:bodyPr rtlCol="0"/>
          <a:lstStyle/>
          <a:p>
            <a:pPr algn="r"/>
            <a:r>
              <a:rPr lang="en-US" altLang="ja-JP" dirty="0"/>
              <a:t>‹#›</a:t>
            </a:r>
            <a:endParaRPr lang="ja-JP" altLang="en-US" dirty="0"/>
          </a:p>
        </p:txBody>
      </p:sp>
    </p:spTree>
    <p:extLst>
      <p:ext uri="{BB962C8B-B14F-4D97-AF65-F5344CB8AC3E}">
        <p14:creationId xmlns:p14="http://schemas.microsoft.com/office/powerpoint/2010/main" val="20120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372600" y="365125"/>
            <a:ext cx="1714500" cy="5811838"/>
          </a:xfrm>
        </p:spPr>
        <p:txBody>
          <a:bodyPr vert="eaVert" rtlCol="0"/>
          <a:lstStyle/>
          <a:p>
            <a:pPr rtl="0"/>
            <a:r>
              <a:rPr lang="ja-JP" altLang="en-US" noProof="0"/>
              <a:t>マスター タイトルの書式設定</a:t>
            </a:r>
            <a:endParaRPr lang="ja-JP" altLang="en-US" noProof="0" dirty="0"/>
          </a:p>
        </p:txBody>
      </p:sp>
      <p:sp>
        <p:nvSpPr>
          <p:cNvPr id="3" name="縦書きテキスト プレースホルダー 2"/>
          <p:cNvSpPr>
            <a:spLocks noGrp="1"/>
          </p:cNvSpPr>
          <p:nvPr>
            <p:ph type="body" orient="vert" idx="1"/>
          </p:nvPr>
        </p:nvSpPr>
        <p:spPr>
          <a:xfrm>
            <a:off x="1104900" y="365125"/>
            <a:ext cx="8098896" cy="5811838"/>
          </a:xfrm>
        </p:spPr>
        <p:txBody>
          <a:bodyPr vert="eaVert" rtlCol="0"/>
          <a:lstStyle>
            <a:lvl2pPr rtl="0">
              <a:defRPr/>
            </a:lvl2pPr>
            <a:lvl3pPr rtl="0">
              <a:defRPr/>
            </a:lvl3pPr>
            <a:lvl4pPr rtl="0">
              <a:defRPr/>
            </a:lvl4pPr>
            <a:lvl5pPr rtl="0">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日付プレースホルダー 3"/>
          <p:cNvSpPr>
            <a:spLocks noGrp="1"/>
          </p:cNvSpPr>
          <p:nvPr>
            <p:ph type="dt" sz="half" idx="10"/>
          </p:nvPr>
        </p:nvSpPr>
        <p:spPr/>
        <p:txBody>
          <a:bodyPr rtlCol="0"/>
          <a:lstStyle>
            <a:lvl1pPr>
              <a:defRPr/>
            </a:lvl1pPr>
          </a:lstStyle>
          <a:p>
            <a:fld id="{D2EA0A99-9C92-4E04-94CF-79DE0E5F4BBE}" type="datetime1">
              <a:rPr lang="ja-JP" altLang="en-US" smtClean="0"/>
              <a:pPr/>
              <a:t>2025/6/15</a:t>
            </a:fld>
            <a:endParaRPr lang="ja-JP" altLang="en-US" dirty="0"/>
          </a:p>
        </p:txBody>
      </p:sp>
      <p:sp>
        <p:nvSpPr>
          <p:cNvPr id="5" name="フッター プレースホルダー 4"/>
          <p:cNvSpPr>
            <a:spLocks noGrp="1"/>
          </p:cNvSpPr>
          <p:nvPr>
            <p:ph type="ftr" sz="quarter" idx="11"/>
          </p:nvPr>
        </p:nvSpPr>
        <p:spPr/>
        <p:txBody>
          <a:bodyPr rtlCol="0"/>
          <a:lstStyle/>
          <a:p>
            <a:pPr rtl="0"/>
            <a:endParaRPr lang="ja-JP" altLang="en-US" noProof="0" dirty="0"/>
          </a:p>
        </p:txBody>
      </p:sp>
      <p:sp>
        <p:nvSpPr>
          <p:cNvPr id="6" name="スライド番号プレースホルダー 5"/>
          <p:cNvSpPr>
            <a:spLocks noGrp="1"/>
          </p:cNvSpPr>
          <p:nvPr>
            <p:ph type="sldNum" sz="quarter" idx="12"/>
          </p:nvPr>
        </p:nvSpPr>
        <p:spPr/>
        <p:txBody>
          <a:bodyPr rtlCol="0"/>
          <a:lstStyle/>
          <a:p>
            <a:pPr algn="r"/>
            <a:r>
              <a:rPr lang="en-US" altLang="ja-JP" dirty="0"/>
              <a:t>‹#›</a:t>
            </a:r>
            <a:endParaRPr lang="ja-JP" altLang="en-US" dirty="0"/>
          </a:p>
        </p:txBody>
      </p:sp>
      <p:grpSp>
        <p:nvGrpSpPr>
          <p:cNvPr id="7" name="グループ 6"/>
          <p:cNvGrpSpPr/>
          <p:nvPr/>
        </p:nvGrpSpPr>
        <p:grpSpPr>
          <a:xfrm rot="5400000">
            <a:off x="6514047" y="3228843"/>
            <a:ext cx="5632704" cy="84403"/>
            <a:chOff x="1073150" y="1219201"/>
            <a:chExt cx="10058400" cy="63125"/>
          </a:xfrm>
        </p:grpSpPr>
        <p:cxnSp>
          <p:nvCxnSpPr>
            <p:cNvPr id="8" name="直線​​コネクタ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92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キャプション付きのコンテンツ">
    <p:spTree>
      <p:nvGrpSpPr>
        <p:cNvPr id="1" name=""/>
        <p:cNvGrpSpPr/>
        <p:nvPr/>
      </p:nvGrpSpPr>
      <p:grpSpPr>
        <a:xfrm>
          <a:off x="0" y="0"/>
          <a:ext cx="0" cy="0"/>
          <a:chOff x="0" y="0"/>
          <a:chExt cx="0" cy="0"/>
        </a:xfrm>
      </p:grpSpPr>
      <p:grpSp>
        <p:nvGrpSpPr>
          <p:cNvPr id="4" name="グループ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長方形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GB" noProof="0">
                <a:latin typeface="Meiryo UI" panose="020B0604030504040204" pitchFamily="50" charset="-128"/>
              </a:endParaRPr>
            </a:p>
          </p:txBody>
        </p:sp>
        <p:sp>
          <p:nvSpPr>
            <p:cNvPr id="7" name="円/楕円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GB" noProof="0">
                <a:latin typeface="Meiryo UI" panose="020B0604030504040204" pitchFamily="50" charset="-128"/>
              </a:endParaRPr>
            </a:p>
          </p:txBody>
        </p:sp>
      </p:grpSp>
      <p:sp>
        <p:nvSpPr>
          <p:cNvPr id="8" name="スライド番号プレースホルダー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en-GB" altLang="ja-JP" sz="1200" noProof="0" smtClean="0">
                <a:solidFill>
                  <a:schemeClr val="bg1"/>
                </a:solidFill>
                <a:latin typeface="Meiryo UI" panose="020B0604030504040204" pitchFamily="50" charset="-128"/>
              </a:rPr>
              <a:pPr algn="ctr"/>
              <a:t>‹#›</a:t>
            </a:fld>
            <a:endParaRPr lang="ja-JP" altLang="en-GB" sz="1200" noProof="0">
              <a:solidFill>
                <a:schemeClr val="bg1"/>
              </a:solidFill>
              <a:latin typeface="Meiryo UI" panose="020B0604030504040204" pitchFamily="50" charset="-128"/>
            </a:endParaRPr>
          </a:p>
        </p:txBody>
      </p:sp>
      <p:sp>
        <p:nvSpPr>
          <p:cNvPr id="9" name="テキスト プレースホルダー 3">
            <a:extLst>
              <a:ext uri="{FF2B5EF4-FFF2-40B4-BE49-F238E27FC236}">
                <a16:creationId xmlns:a16="http://schemas.microsoft.com/office/drawing/2014/main" id="{9F5DF135-B773-4FF0-A198-687768159124}"/>
              </a:ext>
            </a:extLst>
          </p:cNvPr>
          <p:cNvSpPr>
            <a:spLocks noGrp="1"/>
          </p:cNvSpPr>
          <p:nvPr>
            <p:ph type="body" sz="half" idx="2" hasCustomPrompt="1"/>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ja-JP" altLang="en-US" noProof="0"/>
              <a:t>マスター テキストのスタイルを編集する</a:t>
            </a:r>
          </a:p>
        </p:txBody>
      </p:sp>
      <p:sp>
        <p:nvSpPr>
          <p:cNvPr id="10" name="コンテンツ プレースホルダー 2">
            <a:extLst>
              <a:ext uri="{FF2B5EF4-FFF2-40B4-BE49-F238E27FC236}">
                <a16:creationId xmlns:a16="http://schemas.microsoft.com/office/drawing/2014/main" id="{4D4BA48E-457A-42FA-BC00-3AE386B38A0C}"/>
              </a:ext>
            </a:extLst>
          </p:cNvPr>
          <p:cNvSpPr>
            <a:spLocks noGrp="1"/>
          </p:cNvSpPr>
          <p:nvPr>
            <p:ph idx="1" hasCustomPrompt="1"/>
          </p:nvPr>
        </p:nvSpPr>
        <p:spPr>
          <a:xfrm>
            <a:off x="5183188" y="987425"/>
            <a:ext cx="6265862"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ja-JP" altLang="en-US" noProof="0"/>
              <a:t>マスター テキストのスタイルを編集する</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11" name="タイトル 1">
            <a:extLst>
              <a:ext uri="{FF2B5EF4-FFF2-40B4-BE49-F238E27FC236}">
                <a16:creationId xmlns:a16="http://schemas.microsoft.com/office/drawing/2014/main" id="{43DF8AE6-3466-400C-B6F1-335DF4DED075}"/>
              </a:ext>
            </a:extLst>
          </p:cNvPr>
          <p:cNvSpPr>
            <a:spLocks noGrp="1"/>
          </p:cNvSpPr>
          <p:nvPr>
            <p:ph type="title"/>
          </p:nvPr>
        </p:nvSpPr>
        <p:spPr>
          <a:xfrm>
            <a:off x="839788" y="457200"/>
            <a:ext cx="3932237" cy="1600200"/>
          </a:xfrm>
        </p:spPr>
        <p:txBody>
          <a:bodyPr rtlCol="0" anchor="b"/>
          <a:lstStyle>
            <a:lvl1pPr>
              <a:defRPr sz="3200"/>
            </a:lvl1pPr>
          </a:lstStyle>
          <a:p>
            <a:pPr rtl="0"/>
            <a:r>
              <a:rPr lang="ja-JP" altLang="en-US" noProof="0"/>
              <a:t>マスター タイトルの書式設定</a:t>
            </a:r>
          </a:p>
        </p:txBody>
      </p:sp>
    </p:spTree>
    <p:extLst>
      <p:ext uri="{BB962C8B-B14F-4D97-AF65-F5344CB8AC3E}">
        <p14:creationId xmlns:p14="http://schemas.microsoft.com/office/powerpoint/2010/main" val="1655903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noProof="0"/>
              <a:t>マスター タイトルの書式設定</a:t>
            </a:r>
            <a:endParaRPr lang="ja-JP" altLang="en-US" noProof="0" dirty="0"/>
          </a:p>
        </p:txBody>
      </p:sp>
      <p:sp>
        <p:nvSpPr>
          <p:cNvPr id="3" name="コンテンツ プレースホルダー 2"/>
          <p:cNvSpPr>
            <a:spLocks noGrp="1"/>
          </p:cNvSpPr>
          <p:nvPr>
            <p:ph idx="1"/>
          </p:nvPr>
        </p:nvSpPr>
        <p:spPr/>
        <p:txBody>
          <a:bodyPr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日付プレースホルダー 3"/>
          <p:cNvSpPr>
            <a:spLocks noGrp="1"/>
          </p:cNvSpPr>
          <p:nvPr>
            <p:ph type="dt" sz="half" idx="10"/>
          </p:nvPr>
        </p:nvSpPr>
        <p:spPr/>
        <p:txBody>
          <a:bodyPr rtlCol="0"/>
          <a:lstStyle>
            <a:lvl1pPr>
              <a:defRPr/>
            </a:lvl1pPr>
          </a:lstStyle>
          <a:p>
            <a:fld id="{12473E14-5140-4472-AFB7-E31D03AF4769}" type="datetime1">
              <a:rPr lang="ja-JP" altLang="en-US" smtClean="0"/>
              <a:pPr/>
              <a:t>2025/6/15</a:t>
            </a:fld>
            <a:endParaRPr lang="ja-JP" altLang="en-US" dirty="0"/>
          </a:p>
        </p:txBody>
      </p:sp>
      <p:sp>
        <p:nvSpPr>
          <p:cNvPr id="5" name="フッター プレースホルダー 4"/>
          <p:cNvSpPr>
            <a:spLocks noGrp="1"/>
          </p:cNvSpPr>
          <p:nvPr>
            <p:ph type="ftr" sz="quarter" idx="11"/>
          </p:nvPr>
        </p:nvSpPr>
        <p:spPr/>
        <p:txBody>
          <a:bodyPr rtlCol="0"/>
          <a:lstStyle/>
          <a:p>
            <a:pPr rtl="0"/>
            <a:endParaRPr lang="ja-JP" altLang="en-US" noProof="0" dirty="0"/>
          </a:p>
        </p:txBody>
      </p:sp>
      <p:sp>
        <p:nvSpPr>
          <p:cNvPr id="6" name="スライド番号プレースホルダー 5"/>
          <p:cNvSpPr>
            <a:spLocks noGrp="1"/>
          </p:cNvSpPr>
          <p:nvPr>
            <p:ph type="sldNum" sz="quarter" idx="12"/>
          </p:nvPr>
        </p:nvSpPr>
        <p:spPr/>
        <p:txBody>
          <a:bodyPr rtlCol="0"/>
          <a:lstStyle/>
          <a:p>
            <a:pPr algn="r"/>
            <a:fld id="{0FF54DE5-C571-48E8-A5BC-B369434E2F44}" type="slidenum">
              <a:rPr lang="en-US" altLang="ja-JP" smtClean="0"/>
              <a:pPr algn="r"/>
              <a:t>‹#›</a:t>
            </a:fld>
            <a:endParaRPr lang="ja-JP" altLang="en-US" dirty="0"/>
          </a:p>
        </p:txBody>
      </p:sp>
    </p:spTree>
    <p:extLst>
      <p:ext uri="{BB962C8B-B14F-4D97-AF65-F5344CB8AC3E}">
        <p14:creationId xmlns:p14="http://schemas.microsoft.com/office/powerpoint/2010/main" val="378687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タイトル スライドと図">
    <p:spTree>
      <p:nvGrpSpPr>
        <p:cNvPr id="1" name=""/>
        <p:cNvGrpSpPr/>
        <p:nvPr/>
      </p:nvGrpSpPr>
      <p:grpSpPr>
        <a:xfrm>
          <a:off x="0" y="0"/>
          <a:ext cx="0" cy="0"/>
          <a:chOff x="0" y="0"/>
          <a:chExt cx="0" cy="0"/>
        </a:xfrm>
      </p:grpSpPr>
      <p:grpSp>
        <p:nvGrpSpPr>
          <p:cNvPr id="13" name="グループ 12"/>
          <p:cNvGrpSpPr/>
          <p:nvPr/>
        </p:nvGrpSpPr>
        <p:grpSpPr>
          <a:xfrm rot="10800000">
            <a:off x="0" y="5645510"/>
            <a:ext cx="12192000" cy="63125"/>
            <a:chOff x="507492" y="1501519"/>
            <a:chExt cx="8129016" cy="63125"/>
          </a:xfrm>
        </p:grpSpPr>
        <p:cxnSp>
          <p:nvCxnSpPr>
            <p:cNvPr id="17" name="直線コネクタ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nvGrpSpPr>
          <p:cNvPr id="14" name="グループ 13"/>
          <p:cNvGrpSpPr/>
          <p:nvPr/>
        </p:nvGrpSpPr>
        <p:grpSpPr>
          <a:xfrm>
            <a:off x="0" y="1143000"/>
            <a:ext cx="12192000" cy="63125"/>
            <a:chOff x="507492" y="1501519"/>
            <a:chExt cx="8129016" cy="63125"/>
          </a:xfrm>
        </p:grpSpPr>
        <p:cxnSp>
          <p:nvCxnSpPr>
            <p:cNvPr id="15" name="直線コネクタ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長方形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8" name="長方形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 name="タイトル 1"/>
          <p:cNvSpPr>
            <a:spLocks noGrp="1"/>
          </p:cNvSpPr>
          <p:nvPr>
            <p:ph type="ctrTitle"/>
          </p:nvPr>
        </p:nvSpPr>
        <p:spPr>
          <a:xfrm>
            <a:off x="1104900" y="2292094"/>
            <a:ext cx="5734050" cy="2219691"/>
          </a:xfrm>
        </p:spPr>
        <p:txBody>
          <a:bodyPr rtlCol="0" anchor="ctr">
            <a:normAutofit/>
          </a:bodyPr>
          <a:lstStyle>
            <a:lvl1pPr algn="l" rtl="0">
              <a:defRPr sz="4400" cap="all" baseline="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3" name="サブタイトル 2"/>
          <p:cNvSpPr>
            <a:spLocks noGrp="1"/>
          </p:cNvSpPr>
          <p:nvPr>
            <p:ph type="subTitle" idx="1"/>
          </p:nvPr>
        </p:nvSpPr>
        <p:spPr>
          <a:xfrm>
            <a:off x="1104900" y="4511784"/>
            <a:ext cx="5734050" cy="955565"/>
          </a:xfrm>
        </p:spPr>
        <p:txBody>
          <a:bodyPr rtlCol="0">
            <a:normAutofit/>
          </a:bodyPr>
          <a:lstStyle>
            <a:lvl1pPr marL="0" indent="0" algn="l" rtl="0">
              <a:spcBef>
                <a:spcPts val="0"/>
              </a:spcBef>
              <a:buNone/>
              <a:defRPr sz="1800">
                <a:latin typeface="Meiryo UI" panose="020B0604030504040204" pitchFamily="50" charset="-128"/>
                <a:ea typeface="Meiryo UI" panose="020B0604030504040204" pitchFamily="50" charset="-128"/>
              </a:defRPr>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pPr rtl="0"/>
            <a:r>
              <a:rPr lang="ja-JP" altLang="en-US" noProof="0"/>
              <a:t>マスター サブタイトルの書式設定</a:t>
            </a:r>
            <a:endParaRPr lang="ja-JP" altLang="en-US" noProof="0" dirty="0"/>
          </a:p>
        </p:txBody>
      </p:sp>
      <p:pic>
        <p:nvPicPr>
          <p:cNvPr id="10" name="画像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0" y="0"/>
            <a:ext cx="1747524" cy="2292094"/>
          </a:xfrm>
          <a:prstGeom prst="rect">
            <a:avLst/>
          </a:prstGeom>
        </p:spPr>
      </p:pic>
      <p:sp>
        <p:nvSpPr>
          <p:cNvPr id="11" name="図プレースホルダー 10"/>
          <p:cNvSpPr>
            <a:spLocks noGrp="1"/>
          </p:cNvSpPr>
          <p:nvPr>
            <p:ph type="pic" sz="quarter" idx="13"/>
          </p:nvPr>
        </p:nvSpPr>
        <p:spPr>
          <a:xfrm>
            <a:off x="6981063" y="1310656"/>
            <a:ext cx="5210937" cy="4208604"/>
          </a:xfrm>
          <a:solidFill>
            <a:schemeClr val="tx1">
              <a:lumMod val="20000"/>
              <a:lumOff val="80000"/>
            </a:schemeClr>
          </a:solidFill>
        </p:spPr>
        <p:txBody>
          <a:bodyPr tIns="1005840" rtlCol="0"/>
          <a:lstStyle>
            <a:lvl1pPr marL="0" indent="0" algn="ctr" rtl="0">
              <a:buNone/>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endParaRPr lang="ja-JP" altLang="en-US" noProof="0" dirty="0"/>
          </a:p>
        </p:txBody>
      </p:sp>
      <p:sp>
        <p:nvSpPr>
          <p:cNvPr id="19" name="操作方法のテキスト"/>
          <p:cNvSpPr/>
          <p:nvPr/>
        </p:nvSpPr>
        <p:spPr>
          <a:xfrm>
            <a:off x="12344400" y="0"/>
            <a:ext cx="1295400" cy="6858000"/>
          </a:xfrm>
          <a:prstGeom prst="roundRect">
            <a:avLst>
              <a:gd name="adj" fmla="val 9717"/>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r>
              <a:rPr lang="ja-JP" altLang="en-US" sz="1200" b="1" i="1" noProof="0" dirty="0">
                <a:latin typeface="Meiryo UI" panose="020B0604030504040204" pitchFamily="50" charset="-128"/>
                <a:ea typeface="Meiryo UI" panose="020B0604030504040204" pitchFamily="50" charset="-128"/>
                <a:cs typeface="Arial" pitchFamily="34" charset="0"/>
              </a:rPr>
              <a:t>注</a:t>
            </a:r>
            <a:r>
              <a:rPr lang="en-US" altLang="ja-JP" sz="1200" b="1" i="1" noProof="0" dirty="0">
                <a:latin typeface="Meiryo UI" panose="020B0604030504040204" pitchFamily="50" charset="-128"/>
                <a:ea typeface="Meiryo UI" panose="020B0604030504040204" pitchFamily="50" charset="-128"/>
                <a:cs typeface="Arial" pitchFamily="34" charset="0"/>
              </a:rPr>
              <a:t>:</a:t>
            </a:r>
          </a:p>
          <a:p>
            <a:pPr rtl="0"/>
            <a:r>
              <a:rPr lang="ja-JP" altLang="en-US" sz="1200" i="1" noProof="0" dirty="0">
                <a:latin typeface="Meiryo UI" panose="020B0604030504040204" pitchFamily="50" charset="-128"/>
                <a:ea typeface="Meiryo UI" panose="020B0604030504040204" pitchFamily="50" charset="-128"/>
                <a:cs typeface="Arial" pitchFamily="34" charset="0"/>
              </a:rPr>
              <a:t>このスライド上の画像を変更するには、図を選択して削除します。次に、プレースホルダーの画像アイコンをクリックして独自の画像を挿入します。</a:t>
            </a:r>
          </a:p>
        </p:txBody>
      </p:sp>
    </p:spTree>
    <p:extLst>
      <p:ext uri="{BB962C8B-B14F-4D97-AF65-F5344CB8AC3E}">
        <p14:creationId xmlns:p14="http://schemas.microsoft.com/office/powerpoint/2010/main" val="26739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セクション ヘッダー">
    <p:spTree>
      <p:nvGrpSpPr>
        <p:cNvPr id="1" name=""/>
        <p:cNvGrpSpPr/>
        <p:nvPr/>
      </p:nvGrpSpPr>
      <p:grpSpPr>
        <a:xfrm>
          <a:off x="0" y="0"/>
          <a:ext cx="0" cy="0"/>
          <a:chOff x="0" y="0"/>
          <a:chExt cx="0" cy="0"/>
        </a:xfrm>
      </p:grpSpPr>
      <p:grpSp>
        <p:nvGrpSpPr>
          <p:cNvPr id="8" name="グループ 7"/>
          <p:cNvGrpSpPr/>
          <p:nvPr/>
        </p:nvGrpSpPr>
        <p:grpSpPr>
          <a:xfrm>
            <a:off x="0" y="2514600"/>
            <a:ext cx="12192000" cy="3194035"/>
            <a:chOff x="647402" y="2514600"/>
            <a:chExt cx="10838688" cy="3194035"/>
          </a:xfrm>
        </p:grpSpPr>
        <p:grpSp>
          <p:nvGrpSpPr>
            <p:cNvPr id="9" name="グループ 8"/>
            <p:cNvGrpSpPr/>
            <p:nvPr/>
          </p:nvGrpSpPr>
          <p:grpSpPr>
            <a:xfrm>
              <a:off x="647402" y="2514600"/>
              <a:ext cx="10838688" cy="63125"/>
              <a:chOff x="507492" y="1501519"/>
              <a:chExt cx="8129016" cy="63125"/>
            </a:xfrm>
          </p:grpSpPr>
          <p:cxnSp>
            <p:nvCxnSpPr>
              <p:cNvPr id="14" name="直線​​コネクタ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長方形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p>
          </p:txBody>
        </p:sp>
        <p:grpSp>
          <p:nvGrpSpPr>
            <p:cNvPr id="11" name="グループ 10"/>
            <p:cNvGrpSpPr/>
            <p:nvPr/>
          </p:nvGrpSpPr>
          <p:grpSpPr>
            <a:xfrm rot="10800000">
              <a:off x="647402" y="5645510"/>
              <a:ext cx="10838688" cy="63125"/>
              <a:chOff x="507492" y="1501519"/>
              <a:chExt cx="8129016" cy="63125"/>
            </a:xfrm>
          </p:grpSpPr>
          <p:cxnSp>
            <p:nvCxnSpPr>
              <p:cNvPr id="12" name="直線​​コネクタ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sp>
        <p:nvSpPr>
          <p:cNvPr id="2" name="タイトル 1"/>
          <p:cNvSpPr>
            <a:spLocks noGrp="1"/>
          </p:cNvSpPr>
          <p:nvPr>
            <p:ph type="title"/>
          </p:nvPr>
        </p:nvSpPr>
        <p:spPr>
          <a:xfrm>
            <a:off x="1104899" y="2971806"/>
            <a:ext cx="10071099" cy="1684150"/>
          </a:xfrm>
        </p:spPr>
        <p:txBody>
          <a:bodyPr rtlCol="0" anchor="ctr">
            <a:normAutofit/>
          </a:bodyPr>
          <a:lstStyle>
            <a:lvl1pPr algn="l" rtl="0">
              <a:defRPr sz="4400" cap="all" baseline="0">
                <a:solidFill>
                  <a:schemeClr val="bg1"/>
                </a:solidFill>
              </a:defRPr>
            </a:lvl1pPr>
          </a:lstStyle>
          <a:p>
            <a:pPr rtl="0"/>
            <a:r>
              <a:rPr lang="ja-JP" altLang="en-US" noProof="0"/>
              <a:t>マスター タイトルの書式設定</a:t>
            </a:r>
            <a:endParaRPr lang="ja-JP" altLang="en-US" noProof="0" dirty="0"/>
          </a:p>
        </p:txBody>
      </p:sp>
      <p:sp>
        <p:nvSpPr>
          <p:cNvPr id="3" name="テキスト プレースホルダー 2"/>
          <p:cNvSpPr>
            <a:spLocks noGrp="1"/>
          </p:cNvSpPr>
          <p:nvPr>
            <p:ph type="body" idx="1"/>
          </p:nvPr>
        </p:nvSpPr>
        <p:spPr>
          <a:xfrm>
            <a:off x="1104899" y="4655956"/>
            <a:ext cx="10071099" cy="509750"/>
          </a:xfrm>
        </p:spPr>
        <p:txBody>
          <a:bodyPr rtlCol="0">
            <a:normAutofit/>
          </a:bodyPr>
          <a:lstStyle>
            <a:lvl1pPr marL="0" indent="0" algn="l" rtl="0">
              <a:spcBef>
                <a:spcPts val="0"/>
              </a:spcBef>
              <a:buNone/>
              <a:defRPr sz="1600">
                <a:solidFill>
                  <a:schemeClr val="bg1"/>
                </a:solidFill>
              </a:defRPr>
            </a:lvl1pPr>
            <a:lvl2pPr marL="457200" indent="0" algn="l" rtl="0">
              <a:buNone/>
              <a:defRPr sz="2000">
                <a:solidFill>
                  <a:schemeClr val="tx1">
                    <a:tint val="75000"/>
                  </a:schemeClr>
                </a:solidFill>
              </a:defRPr>
            </a:lvl2pPr>
            <a:lvl3pPr marL="914400" indent="0" algn="l" rtl="0">
              <a:buNone/>
              <a:defRPr sz="1800">
                <a:solidFill>
                  <a:schemeClr val="tx1">
                    <a:tint val="75000"/>
                  </a:schemeClr>
                </a:solidFill>
              </a:defRPr>
            </a:lvl3pPr>
            <a:lvl4pPr marL="1371600" indent="0" algn="l" rtl="0">
              <a:buNone/>
              <a:defRPr sz="1600">
                <a:solidFill>
                  <a:schemeClr val="tx1">
                    <a:tint val="75000"/>
                  </a:schemeClr>
                </a:solidFill>
              </a:defRPr>
            </a:lvl4pPr>
            <a:lvl5pPr marL="1828800" indent="0" algn="l" rtl="0">
              <a:buNone/>
              <a:defRPr sz="1600">
                <a:solidFill>
                  <a:schemeClr val="tx1">
                    <a:tint val="75000"/>
                  </a:schemeClr>
                </a:solidFill>
              </a:defRPr>
            </a:lvl5pPr>
            <a:lvl6pPr marL="2286000" indent="0" algn="l" rtl="0">
              <a:buNone/>
              <a:defRPr sz="1600">
                <a:solidFill>
                  <a:schemeClr val="tx1">
                    <a:tint val="75000"/>
                  </a:schemeClr>
                </a:solidFill>
              </a:defRPr>
            </a:lvl6pPr>
            <a:lvl7pPr marL="2743200" indent="0" algn="l" rtl="0">
              <a:buNone/>
              <a:defRPr sz="1600">
                <a:solidFill>
                  <a:schemeClr val="tx1">
                    <a:tint val="75000"/>
                  </a:schemeClr>
                </a:solidFill>
              </a:defRPr>
            </a:lvl7pPr>
            <a:lvl8pPr marL="3200400" indent="0" algn="l" rtl="0">
              <a:buNone/>
              <a:defRPr sz="1600">
                <a:solidFill>
                  <a:schemeClr val="tx1">
                    <a:tint val="75000"/>
                  </a:schemeClr>
                </a:solidFill>
              </a:defRPr>
            </a:lvl8pPr>
            <a:lvl9pPr marL="3657600" indent="0" algn="l" rtl="0">
              <a:buNone/>
              <a:defRPr sz="1600">
                <a:solidFill>
                  <a:schemeClr val="tx1">
                    <a:tint val="75000"/>
                  </a:schemeClr>
                </a:solidFill>
              </a:defRPr>
            </a:lvl9pPr>
          </a:lstStyle>
          <a:p>
            <a:pPr lvl="0" rtl="0"/>
            <a:r>
              <a:rPr lang="ja-JP" altLang="en-US" noProof="0"/>
              <a:t>マスター テキストの書式設定</a:t>
            </a:r>
          </a:p>
        </p:txBody>
      </p:sp>
      <p:sp>
        <p:nvSpPr>
          <p:cNvPr id="4" name="日付プレースホルダー 3"/>
          <p:cNvSpPr>
            <a:spLocks noGrp="1"/>
          </p:cNvSpPr>
          <p:nvPr>
            <p:ph type="dt" sz="half" idx="10"/>
          </p:nvPr>
        </p:nvSpPr>
        <p:spPr/>
        <p:txBody>
          <a:bodyPr rtlCol="0"/>
          <a:lstStyle>
            <a:lvl1pPr>
              <a:defRPr/>
            </a:lvl1pPr>
          </a:lstStyle>
          <a:p>
            <a:fld id="{91564474-8C31-4E3C-B359-35FAB1256BAD}" type="datetime1">
              <a:rPr lang="ja-JP" altLang="en-US" smtClean="0"/>
              <a:pPr/>
              <a:t>2025/6/15</a:t>
            </a:fld>
            <a:endParaRPr lang="ja-JP" altLang="en-US" dirty="0"/>
          </a:p>
        </p:txBody>
      </p:sp>
      <p:sp>
        <p:nvSpPr>
          <p:cNvPr id="5" name="フッター プレースホルダー 4"/>
          <p:cNvSpPr>
            <a:spLocks noGrp="1"/>
          </p:cNvSpPr>
          <p:nvPr>
            <p:ph type="ftr" sz="quarter" idx="11"/>
          </p:nvPr>
        </p:nvSpPr>
        <p:spPr/>
        <p:txBody>
          <a:bodyPr rtlCol="0"/>
          <a:lstStyle/>
          <a:p>
            <a:pPr rtl="0"/>
            <a:endParaRPr lang="ja-JP" altLang="en-US" noProof="0" dirty="0"/>
          </a:p>
        </p:txBody>
      </p:sp>
      <p:sp>
        <p:nvSpPr>
          <p:cNvPr id="6" name="スライド番号プレースホルダー 5"/>
          <p:cNvSpPr>
            <a:spLocks noGrp="1"/>
          </p:cNvSpPr>
          <p:nvPr>
            <p:ph type="sldNum" sz="quarter" idx="12"/>
          </p:nvPr>
        </p:nvSpPr>
        <p:spPr/>
        <p:txBody>
          <a:bodyPr rtlCol="0"/>
          <a:lstStyle/>
          <a:p>
            <a:pPr algn="r"/>
            <a:fld id="{0FF54DE5-C571-48E8-A5BC-B369434E2F44}" type="slidenum">
              <a:rPr lang="en-US" altLang="ja-JP" smtClean="0"/>
              <a:pPr algn="r"/>
              <a:t>‹#›</a:t>
            </a:fld>
            <a:endParaRPr lang="ja-JP" altLang="en-US" dirty="0"/>
          </a:p>
        </p:txBody>
      </p:sp>
      <p:pic>
        <p:nvPicPr>
          <p:cNvPr id="7" name="画像 6"/>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25880" y="0"/>
            <a:ext cx="1783188" cy="2971806"/>
          </a:xfrm>
          <a:prstGeom prst="rect">
            <a:avLst/>
          </a:prstGeom>
        </p:spPr>
      </p:pic>
    </p:spTree>
    <p:extLst>
      <p:ext uri="{BB962C8B-B14F-4D97-AF65-F5344CB8AC3E}">
        <p14:creationId xmlns:p14="http://schemas.microsoft.com/office/powerpoint/2010/main" val="360267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段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noProof="0"/>
              <a:t>マスター タイトルの書式設定</a:t>
            </a:r>
            <a:endParaRPr lang="ja-JP" altLang="en-US" noProof="0" dirty="0"/>
          </a:p>
        </p:txBody>
      </p:sp>
      <p:sp>
        <p:nvSpPr>
          <p:cNvPr id="3" name="コンテンツ プレースホルダー 2"/>
          <p:cNvSpPr>
            <a:spLocks noGrp="1"/>
          </p:cNvSpPr>
          <p:nvPr>
            <p:ph sz="half" idx="1"/>
          </p:nvPr>
        </p:nvSpPr>
        <p:spPr>
          <a:xfrm>
            <a:off x="1104900" y="1600200"/>
            <a:ext cx="4914900" cy="4571999"/>
          </a:xfrm>
        </p:spPr>
        <p:txBody>
          <a:bodyPr rtlCol="0"/>
          <a:lstStyle>
            <a:lvl5pPr algn="l" rtl="0">
              <a:defRPr/>
            </a:lvl5pPr>
            <a:lvl6pPr algn="l" rtl="0">
              <a:defRPr/>
            </a:lvl6pPr>
            <a:lvl7pPr algn="l" rtl="0">
              <a:defRPr/>
            </a:lvl7pPr>
            <a:lvl8pPr algn="l" rtl="0">
              <a:defRPr/>
            </a:lvl8pPr>
            <a:lvl9pPr algn="l" rtl="0">
              <a:defRPr/>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コンテンツ プレースホルダー 3"/>
          <p:cNvSpPr>
            <a:spLocks noGrp="1"/>
          </p:cNvSpPr>
          <p:nvPr>
            <p:ph sz="half" idx="2"/>
          </p:nvPr>
        </p:nvSpPr>
        <p:spPr>
          <a:xfrm>
            <a:off x="6172200" y="1600200"/>
            <a:ext cx="4914900" cy="4571999"/>
          </a:xfrm>
        </p:spPr>
        <p:txBody>
          <a:bodyPr rtlCol="0"/>
          <a:lstStyle>
            <a:lvl5pPr algn="l" rtl="0">
              <a:defRPr/>
            </a:lvl5pPr>
            <a:lvl6pPr algn="l" rtl="0">
              <a:defRPr/>
            </a:lvl6pPr>
            <a:lvl7pPr algn="l" rtl="0">
              <a:defRPr/>
            </a:lvl7pPr>
            <a:lvl8pPr algn="l" rtl="0">
              <a:defRPr/>
            </a:lvl8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5" name="日付プレースホルダー 4"/>
          <p:cNvSpPr>
            <a:spLocks noGrp="1"/>
          </p:cNvSpPr>
          <p:nvPr>
            <p:ph type="dt" sz="half" idx="10"/>
          </p:nvPr>
        </p:nvSpPr>
        <p:spPr/>
        <p:txBody>
          <a:bodyPr rtlCol="0"/>
          <a:lstStyle>
            <a:lvl1pPr>
              <a:defRPr/>
            </a:lvl1pPr>
          </a:lstStyle>
          <a:p>
            <a:fld id="{B2D36521-3AF6-431A-A06D-F9E579EE8B08}" type="datetime1">
              <a:rPr lang="ja-JP" altLang="en-US" smtClean="0"/>
              <a:pPr/>
              <a:t>2025/6/15</a:t>
            </a:fld>
            <a:endParaRPr lang="ja-JP" altLang="en-US" dirty="0"/>
          </a:p>
        </p:txBody>
      </p:sp>
      <p:sp>
        <p:nvSpPr>
          <p:cNvPr id="6" name="フッター プレースホルダー 5"/>
          <p:cNvSpPr>
            <a:spLocks noGrp="1"/>
          </p:cNvSpPr>
          <p:nvPr>
            <p:ph type="ftr" sz="quarter" idx="11"/>
          </p:nvPr>
        </p:nvSpPr>
        <p:spPr/>
        <p:txBody>
          <a:bodyPr rtlCol="0"/>
          <a:lstStyle/>
          <a:p>
            <a:pPr rtl="0"/>
            <a:endParaRPr lang="ja-JP" altLang="en-US" noProof="0" dirty="0"/>
          </a:p>
        </p:txBody>
      </p:sp>
      <p:sp>
        <p:nvSpPr>
          <p:cNvPr id="7" name="スライド番号プレースホルダー 6"/>
          <p:cNvSpPr>
            <a:spLocks noGrp="1"/>
          </p:cNvSpPr>
          <p:nvPr>
            <p:ph type="sldNum" sz="quarter" idx="12"/>
          </p:nvPr>
        </p:nvSpPr>
        <p:spPr/>
        <p:txBody>
          <a:bodyPr rtlCol="0"/>
          <a:lstStyle/>
          <a:p>
            <a:pPr algn="r"/>
            <a:r>
              <a:rPr lang="en-US" altLang="ja-JP" dirty="0"/>
              <a:t>‹#›</a:t>
            </a:r>
            <a:endParaRPr lang="ja-JP" altLang="en-US" dirty="0"/>
          </a:p>
        </p:txBody>
      </p:sp>
    </p:spTree>
    <p:extLst>
      <p:ext uri="{BB962C8B-B14F-4D97-AF65-F5344CB8AC3E}">
        <p14:creationId xmlns:p14="http://schemas.microsoft.com/office/powerpoint/2010/main" val="352779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noProof="0"/>
              <a:t>マスター タイトルの書式設定</a:t>
            </a:r>
            <a:endParaRPr lang="ja-JP" altLang="en-US" noProof="0" dirty="0"/>
          </a:p>
        </p:txBody>
      </p:sp>
      <p:sp>
        <p:nvSpPr>
          <p:cNvPr id="3" name="テキスト プレースホルダー 2"/>
          <p:cNvSpPr>
            <a:spLocks noGrp="1"/>
          </p:cNvSpPr>
          <p:nvPr>
            <p:ph type="body" idx="1"/>
          </p:nvPr>
        </p:nvSpPr>
        <p:spPr>
          <a:xfrm>
            <a:off x="1104900" y="1600200"/>
            <a:ext cx="4919472" cy="823912"/>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ja-JP" altLang="en-US" noProof="0"/>
              <a:t>マスター テキストの書式設定</a:t>
            </a:r>
          </a:p>
        </p:txBody>
      </p:sp>
      <p:sp>
        <p:nvSpPr>
          <p:cNvPr id="4" name="コンテンツ プレースホルダー 3"/>
          <p:cNvSpPr>
            <a:spLocks noGrp="1"/>
          </p:cNvSpPr>
          <p:nvPr>
            <p:ph sz="half" idx="2"/>
          </p:nvPr>
        </p:nvSpPr>
        <p:spPr>
          <a:xfrm>
            <a:off x="1104900" y="2424112"/>
            <a:ext cx="4919472" cy="3748088"/>
          </a:xfrm>
        </p:spPr>
        <p:txBody>
          <a:bodyPr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5" name="テキスト プレースホルダー 4"/>
          <p:cNvSpPr>
            <a:spLocks noGrp="1"/>
          </p:cNvSpPr>
          <p:nvPr>
            <p:ph type="body" sz="quarter" idx="3"/>
          </p:nvPr>
        </p:nvSpPr>
        <p:spPr>
          <a:xfrm>
            <a:off x="6166110" y="1600200"/>
            <a:ext cx="4919472" cy="823912"/>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ja-JP" altLang="en-US" noProof="0"/>
              <a:t>マスター テキストの書式設定</a:t>
            </a:r>
          </a:p>
        </p:txBody>
      </p:sp>
      <p:sp>
        <p:nvSpPr>
          <p:cNvPr id="6" name="コンテンツ プレースホルダー 5"/>
          <p:cNvSpPr>
            <a:spLocks noGrp="1"/>
          </p:cNvSpPr>
          <p:nvPr>
            <p:ph sz="quarter" idx="4"/>
          </p:nvPr>
        </p:nvSpPr>
        <p:spPr>
          <a:xfrm>
            <a:off x="6166110" y="2424112"/>
            <a:ext cx="4919472" cy="3748088"/>
          </a:xfrm>
        </p:spPr>
        <p:txBody>
          <a:bodyPr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7" name="日付プレースホルダー 6"/>
          <p:cNvSpPr>
            <a:spLocks noGrp="1"/>
          </p:cNvSpPr>
          <p:nvPr>
            <p:ph type="dt" sz="half" idx="10"/>
          </p:nvPr>
        </p:nvSpPr>
        <p:spPr/>
        <p:txBody>
          <a:bodyPr rtlCol="0"/>
          <a:lstStyle>
            <a:lvl1pPr>
              <a:defRPr/>
            </a:lvl1pPr>
          </a:lstStyle>
          <a:p>
            <a:fld id="{891EEB67-7C0C-4347-97FC-5242520E53FF}" type="datetime1">
              <a:rPr lang="ja-JP" altLang="en-US" smtClean="0"/>
              <a:pPr/>
              <a:t>2025/6/15</a:t>
            </a:fld>
            <a:endParaRPr lang="ja-JP" altLang="en-US" dirty="0"/>
          </a:p>
        </p:txBody>
      </p:sp>
      <p:sp>
        <p:nvSpPr>
          <p:cNvPr id="8" name="フッター プレースホルダー 7"/>
          <p:cNvSpPr>
            <a:spLocks noGrp="1"/>
          </p:cNvSpPr>
          <p:nvPr>
            <p:ph type="ftr" sz="quarter" idx="11"/>
          </p:nvPr>
        </p:nvSpPr>
        <p:spPr/>
        <p:txBody>
          <a:bodyPr rtlCol="0"/>
          <a:lstStyle/>
          <a:p>
            <a:pPr rtl="0"/>
            <a:endParaRPr lang="ja-JP" altLang="en-US" noProof="0" dirty="0"/>
          </a:p>
        </p:txBody>
      </p:sp>
      <p:sp>
        <p:nvSpPr>
          <p:cNvPr id="9" name="スライド番号プレースホルダー 8"/>
          <p:cNvSpPr>
            <a:spLocks noGrp="1"/>
          </p:cNvSpPr>
          <p:nvPr>
            <p:ph type="sldNum" sz="quarter" idx="12"/>
          </p:nvPr>
        </p:nvSpPr>
        <p:spPr/>
        <p:txBody>
          <a:bodyPr rtlCol="0"/>
          <a:lstStyle/>
          <a:p>
            <a:pPr algn="r"/>
            <a:r>
              <a:rPr lang="en-US" altLang="ja-JP" dirty="0"/>
              <a:t>‹#›</a:t>
            </a:r>
            <a:endParaRPr lang="ja-JP" altLang="en-US" dirty="0"/>
          </a:p>
        </p:txBody>
      </p:sp>
    </p:spTree>
    <p:extLst>
      <p:ext uri="{BB962C8B-B14F-4D97-AF65-F5344CB8AC3E}">
        <p14:creationId xmlns:p14="http://schemas.microsoft.com/office/powerpoint/2010/main" val="397101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noProof="0"/>
              <a:t>マスター タイトルの書式設定</a:t>
            </a:r>
            <a:endParaRPr lang="ja-JP" altLang="en-US" noProof="0" dirty="0"/>
          </a:p>
        </p:txBody>
      </p:sp>
      <p:sp>
        <p:nvSpPr>
          <p:cNvPr id="3" name="日付プレースホルダー 2"/>
          <p:cNvSpPr>
            <a:spLocks noGrp="1"/>
          </p:cNvSpPr>
          <p:nvPr>
            <p:ph type="dt" sz="half" idx="10"/>
          </p:nvPr>
        </p:nvSpPr>
        <p:spPr/>
        <p:txBody>
          <a:bodyPr rtlCol="0"/>
          <a:lstStyle>
            <a:lvl1pPr>
              <a:defRPr/>
            </a:lvl1pPr>
          </a:lstStyle>
          <a:p>
            <a:fld id="{F1A54D9A-579A-43E4-AA92-247F078523E2}" type="datetime1">
              <a:rPr lang="ja-JP" altLang="en-US" smtClean="0"/>
              <a:pPr/>
              <a:t>2025/6/15</a:t>
            </a:fld>
            <a:endParaRPr lang="ja-JP" altLang="en-US" dirty="0"/>
          </a:p>
        </p:txBody>
      </p:sp>
      <p:sp>
        <p:nvSpPr>
          <p:cNvPr id="4" name="フッター プレースホルダー 3"/>
          <p:cNvSpPr>
            <a:spLocks noGrp="1"/>
          </p:cNvSpPr>
          <p:nvPr>
            <p:ph type="ftr" sz="quarter" idx="11"/>
          </p:nvPr>
        </p:nvSpPr>
        <p:spPr/>
        <p:txBody>
          <a:bodyPr rtlCol="0"/>
          <a:lstStyle/>
          <a:p>
            <a:pPr rtl="0"/>
            <a:endParaRPr lang="ja-JP" altLang="en-US" noProof="0" dirty="0"/>
          </a:p>
        </p:txBody>
      </p:sp>
      <p:sp>
        <p:nvSpPr>
          <p:cNvPr id="5" name="スライド番号プレースホルダー 4"/>
          <p:cNvSpPr>
            <a:spLocks noGrp="1"/>
          </p:cNvSpPr>
          <p:nvPr>
            <p:ph type="sldNum" sz="quarter" idx="12"/>
          </p:nvPr>
        </p:nvSpPr>
        <p:spPr/>
        <p:txBody>
          <a:bodyPr rtlCol="0"/>
          <a:lstStyle/>
          <a:p>
            <a:pPr algn="r"/>
            <a:r>
              <a:rPr lang="en-US" altLang="ja-JP" dirty="0"/>
              <a:t>‹#›</a:t>
            </a:r>
            <a:endParaRPr lang="ja-JP" altLang="en-US" dirty="0"/>
          </a:p>
        </p:txBody>
      </p:sp>
    </p:spTree>
    <p:extLst>
      <p:ext uri="{BB962C8B-B14F-4D97-AF65-F5344CB8AC3E}">
        <p14:creationId xmlns:p14="http://schemas.microsoft.com/office/powerpoint/2010/main" val="175811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rtlCol="0"/>
          <a:lstStyle>
            <a:lvl1pPr>
              <a:defRPr/>
            </a:lvl1pPr>
          </a:lstStyle>
          <a:p>
            <a:fld id="{8394D5DF-F973-4A28-BE99-51E1B37DE461}" type="datetime1">
              <a:rPr lang="ja-JP" altLang="en-US" smtClean="0"/>
              <a:pPr/>
              <a:t>2025/6/15</a:t>
            </a:fld>
            <a:endParaRPr lang="ja-JP" altLang="en-US" dirty="0"/>
          </a:p>
        </p:txBody>
      </p:sp>
      <p:sp>
        <p:nvSpPr>
          <p:cNvPr id="3" name="フッター プレースホルダー 2"/>
          <p:cNvSpPr>
            <a:spLocks noGrp="1"/>
          </p:cNvSpPr>
          <p:nvPr>
            <p:ph type="ftr" sz="quarter" idx="11"/>
          </p:nvPr>
        </p:nvSpPr>
        <p:spPr/>
        <p:txBody>
          <a:bodyPr rtlCol="0"/>
          <a:lstStyle/>
          <a:p>
            <a:pPr rtl="0"/>
            <a:endParaRPr lang="ja-JP" altLang="en-US" noProof="0" dirty="0"/>
          </a:p>
        </p:txBody>
      </p:sp>
      <p:sp>
        <p:nvSpPr>
          <p:cNvPr id="4" name="スライド番号プレースホルダー 3"/>
          <p:cNvSpPr>
            <a:spLocks noGrp="1"/>
          </p:cNvSpPr>
          <p:nvPr>
            <p:ph type="sldNum" sz="quarter" idx="12"/>
          </p:nvPr>
        </p:nvSpPr>
        <p:spPr/>
        <p:txBody>
          <a:bodyPr rtlCol="0"/>
          <a:lstStyle/>
          <a:p>
            <a:pPr algn="r"/>
            <a:r>
              <a:rPr lang="en-US" altLang="ja-JP" dirty="0"/>
              <a:t>‹#›</a:t>
            </a:r>
            <a:endParaRPr lang="ja-JP" altLang="en-US" dirty="0"/>
          </a:p>
        </p:txBody>
      </p:sp>
    </p:spTree>
    <p:extLst>
      <p:ext uri="{BB962C8B-B14F-4D97-AF65-F5344CB8AC3E}">
        <p14:creationId xmlns:p14="http://schemas.microsoft.com/office/powerpoint/2010/main" val="3024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chor="b"/>
          <a:lstStyle>
            <a:lvl1pPr algn="l" rtl="0">
              <a:defRPr sz="3200"/>
            </a:lvl1pPr>
          </a:lstStyle>
          <a:p>
            <a:pPr rtl="0"/>
            <a:r>
              <a:rPr lang="ja-JP" altLang="en-US" noProof="0"/>
              <a:t>マスター タイトルの書式設定</a:t>
            </a:r>
            <a:endParaRPr lang="ja-JP" altLang="en-US" noProof="0" dirty="0"/>
          </a:p>
        </p:txBody>
      </p:sp>
      <p:sp>
        <p:nvSpPr>
          <p:cNvPr id="3" name="コンテンツ プレースホルダー 2"/>
          <p:cNvSpPr>
            <a:spLocks noGrp="1"/>
          </p:cNvSpPr>
          <p:nvPr>
            <p:ph idx="1"/>
          </p:nvPr>
        </p:nvSpPr>
        <p:spPr>
          <a:xfrm>
            <a:off x="5641848" y="1600199"/>
            <a:ext cx="5445252" cy="4572001"/>
          </a:xfrm>
        </p:spPr>
        <p:txBody>
          <a:bodyPr rtlCol="0">
            <a:normAutofit/>
          </a:bodyPr>
          <a:lstStyle>
            <a:lvl1pPr algn="l" rtl="0">
              <a:defRPr sz="2000"/>
            </a:lvl1pPr>
            <a:lvl2pPr algn="l" rtl="0">
              <a:defRPr sz="1600"/>
            </a:lvl2pPr>
            <a:lvl3pPr algn="l" rtl="0">
              <a:defRPr sz="1600"/>
            </a:lvl3pPr>
            <a:lvl4pPr algn="l" rtl="0">
              <a:defRPr sz="1400"/>
            </a:lvl4pPr>
            <a:lvl5pPr algn="l" rtl="0">
              <a:defRPr sz="1400"/>
            </a:lvl5pPr>
            <a:lvl6pPr algn="l" rtl="0">
              <a:defRPr sz="1400"/>
            </a:lvl6pPr>
            <a:lvl7pPr algn="l" rtl="0">
              <a:defRPr sz="1400"/>
            </a:lvl7pPr>
            <a:lvl8pPr algn="l" rtl="0">
              <a:defRPr sz="1400"/>
            </a:lvl8pPr>
            <a:lvl9pPr algn="l" rtl="0">
              <a:defRPr sz="140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テキスト プレースホルダー 3"/>
          <p:cNvSpPr>
            <a:spLocks noGrp="1"/>
          </p:cNvSpPr>
          <p:nvPr>
            <p:ph type="body" sz="half" idx="2"/>
          </p:nvPr>
        </p:nvSpPr>
        <p:spPr>
          <a:xfrm>
            <a:off x="1104900" y="1600200"/>
            <a:ext cx="4384548" cy="4572000"/>
          </a:xfrm>
        </p:spPr>
        <p:txBody>
          <a:bodyPr rtlCol="0">
            <a:normAutofit/>
          </a:bodyPr>
          <a:lstStyle>
            <a:lvl1pPr marL="0" indent="0" algn="l" rtl="0">
              <a:spcBef>
                <a:spcPts val="1200"/>
              </a:spcBef>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ja-JP" altLang="en-US" noProof="0"/>
              <a:t>マスター テキストの書式設定</a:t>
            </a:r>
          </a:p>
        </p:txBody>
      </p:sp>
      <p:sp>
        <p:nvSpPr>
          <p:cNvPr id="5" name="日付プレースホルダー 4"/>
          <p:cNvSpPr>
            <a:spLocks noGrp="1"/>
          </p:cNvSpPr>
          <p:nvPr>
            <p:ph type="dt" sz="half" idx="10"/>
          </p:nvPr>
        </p:nvSpPr>
        <p:spPr/>
        <p:txBody>
          <a:bodyPr rtlCol="0"/>
          <a:lstStyle>
            <a:lvl1pPr>
              <a:defRPr/>
            </a:lvl1pPr>
          </a:lstStyle>
          <a:p>
            <a:fld id="{D945B7C2-4E6A-436C-A324-53B9F5E3A2D9}" type="datetime1">
              <a:rPr lang="ja-JP" altLang="en-US" smtClean="0"/>
              <a:pPr/>
              <a:t>2025/6/15</a:t>
            </a:fld>
            <a:endParaRPr lang="ja-JP" altLang="en-US" dirty="0"/>
          </a:p>
        </p:txBody>
      </p:sp>
      <p:sp>
        <p:nvSpPr>
          <p:cNvPr id="6" name="フッター プレースホルダー 5"/>
          <p:cNvSpPr>
            <a:spLocks noGrp="1"/>
          </p:cNvSpPr>
          <p:nvPr>
            <p:ph type="ftr" sz="quarter" idx="11"/>
          </p:nvPr>
        </p:nvSpPr>
        <p:spPr/>
        <p:txBody>
          <a:bodyPr rtlCol="0"/>
          <a:lstStyle/>
          <a:p>
            <a:pPr rtl="0"/>
            <a:endParaRPr lang="ja-JP" altLang="en-US" noProof="0" dirty="0"/>
          </a:p>
        </p:txBody>
      </p:sp>
      <p:sp>
        <p:nvSpPr>
          <p:cNvPr id="7" name="スライド番号プレースホルダー 6"/>
          <p:cNvSpPr>
            <a:spLocks noGrp="1"/>
          </p:cNvSpPr>
          <p:nvPr>
            <p:ph type="sldNum" sz="quarter" idx="12"/>
          </p:nvPr>
        </p:nvSpPr>
        <p:spPr/>
        <p:txBody>
          <a:bodyPr rtlCol="0"/>
          <a:lstStyle/>
          <a:p>
            <a:pPr algn="r"/>
            <a:r>
              <a:rPr lang="en-US" altLang="ja-JP" dirty="0"/>
              <a:t>‹#›</a:t>
            </a:r>
            <a:endParaRPr lang="ja-JP" altLang="en-US" dirty="0"/>
          </a:p>
        </p:txBody>
      </p:sp>
    </p:spTree>
    <p:extLst>
      <p:ext uri="{BB962C8B-B14F-4D97-AF65-F5344CB8AC3E}">
        <p14:creationId xmlns:p14="http://schemas.microsoft.com/office/powerpoint/2010/main" val="376976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pPr rtl="0"/>
            <a:r>
              <a:rPr lang="ja-JP" altLang="en-US" noProof="0" dirty="0"/>
              <a:t>マスター タイトルの書式設定</a:t>
            </a:r>
          </a:p>
        </p:txBody>
      </p:sp>
      <p:sp>
        <p:nvSpPr>
          <p:cNvPr id="3" name="テキスト プレースホルダー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rtl="0"/>
            <a:r>
              <a:rPr lang="ja-JP" altLang="en-US" noProof="0" dirty="0"/>
              <a:t>マスター テキストの書式設定</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a:p>
            <a:pPr lvl="5" rtl="0"/>
            <a:r>
              <a:rPr lang="ja-JP" altLang="en-US" noProof="0" dirty="0"/>
              <a:t>第 </a:t>
            </a:r>
            <a:r>
              <a:rPr lang="en-US" altLang="ja-JP" noProof="0" dirty="0"/>
              <a:t>6 </a:t>
            </a:r>
            <a:r>
              <a:rPr lang="ja-JP" altLang="en-US" noProof="0" dirty="0"/>
              <a:t>レベル</a:t>
            </a:r>
          </a:p>
          <a:p>
            <a:pPr lvl="6" rtl="0"/>
            <a:r>
              <a:rPr lang="ja-JP" altLang="en-US" noProof="0" dirty="0"/>
              <a:t>第 </a:t>
            </a:r>
            <a:r>
              <a:rPr lang="en-US" altLang="ja-JP" noProof="0" dirty="0"/>
              <a:t>7 </a:t>
            </a:r>
            <a:r>
              <a:rPr lang="ja-JP" altLang="en-US" noProof="0" dirty="0"/>
              <a:t>レベル</a:t>
            </a:r>
          </a:p>
          <a:p>
            <a:pPr lvl="7" rtl="0"/>
            <a:r>
              <a:rPr lang="ja-JP" altLang="en-US" noProof="0" dirty="0"/>
              <a:t>第 </a:t>
            </a:r>
            <a:r>
              <a:rPr lang="en-US" altLang="ja-JP" noProof="0" dirty="0"/>
              <a:t>8 </a:t>
            </a:r>
            <a:r>
              <a:rPr lang="ja-JP" altLang="en-US" noProof="0" dirty="0"/>
              <a:t>レベル</a:t>
            </a:r>
          </a:p>
          <a:p>
            <a:pPr lvl="8" rtl="0"/>
            <a:r>
              <a:rPr lang="ja-JP" altLang="en-US" noProof="0" dirty="0"/>
              <a:t>第 </a:t>
            </a:r>
            <a:r>
              <a:rPr lang="en-US" altLang="ja-JP" noProof="0" dirty="0"/>
              <a:t>9 </a:t>
            </a:r>
            <a:r>
              <a:rPr lang="ja-JP" altLang="en-US" noProof="0" dirty="0"/>
              <a:t>レベル</a:t>
            </a:r>
          </a:p>
        </p:txBody>
      </p:sp>
      <p:sp>
        <p:nvSpPr>
          <p:cNvPr id="4" name="日付プレースホルダー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rtl="0">
              <a:defRPr sz="1200">
                <a:solidFill>
                  <a:schemeClr val="tx1">
                    <a:lumMod val="60000"/>
                    <a:lumOff val="40000"/>
                  </a:schemeClr>
                </a:solidFill>
                <a:latin typeface="Meiryo UI" panose="020B0604030504040204" pitchFamily="50" charset="-128"/>
                <a:ea typeface="Meiryo UI" panose="020B0604030504040204" pitchFamily="50" charset="-128"/>
              </a:defRPr>
            </a:lvl1pPr>
          </a:lstStyle>
          <a:p>
            <a:fld id="{AF4D288C-CF44-4932-AFE2-B1F79EA91A8C}" type="datetime1">
              <a:rPr lang="ja-JP" altLang="en-US" smtClean="0"/>
              <a:pPr/>
              <a:t>2025/6/15</a:t>
            </a:fld>
            <a:endParaRPr lang="ja-JP" altLang="en-US" dirty="0"/>
          </a:p>
        </p:txBody>
      </p:sp>
      <p:sp>
        <p:nvSpPr>
          <p:cNvPr id="5" name="フッター プレースホルダー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rtl="0">
              <a:defRPr sz="1200">
                <a:solidFill>
                  <a:schemeClr val="tx1">
                    <a:lumMod val="60000"/>
                    <a:lumOff val="40000"/>
                  </a:schemeClr>
                </a:solidFill>
                <a:latin typeface="Meiryo UI" panose="020B0604030504040204" pitchFamily="50" charset="-128"/>
                <a:ea typeface="Meiryo UI" panose="020B0604030504040204" pitchFamily="50" charset="-128"/>
              </a:defRPr>
            </a:lvl1pPr>
          </a:lstStyle>
          <a:p>
            <a:endParaRPr lang="ja-JP" altLang="en-US" noProof="0" dirty="0"/>
          </a:p>
        </p:txBody>
      </p:sp>
      <p:sp>
        <p:nvSpPr>
          <p:cNvPr id="6" name="スライド番号プレースホルダー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l" rtl="0">
              <a:defRPr sz="1200">
                <a:solidFill>
                  <a:schemeClr val="tx1">
                    <a:lumMod val="60000"/>
                    <a:lumOff val="40000"/>
                  </a:schemeClr>
                </a:solidFill>
                <a:latin typeface="Meiryo UI" panose="020B0604030504040204" pitchFamily="50" charset="-128"/>
                <a:ea typeface="Meiryo UI" panose="020B0604030504040204" pitchFamily="50" charset="-128"/>
              </a:defRPr>
            </a:lvl1pPr>
          </a:lstStyle>
          <a:p>
            <a:pPr algn="r"/>
            <a:fld id="{0FF54DE5-C571-48E8-A5BC-B369434E2F44}" type="slidenum">
              <a:rPr lang="en-US" altLang="ja-JP" smtClean="0"/>
              <a:pPr algn="r"/>
              <a:t>‹#›</a:t>
            </a:fld>
            <a:endParaRPr lang="ja-JP" altLang="en-US" dirty="0"/>
          </a:p>
        </p:txBody>
      </p:sp>
      <p:grpSp>
        <p:nvGrpSpPr>
          <p:cNvPr id="15" name="グループ 14"/>
          <p:cNvGrpSpPr/>
          <p:nvPr/>
        </p:nvGrpSpPr>
        <p:grpSpPr>
          <a:xfrm>
            <a:off x="1103376" y="1219201"/>
            <a:ext cx="9985248" cy="84403"/>
            <a:chOff x="1073150" y="1219201"/>
            <a:chExt cx="10058400" cy="63125"/>
          </a:xfrm>
        </p:grpSpPr>
        <p:cxnSp>
          <p:nvCxnSpPr>
            <p:cNvPr id="13" name="直線​​コネクタ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625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kumimoji="1" sz="2800" kern="1200">
          <a:solidFill>
            <a:schemeClr val="tx1"/>
          </a:solidFill>
          <a:latin typeface="Meiryo UI" panose="020B0604030504040204" pitchFamily="50" charset="-128"/>
          <a:ea typeface="Meiryo UI" panose="020B0604030504040204" pitchFamily="50" charset="-128"/>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kumimoji="1" sz="20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kumimoji="1" sz="16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kumimoji="1" sz="14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kumimoji="1" sz="14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kumimoji="1" sz="14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kumimoji="1" sz="1400" kern="1200">
          <a:solidFill>
            <a:schemeClr val="tx1"/>
          </a:solidFill>
          <a:latin typeface="Meiryo UI" panose="020B0604030504040204" pitchFamily="50" charset="-128"/>
          <a:ea typeface="Meiryo UI" panose="020B0604030504040204" pitchFamily="50" charset="-128"/>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kumimoji="1" sz="1400" kern="1200">
          <a:solidFill>
            <a:schemeClr val="tx1"/>
          </a:solidFill>
          <a:latin typeface="Meiryo UI" panose="020B0604030504040204" pitchFamily="50" charset="-128"/>
          <a:ea typeface="Meiryo UI" panose="020B0604030504040204" pitchFamily="50" charset="-128"/>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kumimoji="1" sz="1400" kern="1200">
          <a:solidFill>
            <a:schemeClr val="tx1"/>
          </a:solidFill>
          <a:latin typeface="Meiryo UI" panose="020B0604030504040204" pitchFamily="50" charset="-128"/>
          <a:ea typeface="Meiryo UI" panose="020B0604030504040204" pitchFamily="50" charset="-128"/>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kumimoji="1" sz="1400" kern="1200">
          <a:solidFill>
            <a:schemeClr val="tx1"/>
          </a:solidFill>
          <a:latin typeface="Meiryo UI" panose="020B0604030504040204" pitchFamily="50" charset="-128"/>
          <a:ea typeface="Meiryo UI" panose="020B0604030504040204" pitchFamily="50" charset="-128"/>
          <a:cs typeface="+mn-cs"/>
        </a:defRPr>
      </a:lvl9pPr>
    </p:bodyStyle>
    <p:otherStyle>
      <a:defPPr>
        <a:defRPr/>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ideo" Target="https://www.youtube.com/embed/Rw9FSYH6kL8?feature=oembed"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T6Te5TMjl70?feature=oembed" TargetMode="Externa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lpsmPXCf6I?feature=oembed" TargetMode="Externa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video" Target="https://www.youtube.com/embed/2XbeudHQaAI?feature=oembed" TargetMode="Externa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idx="4294967295"/>
          </p:nvPr>
        </p:nvSpPr>
        <p:spPr>
          <a:xfrm>
            <a:off x="0" y="76200"/>
            <a:ext cx="9980613" cy="1096963"/>
          </a:xfrm>
        </p:spPr>
        <p:txBody>
          <a:bodyPr rtlCol="0" anchor="ctr">
            <a:normAutofit fontScale="90000"/>
          </a:bodyPr>
          <a:lstStyle/>
          <a:p>
            <a:br>
              <a:rPr lang="en-US" altLang="ja-JP" b="1" dirty="0">
                <a:latin typeface="Meiryo UI" panose="020B0604030504040204" pitchFamily="50" charset="-128"/>
                <a:ea typeface="Meiryo UI" panose="020B0604030504040204" pitchFamily="50" charset="-128"/>
              </a:rPr>
            </a:br>
            <a:br>
              <a:rPr lang="en-US" altLang="ja-JP" dirty="0">
                <a:latin typeface="Meiryo UI" panose="020B0604030504040204" pitchFamily="50" charset="-128"/>
                <a:ea typeface="Meiryo UI" panose="020B0604030504040204" pitchFamily="50" charset="-128"/>
              </a:rPr>
            </a:br>
            <a:br>
              <a:rPr lang="en-US" altLang="ja-JP" sz="4400" b="1" dirty="0">
                <a:solidFill>
                  <a:srgbClr val="0070C0"/>
                </a:solidFill>
                <a:latin typeface="Arial" panose="020B0604020202020204" pitchFamily="34" charset="0"/>
                <a:cs typeface="Arial" panose="020B0604020202020204" pitchFamily="34" charset="0"/>
              </a:rPr>
            </a:br>
            <a:br>
              <a:rPr lang="en-US" altLang="ja-JP" sz="4400" b="1" dirty="0">
                <a:solidFill>
                  <a:srgbClr val="0070C0"/>
                </a:solidFill>
                <a:latin typeface="Arial" panose="020B0604020202020204" pitchFamily="34" charset="0"/>
                <a:cs typeface="Arial" panose="020B0604020202020204" pitchFamily="34" charset="0"/>
              </a:rPr>
            </a:br>
            <a:endParaRPr lang="ja-JP" altLang="en-US" sz="4900" dirty="0">
              <a:latin typeface="Meiryo UI" panose="020B0604030504040204" pitchFamily="50" charset="-128"/>
              <a:ea typeface="Meiryo UI" panose="020B0604030504040204" pitchFamily="50" charset="-128"/>
            </a:endParaRPr>
          </a:p>
        </p:txBody>
      </p:sp>
      <p:pic>
        <p:nvPicPr>
          <p:cNvPr id="13" name="図 12" descr="マップ&#10;&#10;AI によって生成されたコンテンツは間違っている可能性があります。">
            <a:extLst>
              <a:ext uri="{FF2B5EF4-FFF2-40B4-BE49-F238E27FC236}">
                <a16:creationId xmlns:a16="http://schemas.microsoft.com/office/drawing/2014/main" id="{61B929A3-C733-231A-A254-930FDD587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0045" y="16935"/>
            <a:ext cx="4876801" cy="6910728"/>
          </a:xfrm>
          <a:prstGeom prst="rect">
            <a:avLst/>
          </a:prstGeom>
        </p:spPr>
      </p:pic>
      <p:pic>
        <p:nvPicPr>
          <p:cNvPr id="4" name="図 3" descr="テキスト, 新聞, 若い が含まれている画像&#10;&#10;AI 生成コンテンツは誤りを含む可能性があります。">
            <a:extLst>
              <a:ext uri="{FF2B5EF4-FFF2-40B4-BE49-F238E27FC236}">
                <a16:creationId xmlns:a16="http://schemas.microsoft.com/office/drawing/2014/main" id="{4529D3B0-C96C-A23C-4580-55174CFB06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292" y="33870"/>
            <a:ext cx="6920753" cy="6876858"/>
          </a:xfrm>
          <a:prstGeom prst="rect">
            <a:avLst/>
          </a:prstGeom>
        </p:spPr>
      </p:pic>
    </p:spTree>
    <p:extLst>
      <p:ext uri="{BB962C8B-B14F-4D97-AF65-F5344CB8AC3E}">
        <p14:creationId xmlns:p14="http://schemas.microsoft.com/office/powerpoint/2010/main" val="16521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a:extLst>
              <a:ext uri="{FF2B5EF4-FFF2-40B4-BE49-F238E27FC236}">
                <a16:creationId xmlns:a16="http://schemas.microsoft.com/office/drawing/2014/main" id="{757F3E7B-6C1B-C4AC-6FA9-97EA46244B42}"/>
              </a:ext>
            </a:extLst>
          </p:cNvPr>
          <p:cNvSpPr>
            <a:spLocks noGrp="1"/>
          </p:cNvSpPr>
          <p:nvPr>
            <p:ph type="title"/>
          </p:nvPr>
        </p:nvSpPr>
        <p:spPr/>
        <p:txBody>
          <a:bodyPr>
            <a:normAutofit/>
          </a:bodyPr>
          <a:lstStyle/>
          <a:p>
            <a:pPr algn="ctr"/>
            <a:r>
              <a:rPr lang="en-US" sz="4000" b="1" dirty="0" err="1"/>
              <a:t>防衛費より教育予算増加</a:t>
            </a:r>
            <a:endParaRPr lang="en-US" sz="4000" b="1" dirty="0"/>
          </a:p>
        </p:txBody>
      </p:sp>
      <p:sp>
        <p:nvSpPr>
          <p:cNvPr id="2" name="テキスト プレースホルダー 1">
            <a:extLst>
              <a:ext uri="{FF2B5EF4-FFF2-40B4-BE49-F238E27FC236}">
                <a16:creationId xmlns:a16="http://schemas.microsoft.com/office/drawing/2014/main" id="{B44BF149-28B7-BD02-8FB8-CAAA4EAC3625}"/>
              </a:ext>
            </a:extLst>
          </p:cNvPr>
          <p:cNvSpPr>
            <a:spLocks noGrp="1"/>
          </p:cNvSpPr>
          <p:nvPr>
            <p:ph type="body" idx="1"/>
          </p:nvPr>
        </p:nvSpPr>
        <p:spPr>
          <a:xfrm>
            <a:off x="1104900" y="1321541"/>
            <a:ext cx="4919472" cy="512187"/>
          </a:xfrm>
          <a:solidFill>
            <a:srgbClr val="ED015B"/>
          </a:solidFill>
          <a:ln>
            <a:noFill/>
          </a:ln>
        </p:spPr>
        <p:txBody>
          <a:bodyPr>
            <a:normAutofit/>
          </a:bodyPr>
          <a:lstStyle/>
          <a:p>
            <a:pPr algn="ctr"/>
            <a:r>
              <a:rPr lang="en-US" dirty="0" err="1">
                <a:solidFill>
                  <a:schemeClr val="bg1"/>
                </a:solidFill>
              </a:rPr>
              <a:t>日本の教育予算</a:t>
            </a:r>
            <a:endParaRPr lang="en-US" dirty="0">
              <a:solidFill>
                <a:schemeClr val="bg1"/>
              </a:solidFill>
            </a:endParaRPr>
          </a:p>
        </p:txBody>
      </p:sp>
      <p:sp>
        <p:nvSpPr>
          <p:cNvPr id="3" name="コンテンツ プレースホルダー 2">
            <a:extLst>
              <a:ext uri="{FF2B5EF4-FFF2-40B4-BE49-F238E27FC236}">
                <a16:creationId xmlns:a16="http://schemas.microsoft.com/office/drawing/2014/main" id="{217B0CE9-5929-BA28-462A-B9E2108C4E3C}"/>
              </a:ext>
            </a:extLst>
          </p:cNvPr>
          <p:cNvSpPr>
            <a:spLocks noGrp="1"/>
          </p:cNvSpPr>
          <p:nvPr>
            <p:ph sz="half" idx="2"/>
          </p:nvPr>
        </p:nvSpPr>
        <p:spPr>
          <a:xfrm>
            <a:off x="340659" y="1982106"/>
            <a:ext cx="6236220" cy="4506561"/>
          </a:xfrm>
        </p:spPr>
        <p:txBody>
          <a:bodyPr>
            <a:noAutofit/>
          </a:bodyPr>
          <a:lstStyle/>
          <a:p>
            <a:pPr marL="342900" lvl="0" indent="-342900">
              <a:lnSpc>
                <a:spcPct val="107000"/>
              </a:lnSpc>
              <a:buFont typeface="Arial" panose="020B0604020202020204" pitchFamily="34" charset="0"/>
              <a:buChar char="•"/>
            </a:pPr>
            <a:r>
              <a:rPr lang="ja-JP" altLang="ja-JP" b="1" kern="100" spc="75">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日本の教育予算</a:t>
            </a:r>
            <a:r>
              <a:rPr lang="ja-JP" altLang="ja-JP" kern="100" spc="75">
                <a:solidFill>
                  <a:srgbClr val="010101"/>
                </a:solidFill>
                <a:effectLst/>
                <a:latin typeface="游明朝" panose="02020400000000000000" pitchFamily="18" charset="-128"/>
                <a:ea typeface="游明朝" panose="02020400000000000000" pitchFamily="18" charset="-128"/>
                <a:cs typeface="Times New Roman" panose="02020603050405020304" pitchFamily="18" charset="0"/>
              </a:rPr>
              <a:t>は、</a:t>
            </a:r>
            <a:r>
              <a:rPr lang="en-US" altLang="ja-JP" kern="100" spc="75" dirty="0">
                <a:solidFill>
                  <a:srgbClr val="010101"/>
                </a:solidFill>
                <a:effectLst/>
                <a:latin typeface="游明朝" panose="02020400000000000000" pitchFamily="18" charset="-128"/>
                <a:ea typeface="游明朝" panose="02020400000000000000" pitchFamily="18" charset="-128"/>
                <a:cs typeface="Times New Roman" panose="02020603050405020304" pitchFamily="18" charset="0"/>
              </a:rPr>
              <a:t>OECD</a:t>
            </a:r>
            <a:r>
              <a:rPr lang="ja-JP" altLang="ja-JP" kern="100" spc="75">
                <a:solidFill>
                  <a:srgbClr val="010101"/>
                </a:solidFill>
                <a:effectLst/>
                <a:latin typeface="游明朝" panose="02020400000000000000" pitchFamily="18" charset="-128"/>
                <a:ea typeface="游明朝" panose="02020400000000000000" pitchFamily="18" charset="-128"/>
                <a:cs typeface="Times New Roman" panose="02020603050405020304" pitchFamily="18" charset="0"/>
              </a:rPr>
              <a:t>諸国中</a:t>
            </a:r>
            <a:r>
              <a:rPr lang="ja-JP" altLang="en-US" kern="100" spc="75">
                <a:solidFill>
                  <a:srgbClr val="010101"/>
                </a:solidFill>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b="1" kern="100" spc="75">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最低水準。</a:t>
            </a:r>
            <a:endParaRPr lang="ja-JP" altLang="ja-JP" b="1" kern="10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nSpc>
                <a:spcPct val="107000"/>
              </a:lnSpc>
              <a:buFont typeface="Arial" panose="020B0604020202020204" pitchFamily="34" charset="0"/>
              <a:buChar char="•"/>
            </a:pPr>
            <a:r>
              <a:rPr lang="ja-JP" altLang="ja-JP" kern="0">
                <a:effectLst/>
                <a:latin typeface="游明朝" panose="02020400000000000000" pitchFamily="18" charset="-128"/>
                <a:ea typeface="游明朝" panose="02020400000000000000" pitchFamily="18" charset="-128"/>
                <a:cs typeface="ＭＳ Ｐゴシック" panose="020B0600070205080204" pitchFamily="34" charset="-128"/>
              </a:rPr>
              <a:t>初等教育から高等教育までの教育機関に、</a:t>
            </a:r>
            <a:r>
              <a:rPr lang="en-US" altLang="ja-JP" b="1" kern="0" dirty="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GDP</a:t>
            </a:r>
            <a:r>
              <a:rPr lang="ja-JP" altLang="ja-JP" b="1" kern="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の</a:t>
            </a:r>
            <a:r>
              <a:rPr lang="en-US" altLang="ja-JP" b="1" kern="0" dirty="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4.0%</a:t>
            </a:r>
            <a:r>
              <a:rPr lang="ja-JP" altLang="ja-JP" kern="0">
                <a:effectLst/>
                <a:latin typeface="游明朝" panose="02020400000000000000" pitchFamily="18" charset="-128"/>
                <a:ea typeface="游明朝" panose="02020400000000000000" pitchFamily="18" charset="-128"/>
                <a:cs typeface="ＭＳ Ｐゴシック" panose="020B0600070205080204" pitchFamily="34" charset="-128"/>
              </a:rPr>
              <a:t>を支出。これは、</a:t>
            </a:r>
            <a:r>
              <a:rPr lang="en-US" altLang="ja-JP" b="1" kern="0" dirty="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OECD</a:t>
            </a:r>
            <a:r>
              <a:rPr lang="ja-JP" altLang="ja-JP" b="1" kern="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平均の</a:t>
            </a:r>
            <a:r>
              <a:rPr lang="en-US" altLang="ja-JP" b="1" kern="0" dirty="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GDP</a:t>
            </a:r>
            <a:r>
              <a:rPr lang="ja-JP" altLang="ja-JP" b="1" kern="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の</a:t>
            </a:r>
            <a:r>
              <a:rPr lang="en-US" altLang="ja-JP" b="1" kern="0" dirty="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4.9%</a:t>
            </a:r>
            <a:r>
              <a:rPr lang="ja-JP" altLang="ja-JP" kern="0">
                <a:effectLst/>
                <a:latin typeface="游明朝" panose="02020400000000000000" pitchFamily="18" charset="-128"/>
                <a:ea typeface="游明朝" panose="02020400000000000000" pitchFamily="18" charset="-128"/>
                <a:cs typeface="ＭＳ Ｐゴシック" panose="020B0600070205080204" pitchFamily="34" charset="-128"/>
              </a:rPr>
              <a:t>を下回</a:t>
            </a:r>
            <a:r>
              <a:rPr lang="ja-JP" altLang="en-US" kern="0">
                <a:effectLst/>
                <a:latin typeface="游明朝" panose="02020400000000000000" pitchFamily="18" charset="-128"/>
                <a:ea typeface="游明朝" panose="02020400000000000000" pitchFamily="18" charset="-128"/>
                <a:cs typeface="ＭＳ Ｐゴシック" panose="020B0600070205080204" pitchFamily="34" charset="-128"/>
              </a:rPr>
              <a:t>る</a:t>
            </a:r>
            <a:r>
              <a:rPr lang="ja-JP" altLang="ja-JP" kern="0">
                <a:effectLst/>
                <a:latin typeface="游明朝" panose="02020400000000000000" pitchFamily="18" charset="-128"/>
                <a:ea typeface="游明朝" panose="02020400000000000000" pitchFamily="18" charset="-128"/>
                <a:cs typeface="ＭＳ Ｐゴシック" panose="020B0600070205080204" pitchFamily="34" charset="-128"/>
              </a:rPr>
              <a:t>。</a:t>
            </a:r>
            <a:endParaRPr lang="ja-JP" altLang="ja-JP" kern="100">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nSpc>
                <a:spcPct val="107000"/>
              </a:lnSpc>
              <a:buFont typeface="Arial" panose="020B0604020202020204" pitchFamily="34" charset="0"/>
              <a:buChar char="•"/>
            </a:pPr>
            <a:r>
              <a:rPr lang="ja-JP" altLang="ja-JP" b="1" kern="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高等教育資金の約半分は家計</a:t>
            </a:r>
            <a:r>
              <a:rPr lang="ja-JP" altLang="ja-JP" kern="0">
                <a:effectLst/>
                <a:latin typeface="游明朝" panose="02020400000000000000" pitchFamily="18" charset="-128"/>
                <a:ea typeface="游明朝" panose="02020400000000000000" pitchFamily="18" charset="-128"/>
                <a:cs typeface="ＭＳ Ｐゴシック" panose="020B0600070205080204" pitchFamily="34" charset="-128"/>
              </a:rPr>
              <a:t>によって賄われており、</a:t>
            </a:r>
            <a:r>
              <a:rPr lang="en-US" altLang="ja-JP" b="1" kern="0" dirty="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OECD</a:t>
            </a:r>
            <a:r>
              <a:rPr lang="ja-JP" altLang="ja-JP" b="1" kern="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平均（</a:t>
            </a:r>
            <a:r>
              <a:rPr lang="en-US" altLang="ja-JP" b="1" kern="0" dirty="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19%</a:t>
            </a:r>
            <a:r>
              <a:rPr lang="ja-JP" altLang="ja-JP" b="1" kern="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）をはるかに上回る</a:t>
            </a:r>
            <a:r>
              <a:rPr lang="ja-JP" altLang="ja-JP" kern="0">
                <a:effectLst/>
                <a:latin typeface="游明朝" panose="02020400000000000000" pitchFamily="18" charset="-128"/>
                <a:ea typeface="游明朝" panose="02020400000000000000" pitchFamily="18" charset="-128"/>
                <a:cs typeface="ＭＳ Ｐゴシック" panose="020B0600070205080204" pitchFamily="34" charset="-128"/>
              </a:rPr>
              <a:t>割合。</a:t>
            </a:r>
            <a:endParaRPr lang="ja-JP" altLang="ja-JP" kern="100">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nSpc>
                <a:spcPct val="107000"/>
              </a:lnSpc>
              <a:buFont typeface="Arial" panose="020B0604020202020204" pitchFamily="34" charset="0"/>
              <a:buChar char="•"/>
            </a:pPr>
            <a:r>
              <a:rPr lang="ja-JP" altLang="ja-JP" kern="0">
                <a:effectLst/>
                <a:latin typeface="游明朝" panose="02020400000000000000" pitchFamily="18" charset="-128"/>
                <a:ea typeface="游明朝" panose="02020400000000000000" pitchFamily="18" charset="-128"/>
                <a:cs typeface="ＭＳ Ｐゴシック" panose="020B0600070205080204" pitchFamily="34" charset="-128"/>
              </a:rPr>
              <a:t>授業料は、</a:t>
            </a:r>
            <a:r>
              <a:rPr lang="ja-JP" altLang="ja-JP" b="1" kern="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公立機関の学士課程に在籍する自国民学生の年間授業料は</a:t>
            </a:r>
            <a:r>
              <a:rPr lang="en-US" altLang="ja-JP" b="1" kern="0" dirty="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5,645</a:t>
            </a:r>
            <a:r>
              <a:rPr lang="ja-JP" altLang="ja-JP" b="1" kern="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米ドルで</a:t>
            </a:r>
            <a:r>
              <a:rPr lang="en-US" altLang="ja-JP" b="1" kern="0" dirty="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(@146=824,170)</a:t>
            </a:r>
            <a:r>
              <a:rPr lang="ja-JP" altLang="ja-JP" kern="0">
                <a:effectLst/>
                <a:latin typeface="游明朝" panose="02020400000000000000" pitchFamily="18" charset="-128"/>
                <a:ea typeface="游明朝" panose="02020400000000000000" pitchFamily="18" charset="-128"/>
                <a:cs typeface="ＭＳ Ｐゴシック" panose="020B0600070205080204" pitchFamily="34" charset="-128"/>
              </a:rPr>
              <a:t>、</a:t>
            </a:r>
            <a:r>
              <a:rPr lang="en-US" altLang="ja-JP" b="1" kern="0" dirty="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OECD</a:t>
            </a:r>
            <a:r>
              <a:rPr lang="ja-JP" altLang="ja-JP" b="1" kern="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加盟国の中では上限</a:t>
            </a:r>
            <a:r>
              <a:rPr lang="ja-JP" altLang="ja-JP" kern="0">
                <a:effectLst/>
                <a:latin typeface="游明朝" panose="02020400000000000000" pitchFamily="18" charset="-128"/>
                <a:ea typeface="游明朝" panose="02020400000000000000" pitchFamily="18" charset="-128"/>
                <a:cs typeface="ＭＳ Ｐゴシック" panose="020B0600070205080204" pitchFamily="34" charset="-128"/>
              </a:rPr>
              <a:t>。</a:t>
            </a:r>
            <a:endParaRPr lang="ja-JP" altLang="ja-JP" kern="100">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nSpc>
                <a:spcPct val="107000"/>
              </a:lnSpc>
              <a:buFont typeface="Arial" panose="020B0604020202020204" pitchFamily="34" charset="0"/>
              <a:buChar char="•"/>
            </a:pPr>
            <a:r>
              <a:rPr lang="ja-JP" altLang="ja-JP" kern="0">
                <a:effectLst/>
                <a:latin typeface="游明朝" panose="02020400000000000000" pitchFamily="18" charset="-128"/>
                <a:ea typeface="游明朝" panose="02020400000000000000" pitchFamily="18" charset="-128"/>
                <a:cs typeface="ＭＳ Ｐゴシック" panose="020B0600070205080204" pitchFamily="34" charset="-128"/>
              </a:rPr>
              <a:t>高等教育を受ける学生の大多数が在籍する</a:t>
            </a:r>
            <a:r>
              <a:rPr lang="ja-JP" altLang="ja-JP" b="1" kern="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私立教育機関</a:t>
            </a:r>
            <a:r>
              <a:rPr lang="ja-JP" altLang="ja-JP" kern="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で</a:t>
            </a:r>
            <a:r>
              <a:rPr lang="ja-JP" altLang="ja-JP" kern="0">
                <a:effectLst/>
                <a:latin typeface="游明朝" panose="02020400000000000000" pitchFamily="18" charset="-128"/>
                <a:ea typeface="游明朝" panose="02020400000000000000" pitchFamily="18" charset="-128"/>
                <a:cs typeface="ＭＳ Ｐゴシック" panose="020B0600070205080204" pitchFamily="34" charset="-128"/>
              </a:rPr>
              <a:t>は、学士課程の平均授業料は</a:t>
            </a:r>
            <a:r>
              <a:rPr lang="ja-JP" altLang="ja-JP" b="1" kern="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公立機関の</a:t>
            </a:r>
            <a:r>
              <a:rPr lang="en-US" altLang="ja-JP" b="1" kern="0" dirty="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2</a:t>
            </a:r>
            <a:r>
              <a:rPr lang="ja-JP" altLang="ja-JP" b="1" kern="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倍</a:t>
            </a:r>
            <a:r>
              <a:rPr lang="ja-JP" altLang="ja-JP" kern="0">
                <a:effectLst/>
                <a:latin typeface="游明朝" panose="02020400000000000000" pitchFamily="18" charset="-128"/>
                <a:ea typeface="游明朝" panose="02020400000000000000" pitchFamily="18" charset="-128"/>
                <a:cs typeface="ＭＳ Ｐゴシック" panose="020B0600070205080204" pitchFamily="34" charset="-128"/>
              </a:rPr>
              <a:t>。</a:t>
            </a:r>
            <a:endParaRPr lang="ja-JP" altLang="ja-JP"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テキスト プレースホルダー 3">
            <a:extLst>
              <a:ext uri="{FF2B5EF4-FFF2-40B4-BE49-F238E27FC236}">
                <a16:creationId xmlns:a16="http://schemas.microsoft.com/office/drawing/2014/main" id="{4984A51E-2F24-F4B1-2A30-9DDA5A0BADDC}"/>
              </a:ext>
            </a:extLst>
          </p:cNvPr>
          <p:cNvSpPr>
            <a:spLocks noGrp="1"/>
          </p:cNvSpPr>
          <p:nvPr>
            <p:ph type="body" sz="quarter" idx="3"/>
          </p:nvPr>
        </p:nvSpPr>
        <p:spPr>
          <a:xfrm>
            <a:off x="6931869" y="1340960"/>
            <a:ext cx="4919472" cy="512187"/>
          </a:xfrm>
          <a:solidFill>
            <a:srgbClr val="ED015B"/>
          </a:solidFill>
        </p:spPr>
        <p:txBody>
          <a:bodyPr>
            <a:noAutofit/>
          </a:bodyPr>
          <a:lstStyle/>
          <a:p>
            <a:pPr algn="ctr"/>
            <a:r>
              <a:rPr lang="en-US" dirty="0" err="1">
                <a:solidFill>
                  <a:schemeClr val="bg1"/>
                </a:solidFill>
              </a:rPr>
              <a:t>れいわ新選組（米村明美）基本政策</a:t>
            </a:r>
            <a:endParaRPr lang="en-US" dirty="0">
              <a:solidFill>
                <a:schemeClr val="bg1"/>
              </a:solidFill>
            </a:endParaRPr>
          </a:p>
        </p:txBody>
      </p:sp>
      <p:sp>
        <p:nvSpPr>
          <p:cNvPr id="9" name="コンテンツ プレースホルダー 8">
            <a:extLst>
              <a:ext uri="{FF2B5EF4-FFF2-40B4-BE49-F238E27FC236}">
                <a16:creationId xmlns:a16="http://schemas.microsoft.com/office/drawing/2014/main" id="{EC20E550-8F5A-135F-84C5-4D39654A7411}"/>
              </a:ext>
            </a:extLst>
          </p:cNvPr>
          <p:cNvSpPr>
            <a:spLocks noGrp="1"/>
          </p:cNvSpPr>
          <p:nvPr>
            <p:ph sz="quarter" idx="4"/>
          </p:nvPr>
        </p:nvSpPr>
        <p:spPr>
          <a:xfrm>
            <a:off x="6931869" y="1978516"/>
            <a:ext cx="4758107" cy="4514482"/>
          </a:xfrm>
        </p:spPr>
        <p:txBody>
          <a:bodyPr>
            <a:normAutofit fontScale="25000" lnSpcReduction="20000"/>
          </a:bodyPr>
          <a:lstStyle/>
          <a:p>
            <a:pPr marL="342900" lvl="0" indent="-342900">
              <a:lnSpc>
                <a:spcPct val="107000"/>
              </a:lnSpc>
              <a:buFont typeface="Arial" panose="020B0604020202020204" pitchFamily="34" charset="0"/>
              <a:buChar char="•"/>
            </a:pPr>
            <a:r>
              <a:rPr lang="ja-JP" altLang="ja-JP" sz="8000" kern="100" spc="75">
                <a:solidFill>
                  <a:srgbClr val="010101"/>
                </a:solidFill>
                <a:effectLst/>
                <a:latin typeface="游明朝" panose="02020400000000000000" pitchFamily="18" charset="-128"/>
                <a:ea typeface="游明朝" panose="02020400000000000000" pitchFamily="18" charset="-128"/>
                <a:cs typeface="Times New Roman" panose="02020603050405020304" pitchFamily="18" charset="0"/>
              </a:rPr>
              <a:t>れいわ新選組や教育予算を増加し、</a:t>
            </a:r>
            <a:r>
              <a:rPr lang="ja-JP" altLang="ja-JP" sz="8000" b="1" kern="100" spc="75">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教育費無償化を実現します。</a:t>
            </a:r>
            <a:endParaRPr lang="ja-JP" altLang="ja-JP" sz="8000" b="1" kern="10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nSpc>
                <a:spcPct val="107000"/>
              </a:lnSpc>
              <a:buFont typeface="Arial" panose="020B0604020202020204" pitchFamily="34" charset="0"/>
              <a:buChar char="•"/>
            </a:pPr>
            <a:r>
              <a:rPr lang="ja-JP" altLang="ja-JP" sz="8000" kern="100" spc="75">
                <a:solidFill>
                  <a:srgbClr val="010101"/>
                </a:solidFill>
                <a:effectLst/>
                <a:latin typeface="游明朝" panose="02020400000000000000" pitchFamily="18" charset="-128"/>
                <a:ea typeface="游明朝" panose="02020400000000000000" pitchFamily="18" charset="-128"/>
                <a:cs typeface="Times New Roman" panose="02020603050405020304" pitchFamily="18" charset="0"/>
              </a:rPr>
              <a:t>奨学金徳政令で、</a:t>
            </a:r>
            <a:r>
              <a:rPr lang="ja-JP" altLang="ja-JP" sz="8000" b="1" kern="100" spc="75">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奨学金返済に苦しむ約</a:t>
            </a:r>
            <a:r>
              <a:rPr lang="en-US" altLang="ja-JP" sz="8000" b="1" kern="100" spc="75"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580</a:t>
            </a:r>
            <a:r>
              <a:rPr lang="ja-JP" altLang="ja-JP" sz="8000" b="1" kern="100" spc="75">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万人の借金をキャンセル</a:t>
            </a:r>
            <a:r>
              <a:rPr lang="ja-JP" altLang="ja-JP" sz="8000" kern="100" spc="75">
                <a:solidFill>
                  <a:srgbClr val="010101"/>
                </a:solidFill>
                <a:effectLst/>
                <a:latin typeface="游明朝" panose="02020400000000000000" pitchFamily="18" charset="-128"/>
                <a:ea typeface="游明朝" panose="02020400000000000000" pitchFamily="18" charset="-128"/>
                <a:cs typeface="Times New Roman" panose="02020603050405020304" pitchFamily="18" charset="0"/>
              </a:rPr>
              <a:t>します。すでに返済した人に対する合理的補償を検討します。</a:t>
            </a:r>
            <a:endParaRPr lang="ja-JP" altLang="ja-JP" sz="8000" kern="100">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ja-JP" altLang="ja-JP" sz="8000" b="1" kern="100" spc="75">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教員の待遇・労働条件を改善</a:t>
            </a:r>
            <a:r>
              <a:rPr lang="ja-JP" altLang="ja-JP" sz="8000" kern="100" spc="75">
                <a:solidFill>
                  <a:srgbClr val="010101"/>
                </a:solidFill>
                <a:effectLst/>
                <a:latin typeface="游明朝" panose="02020400000000000000" pitchFamily="18" charset="-128"/>
                <a:ea typeface="游明朝" panose="02020400000000000000" pitchFamily="18" charset="-128"/>
                <a:cs typeface="Times New Roman" panose="02020603050405020304" pitchFamily="18" charset="0"/>
              </a:rPr>
              <a:t>するとともに正規教員の数を大幅に増やし、深刻な教員不足を解決します。</a:t>
            </a:r>
            <a:endParaRPr lang="en-US" altLang="ja-JP" sz="8000" kern="100" spc="75" dirty="0">
              <a:solidFill>
                <a:srgbClr val="010101"/>
              </a:solidFill>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ja-JP" altLang="ja-JP" sz="8000" b="1" kern="100" spc="75">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大学の基礎研究</a:t>
            </a:r>
            <a:r>
              <a:rPr lang="ja-JP" altLang="ja-JP" sz="8000" kern="100" spc="75">
                <a:solidFill>
                  <a:srgbClr val="010101"/>
                </a:solidFill>
                <a:effectLst/>
                <a:latin typeface="游明朝" panose="02020400000000000000" pitchFamily="18" charset="-128"/>
                <a:ea typeface="游明朝" panose="02020400000000000000" pitchFamily="18" charset="-128"/>
                <a:cs typeface="Times New Roman" panose="02020603050405020304" pitchFamily="18" charset="0"/>
              </a:rPr>
              <a:t>に財政投資を行い、長期的な視点で研究に取り組めるようにします。</a:t>
            </a:r>
            <a:endParaRPr lang="ja-JP" altLang="ja-JP" sz="8000" kern="100">
              <a:effectLst/>
              <a:latin typeface="游明朝" panose="02020400000000000000" pitchFamily="18" charset="-128"/>
              <a:ea typeface="游明朝" panose="02020400000000000000" pitchFamily="18" charset="-128"/>
              <a:cs typeface="Times New Roman" panose="02020603050405020304" pitchFamily="18" charset="0"/>
            </a:endParaRPr>
          </a:p>
          <a:p>
            <a:endParaRPr lang="en-US" dirty="0"/>
          </a:p>
        </p:txBody>
      </p:sp>
      <p:sp>
        <p:nvSpPr>
          <p:cNvPr id="10" name="テキスト ボックス 9">
            <a:extLst>
              <a:ext uri="{FF2B5EF4-FFF2-40B4-BE49-F238E27FC236}">
                <a16:creationId xmlns:a16="http://schemas.microsoft.com/office/drawing/2014/main" id="{E8D94FC5-1AF4-9E1A-24F0-A8D68FD3328F}"/>
              </a:ext>
            </a:extLst>
          </p:cNvPr>
          <p:cNvSpPr txBox="1"/>
          <p:nvPr/>
        </p:nvSpPr>
        <p:spPr>
          <a:xfrm>
            <a:off x="1104900" y="6488668"/>
            <a:ext cx="4257512" cy="369332"/>
          </a:xfrm>
          <a:prstGeom prst="rect">
            <a:avLst/>
          </a:prstGeom>
          <a:noFill/>
        </p:spPr>
        <p:txBody>
          <a:bodyPr wrap="none" rtlCol="0">
            <a:spAutoFit/>
          </a:bodyPr>
          <a:lstStyle/>
          <a:p>
            <a:r>
              <a:rPr lang="en-US" dirty="0"/>
              <a:t>OECD</a:t>
            </a:r>
            <a:r>
              <a:rPr lang="ja-JP" altLang="en-US"/>
              <a:t>　</a:t>
            </a:r>
            <a:r>
              <a:rPr lang="en-US" altLang="ja-JP" dirty="0"/>
              <a:t>Education at Glance</a:t>
            </a:r>
            <a:r>
              <a:rPr lang="ja-JP" altLang="en-US"/>
              <a:t>（</a:t>
            </a:r>
            <a:r>
              <a:rPr lang="en-US" altLang="ja-JP" dirty="0"/>
              <a:t>2024</a:t>
            </a:r>
            <a:r>
              <a:rPr lang="ja-JP" altLang="en-US"/>
              <a:t>）</a:t>
            </a:r>
            <a:r>
              <a:rPr lang="en-US" altLang="ja-JP" dirty="0"/>
              <a:t> </a:t>
            </a:r>
            <a:endParaRPr lang="en-US" dirty="0"/>
          </a:p>
        </p:txBody>
      </p:sp>
    </p:spTree>
    <p:extLst>
      <p:ext uri="{BB962C8B-B14F-4D97-AF65-F5344CB8AC3E}">
        <p14:creationId xmlns:p14="http://schemas.microsoft.com/office/powerpoint/2010/main" val="111098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C2A784-A04F-AEFB-9BA6-45BCBBF12357}"/>
              </a:ext>
            </a:extLst>
          </p:cNvPr>
          <p:cNvSpPr>
            <a:spLocks noGrp="1"/>
          </p:cNvSpPr>
          <p:nvPr>
            <p:ph type="title"/>
          </p:nvPr>
        </p:nvSpPr>
        <p:spPr/>
        <p:txBody>
          <a:bodyPr>
            <a:normAutofit/>
          </a:bodyPr>
          <a:lstStyle/>
          <a:p>
            <a:r>
              <a:rPr lang="en-US" sz="6000" b="1" dirty="0" err="1"/>
              <a:t>高等教育無償化</a:t>
            </a:r>
            <a:endParaRPr lang="en-US" sz="6000" b="1" dirty="0"/>
          </a:p>
        </p:txBody>
      </p:sp>
      <p:pic>
        <p:nvPicPr>
          <p:cNvPr id="5" name="コンテンツ プレースホルダー 4" descr="マップ&#10;&#10;AI によって生成されたコンテンツは間違っている可能性があります。">
            <a:extLst>
              <a:ext uri="{FF2B5EF4-FFF2-40B4-BE49-F238E27FC236}">
                <a16:creationId xmlns:a16="http://schemas.microsoft.com/office/drawing/2014/main" id="{74B3131E-C9EA-716D-2108-567875CB45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04900" y="1473200"/>
            <a:ext cx="6002388" cy="4834294"/>
          </a:xfrm>
        </p:spPr>
      </p:pic>
      <p:sp>
        <p:nvSpPr>
          <p:cNvPr id="6" name="テキスト ボックス 5">
            <a:extLst>
              <a:ext uri="{FF2B5EF4-FFF2-40B4-BE49-F238E27FC236}">
                <a16:creationId xmlns:a16="http://schemas.microsoft.com/office/drawing/2014/main" id="{6EF737D3-488B-D505-F3B5-0057E39736EC}"/>
              </a:ext>
            </a:extLst>
          </p:cNvPr>
          <p:cNvSpPr txBox="1"/>
          <p:nvPr/>
        </p:nvSpPr>
        <p:spPr>
          <a:xfrm>
            <a:off x="7427463" y="2397948"/>
            <a:ext cx="3658119" cy="2062103"/>
          </a:xfrm>
          <a:prstGeom prst="rect">
            <a:avLst/>
          </a:prstGeom>
          <a:noFill/>
        </p:spPr>
        <p:txBody>
          <a:bodyPr wrap="square" rtlCol="0">
            <a:spAutoFit/>
          </a:bodyPr>
          <a:lstStyle/>
          <a:p>
            <a:r>
              <a:rPr lang="en-US" sz="3200" dirty="0"/>
              <a:t>146カ国中41カ国が高等教育無償化を法律で定めています</a:t>
            </a:r>
          </a:p>
        </p:txBody>
      </p:sp>
      <p:sp>
        <p:nvSpPr>
          <p:cNvPr id="7" name="テキスト ボックス 6">
            <a:extLst>
              <a:ext uri="{FF2B5EF4-FFF2-40B4-BE49-F238E27FC236}">
                <a16:creationId xmlns:a16="http://schemas.microsoft.com/office/drawing/2014/main" id="{2FDEE831-0799-2D78-CAFD-AC64A825E90C}"/>
              </a:ext>
            </a:extLst>
          </p:cNvPr>
          <p:cNvSpPr txBox="1"/>
          <p:nvPr/>
        </p:nvSpPr>
        <p:spPr>
          <a:xfrm>
            <a:off x="2090057" y="6550090"/>
            <a:ext cx="1762470" cy="369332"/>
          </a:xfrm>
          <a:prstGeom prst="rect">
            <a:avLst/>
          </a:prstGeom>
          <a:noFill/>
        </p:spPr>
        <p:txBody>
          <a:bodyPr wrap="none" rtlCol="0">
            <a:spAutoFit/>
          </a:bodyPr>
          <a:lstStyle/>
          <a:p>
            <a:r>
              <a:rPr lang="en-US" dirty="0"/>
              <a:t>UNESCO,</a:t>
            </a:r>
            <a:r>
              <a:rPr lang="ja-JP" altLang="en-US"/>
              <a:t> </a:t>
            </a:r>
            <a:r>
              <a:rPr lang="en-US" altLang="ja-JP" dirty="0"/>
              <a:t>2023</a:t>
            </a:r>
            <a:endParaRPr lang="en-US" dirty="0"/>
          </a:p>
        </p:txBody>
      </p:sp>
    </p:spTree>
    <p:extLst>
      <p:ext uri="{BB962C8B-B14F-4D97-AF65-F5344CB8AC3E}">
        <p14:creationId xmlns:p14="http://schemas.microsoft.com/office/powerpoint/2010/main" val="2244882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0551B11-A0A9-A99E-2D5F-EA662887CB62}"/>
              </a:ext>
            </a:extLst>
          </p:cNvPr>
          <p:cNvSpPr>
            <a:spLocks noGrp="1"/>
          </p:cNvSpPr>
          <p:nvPr>
            <p:ph type="title"/>
          </p:nvPr>
        </p:nvSpPr>
        <p:spPr/>
        <p:txBody>
          <a:bodyPr>
            <a:noAutofit/>
          </a:bodyPr>
          <a:lstStyle/>
          <a:p>
            <a:r>
              <a:rPr lang="en-US" sz="5400" b="1" dirty="0" err="1"/>
              <a:t>れいわ新選組の基本政策：教員</a:t>
            </a:r>
            <a:endParaRPr lang="en-US" sz="5400" b="1" dirty="0"/>
          </a:p>
        </p:txBody>
      </p:sp>
      <p:sp>
        <p:nvSpPr>
          <p:cNvPr id="3" name="コンテンツ プレースホルダー 2">
            <a:extLst>
              <a:ext uri="{FF2B5EF4-FFF2-40B4-BE49-F238E27FC236}">
                <a16:creationId xmlns:a16="http://schemas.microsoft.com/office/drawing/2014/main" id="{87AC8B7E-195E-FB48-A85A-0C877583FCAD}"/>
              </a:ext>
            </a:extLst>
          </p:cNvPr>
          <p:cNvSpPr>
            <a:spLocks noGrp="1"/>
          </p:cNvSpPr>
          <p:nvPr>
            <p:ph idx="1"/>
          </p:nvPr>
        </p:nvSpPr>
        <p:spPr/>
        <p:txBody>
          <a:bodyPr>
            <a:noAutofit/>
          </a:bodyPr>
          <a:lstStyle/>
          <a:p>
            <a:r>
              <a:rPr lang="ja-JP" altLang="ja-JP" sz="3200" b="1"/>
              <a:t>教員の待遇・労働条件を改善</a:t>
            </a:r>
            <a:r>
              <a:rPr lang="ja-JP" altLang="en-US" sz="3200"/>
              <a:t>。</a:t>
            </a:r>
            <a:r>
              <a:rPr lang="ja-JP" altLang="ja-JP" sz="3200"/>
              <a:t>正規教員の数を大幅に増やし、現在進行中の深刻な教員未配置問題を解決する</a:t>
            </a:r>
            <a:endParaRPr lang="en-US" altLang="ja-JP" sz="3200" dirty="0"/>
          </a:p>
          <a:p>
            <a:r>
              <a:rPr lang="ja-JP" altLang="ja-JP" sz="3200" b="1"/>
              <a:t>少人数学級化</a:t>
            </a:r>
            <a:r>
              <a:rPr lang="ja-JP" altLang="ja-JP" sz="3200"/>
              <a:t>をすすめる。短期的には学級編成の基準を</a:t>
            </a:r>
            <a:r>
              <a:rPr lang="en-US" altLang="ja-JP" sz="3200" dirty="0"/>
              <a:t>OECD</a:t>
            </a:r>
            <a:r>
              <a:rPr lang="ja-JP" altLang="ja-JP" sz="3200"/>
              <a:t>平均並みの小学校</a:t>
            </a:r>
            <a:r>
              <a:rPr lang="en-US" altLang="ja-JP" sz="3200" dirty="0"/>
              <a:t>25</a:t>
            </a:r>
            <a:r>
              <a:rPr lang="ja-JP" altLang="ja-JP" sz="3200"/>
              <a:t>人、中学校</a:t>
            </a:r>
            <a:r>
              <a:rPr lang="en-US" altLang="ja-JP" sz="3200" dirty="0"/>
              <a:t>30</a:t>
            </a:r>
            <a:r>
              <a:rPr lang="ja-JP" altLang="ja-JP" sz="3200"/>
              <a:t>人以下を目指し、中長期的には</a:t>
            </a:r>
            <a:r>
              <a:rPr lang="en-US" altLang="ja-JP" sz="3200" dirty="0"/>
              <a:t>20</a:t>
            </a:r>
            <a:r>
              <a:rPr lang="ja-JP" altLang="ja-JP" sz="3200"/>
              <a:t>人以下学級の実現を目指す</a:t>
            </a:r>
            <a:endParaRPr lang="en-US" altLang="ja-JP" sz="3200" dirty="0"/>
          </a:p>
          <a:p>
            <a:r>
              <a:rPr lang="ja-JP" altLang="ja-JP" sz="3200" b="1"/>
              <a:t>教員の成果主義や給与査定を禁止</a:t>
            </a:r>
            <a:r>
              <a:rPr lang="ja-JP" altLang="ja-JP" sz="3200"/>
              <a:t>する</a:t>
            </a:r>
            <a:endParaRPr lang="en-US" altLang="ja-JP" sz="3200" dirty="0"/>
          </a:p>
          <a:p>
            <a:r>
              <a:rPr lang="ja-JP" altLang="ja-JP" sz="3200" b="1"/>
              <a:t>教員の多忙・長時間労働を解消</a:t>
            </a:r>
            <a:r>
              <a:rPr lang="ja-JP" altLang="ja-JP" sz="3200"/>
              <a:t>し、教員が本来業務に専念するため正規教員、スクールソーシャルワーカー、スクールサポーター、部活動指導員等を増員する </a:t>
            </a:r>
            <a:endParaRPr lang="en-US" sz="3200" dirty="0"/>
          </a:p>
        </p:txBody>
      </p:sp>
    </p:spTree>
    <p:extLst>
      <p:ext uri="{BB962C8B-B14F-4D97-AF65-F5344CB8AC3E}">
        <p14:creationId xmlns:p14="http://schemas.microsoft.com/office/powerpoint/2010/main" val="249572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4CDA73-18C1-86D5-57C4-055E1D9EEC02}"/>
              </a:ext>
            </a:extLst>
          </p:cNvPr>
          <p:cNvSpPr>
            <a:spLocks noGrp="1"/>
          </p:cNvSpPr>
          <p:nvPr>
            <p:ph type="title"/>
          </p:nvPr>
        </p:nvSpPr>
        <p:spPr/>
        <p:txBody>
          <a:bodyPr>
            <a:normAutofit/>
          </a:bodyPr>
          <a:lstStyle/>
          <a:p>
            <a:r>
              <a:rPr lang="ja-JP" altLang="en-US" sz="4800" b="1" i="0">
                <a:solidFill>
                  <a:srgbClr val="000000"/>
                </a:solidFill>
                <a:effectLst/>
                <a:latin typeface="AkkuratLLWeb"/>
              </a:rPr>
              <a:t>ユヴァル・ハラリのダボスへの痛烈な警告</a:t>
            </a:r>
            <a:endParaRPr lang="en-US" sz="4800" b="1" dirty="0"/>
          </a:p>
        </p:txBody>
      </p:sp>
      <p:sp>
        <p:nvSpPr>
          <p:cNvPr id="3" name="コンテンツ プレースホルダー 2">
            <a:extLst>
              <a:ext uri="{FF2B5EF4-FFF2-40B4-BE49-F238E27FC236}">
                <a16:creationId xmlns:a16="http://schemas.microsoft.com/office/drawing/2014/main" id="{78288839-A28C-361D-E737-03BEF2792596}"/>
              </a:ext>
            </a:extLst>
          </p:cNvPr>
          <p:cNvSpPr>
            <a:spLocks noGrp="1"/>
          </p:cNvSpPr>
          <p:nvPr>
            <p:ph idx="1"/>
          </p:nvPr>
        </p:nvSpPr>
        <p:spPr>
          <a:xfrm>
            <a:off x="6700837" y="1338500"/>
            <a:ext cx="4772025" cy="5153739"/>
          </a:xfrm>
        </p:spPr>
        <p:txBody>
          <a:bodyPr>
            <a:noAutofit/>
          </a:bodyPr>
          <a:lstStyle/>
          <a:p>
            <a:r>
              <a:rPr lang="ja-JP" altLang="en-US" i="0">
                <a:solidFill>
                  <a:srgbClr val="000000"/>
                </a:solidFill>
                <a:effectLst/>
                <a:latin typeface="+mn-ea"/>
                <a:ea typeface="+mn-ea"/>
                <a:cs typeface="Calibri" panose="020F0502020204030204" pitchFamily="34" charset="0"/>
              </a:rPr>
              <a:t>歴史家ユヴァル・ハラリ氏は</a:t>
            </a:r>
            <a:r>
              <a:rPr lang="en-US" altLang="ja-JP" i="0" dirty="0">
                <a:solidFill>
                  <a:srgbClr val="000000"/>
                </a:solidFill>
                <a:effectLst/>
                <a:latin typeface="+mn-ea"/>
                <a:ea typeface="+mn-ea"/>
                <a:cs typeface="Calibri" panose="020F0502020204030204" pitchFamily="34" charset="0"/>
              </a:rPr>
              <a:t>2020</a:t>
            </a:r>
            <a:r>
              <a:rPr lang="ja-JP" altLang="en-US" i="0">
                <a:solidFill>
                  <a:srgbClr val="000000"/>
                </a:solidFill>
                <a:effectLst/>
                <a:latin typeface="+mn-ea"/>
                <a:ea typeface="+mn-ea"/>
                <a:cs typeface="Calibri" panose="020F0502020204030204" pitchFamily="34" charset="0"/>
              </a:rPr>
              <a:t>年のダボス会議で、人類は今世紀、</a:t>
            </a:r>
            <a:r>
              <a:rPr lang="en-US" altLang="ja-JP" i="0" dirty="0">
                <a:solidFill>
                  <a:srgbClr val="000000"/>
                </a:solidFill>
                <a:effectLst/>
                <a:latin typeface="+mn-ea"/>
                <a:ea typeface="+mn-ea"/>
                <a:cs typeface="Calibri" panose="020F0502020204030204" pitchFamily="34" charset="0"/>
              </a:rPr>
              <a:t>3</a:t>
            </a:r>
            <a:r>
              <a:rPr lang="ja-JP" altLang="en-US" i="0">
                <a:solidFill>
                  <a:srgbClr val="000000"/>
                </a:solidFill>
                <a:effectLst/>
                <a:latin typeface="+mn-ea"/>
                <a:ea typeface="+mn-ea"/>
                <a:cs typeface="Calibri" panose="020F0502020204030204" pitchFamily="34" charset="0"/>
              </a:rPr>
              <a:t>つの存亡をかけた脅威に直面していると警告した</a:t>
            </a:r>
            <a:r>
              <a:rPr lang="ja-JP" altLang="en-US">
                <a:solidFill>
                  <a:srgbClr val="000000"/>
                </a:solidFill>
                <a:latin typeface="+mn-ea"/>
                <a:ea typeface="+mn-ea"/>
                <a:cs typeface="Calibri" panose="020F0502020204030204" pitchFamily="34" charset="0"/>
              </a:rPr>
              <a:t>（</a:t>
            </a:r>
            <a:r>
              <a:rPr lang="ja-JP" altLang="en-US" b="1" i="0" u="none" strike="noStrike">
                <a:solidFill>
                  <a:srgbClr val="FF0000"/>
                </a:solidFill>
                <a:effectLst/>
                <a:latin typeface="+mn-ea"/>
                <a:ea typeface="+mn-ea"/>
              </a:rPr>
              <a:t>核戦争、生態系の崩壊、そして技術の混乱</a:t>
            </a:r>
            <a:r>
              <a:rPr lang="ja-JP" altLang="en-US" b="0" i="0" u="none" strike="noStrike">
                <a:solidFill>
                  <a:srgbClr val="000000"/>
                </a:solidFill>
                <a:effectLst/>
                <a:latin typeface="+mn-ea"/>
                <a:ea typeface="+mn-ea"/>
              </a:rPr>
              <a:t>）。</a:t>
            </a:r>
            <a:endParaRPr lang="en-US" altLang="ja-JP" b="0" i="0" u="none" strike="noStrike" dirty="0">
              <a:solidFill>
                <a:srgbClr val="000000"/>
              </a:solidFill>
              <a:effectLst/>
              <a:latin typeface="+mn-ea"/>
              <a:ea typeface="+mn-ea"/>
            </a:endParaRPr>
          </a:p>
          <a:p>
            <a:r>
              <a:rPr lang="ja-JP" altLang="en-US" i="0">
                <a:solidFill>
                  <a:srgbClr val="000000"/>
                </a:solidFill>
                <a:effectLst/>
                <a:latin typeface="+mn-ea"/>
                <a:ea typeface="+mn-ea"/>
                <a:cs typeface="Calibri" panose="020F0502020204030204" pitchFamily="34" charset="0"/>
              </a:rPr>
              <a:t>テクノロジーは</a:t>
            </a:r>
            <a:r>
              <a:rPr lang="ja-JP" altLang="en-US" b="1" i="0">
                <a:solidFill>
                  <a:srgbClr val="FF0000"/>
                </a:solidFill>
                <a:effectLst/>
                <a:latin typeface="+mn-ea"/>
                <a:ea typeface="+mn-ea"/>
                <a:cs typeface="Calibri" panose="020F0502020204030204" pitchFamily="34" charset="0"/>
              </a:rPr>
              <a:t>世界を富裕層のエリート層と搾取された「データコロニー」に分断</a:t>
            </a:r>
            <a:r>
              <a:rPr lang="ja-JP" altLang="en-US" i="0">
                <a:solidFill>
                  <a:srgbClr val="000000"/>
                </a:solidFill>
                <a:effectLst/>
                <a:latin typeface="+mn-ea"/>
                <a:ea typeface="+mn-ea"/>
                <a:cs typeface="Calibri" panose="020F0502020204030204" pitchFamily="34" charset="0"/>
              </a:rPr>
              <a:t>する危険性がある。</a:t>
            </a:r>
          </a:p>
          <a:p>
            <a:r>
              <a:rPr lang="ja-JP" altLang="en-US" b="1" i="0">
                <a:solidFill>
                  <a:srgbClr val="FF0000"/>
                </a:solidFill>
                <a:effectLst/>
                <a:latin typeface="+mn-ea"/>
                <a:ea typeface="+mn-ea"/>
                <a:cs typeface="Calibri" panose="020F0502020204030204" pitchFamily="34" charset="0"/>
              </a:rPr>
              <a:t>自動化はまもなく何百万もの雇用を奪う</a:t>
            </a:r>
            <a:r>
              <a:rPr lang="ja-JP" altLang="en-US" i="0">
                <a:solidFill>
                  <a:srgbClr val="000000"/>
                </a:solidFill>
                <a:effectLst/>
                <a:latin typeface="+mn-ea"/>
                <a:ea typeface="+mn-ea"/>
                <a:cs typeface="Calibri" panose="020F0502020204030204" pitchFamily="34" charset="0"/>
              </a:rPr>
              <a:t>でしょう。新しい雇用は確実に創出される一方で、人々が必要な新しいスキルを十分な速さで習得できるかどうかは不透明です。</a:t>
            </a:r>
            <a:r>
              <a:rPr lang="en-US" altLang="ja-JP" i="0" dirty="0">
                <a:solidFill>
                  <a:srgbClr val="000000"/>
                </a:solidFill>
                <a:effectLst/>
                <a:latin typeface="+mn-ea"/>
                <a:ea typeface="+mn-ea"/>
                <a:cs typeface="Calibri" panose="020F0502020204030204" pitchFamily="34" charset="0"/>
              </a:rPr>
              <a:t>…</a:t>
            </a:r>
            <a:r>
              <a:rPr lang="ja-JP" altLang="en-US" i="0">
                <a:solidFill>
                  <a:srgbClr val="000000"/>
                </a:solidFill>
                <a:effectLst/>
                <a:latin typeface="+mn-ea"/>
                <a:ea typeface="+mn-ea"/>
                <a:cs typeface="Calibri" panose="020F0502020204030204" pitchFamily="34" charset="0"/>
              </a:rPr>
              <a:t>不平等に加え、私たちが直面するもう一つの大きな危険は、</a:t>
            </a:r>
            <a:r>
              <a:rPr lang="ja-JP" altLang="en-US" b="1" i="0">
                <a:solidFill>
                  <a:srgbClr val="FF0000"/>
                </a:solidFill>
                <a:effectLst/>
                <a:latin typeface="+mn-ea"/>
                <a:ea typeface="+mn-ea"/>
                <a:cs typeface="Calibri" panose="020F0502020204030204" pitchFamily="34" charset="0"/>
              </a:rPr>
              <a:t>常にすべての人を監視するデジタル独裁政権の台頭</a:t>
            </a:r>
            <a:r>
              <a:rPr lang="ja-JP" altLang="en-US" i="0">
                <a:solidFill>
                  <a:srgbClr val="000000"/>
                </a:solidFill>
                <a:effectLst/>
                <a:latin typeface="+mn-ea"/>
                <a:ea typeface="+mn-ea"/>
                <a:cs typeface="Calibri" panose="020F0502020204030204" pitchFamily="34" charset="0"/>
              </a:rPr>
              <a:t>です。</a:t>
            </a:r>
            <a:r>
              <a:rPr lang="en-US" altLang="ja-JP" i="0" dirty="0">
                <a:solidFill>
                  <a:srgbClr val="000000"/>
                </a:solidFill>
                <a:effectLst/>
                <a:latin typeface="+mn-ea"/>
                <a:ea typeface="+mn-ea"/>
                <a:cs typeface="Calibri" panose="020F0502020204030204" pitchFamily="34" charset="0"/>
              </a:rPr>
              <a:t>…</a:t>
            </a:r>
            <a:r>
              <a:rPr lang="ja-JP" altLang="en-US" i="0">
                <a:solidFill>
                  <a:srgbClr val="000000"/>
                </a:solidFill>
                <a:effectLst/>
                <a:latin typeface="+mn-ea"/>
                <a:ea typeface="+mn-ea"/>
                <a:cs typeface="Calibri" panose="020F0502020204030204" pitchFamily="34" charset="0"/>
              </a:rPr>
              <a:t>テクノロジーは、私たちの経済、政治、哲学だけでなく、</a:t>
            </a:r>
            <a:r>
              <a:rPr lang="ja-JP" altLang="en-US" b="1" i="0">
                <a:solidFill>
                  <a:srgbClr val="FF0000"/>
                </a:solidFill>
                <a:effectLst/>
                <a:latin typeface="+mn-ea"/>
                <a:ea typeface="+mn-ea"/>
                <a:cs typeface="Calibri" panose="020F0502020204030204" pitchFamily="34" charset="0"/>
              </a:rPr>
              <a:t>生物学をも混乱させる可能性</a:t>
            </a:r>
            <a:r>
              <a:rPr lang="ja-JP" altLang="en-US" i="0">
                <a:solidFill>
                  <a:srgbClr val="000000"/>
                </a:solidFill>
                <a:effectLst/>
                <a:latin typeface="+mn-ea"/>
                <a:ea typeface="+mn-ea"/>
                <a:cs typeface="Calibri" panose="020F0502020204030204" pitchFamily="34" charset="0"/>
              </a:rPr>
              <a:t>があります。</a:t>
            </a:r>
            <a:endParaRPr lang="en-US" dirty="0">
              <a:latin typeface="+mn-ea"/>
              <a:ea typeface="+mn-ea"/>
              <a:cs typeface="Calibri" panose="020F0502020204030204" pitchFamily="34" charset="0"/>
            </a:endParaRPr>
          </a:p>
        </p:txBody>
      </p:sp>
      <p:pic>
        <p:nvPicPr>
          <p:cNvPr id="4" name="オンライン メディア 3" descr="Betazone Davos 2020 | How to survive the 21st century with Yuval Noah Harari">
            <a:hlinkClick r:id="" action="ppaction://media"/>
            <a:extLst>
              <a:ext uri="{FF2B5EF4-FFF2-40B4-BE49-F238E27FC236}">
                <a16:creationId xmlns:a16="http://schemas.microsoft.com/office/drawing/2014/main" id="{88CBD7E4-28B5-66E2-7A39-6369F8367C35}"/>
              </a:ext>
            </a:extLst>
          </p:cNvPr>
          <p:cNvPicPr>
            <a:picLocks noRot="1" noChangeAspect="1"/>
          </p:cNvPicPr>
          <p:nvPr>
            <a:videoFile r:link="rId1"/>
          </p:nvPr>
        </p:nvPicPr>
        <p:blipFill>
          <a:blip r:embed="rId3"/>
          <a:stretch>
            <a:fillRect/>
          </a:stretch>
        </p:blipFill>
        <p:spPr>
          <a:xfrm>
            <a:off x="719138" y="1991202"/>
            <a:ext cx="5781592" cy="3266598"/>
          </a:xfrm>
          <a:prstGeom prst="rect">
            <a:avLst/>
          </a:prstGeom>
        </p:spPr>
      </p:pic>
      <p:sp>
        <p:nvSpPr>
          <p:cNvPr id="5" name="テキスト ボックス 4">
            <a:extLst>
              <a:ext uri="{FF2B5EF4-FFF2-40B4-BE49-F238E27FC236}">
                <a16:creationId xmlns:a16="http://schemas.microsoft.com/office/drawing/2014/main" id="{190D28A2-048B-BA0F-2949-E6C75491DE41}"/>
              </a:ext>
            </a:extLst>
          </p:cNvPr>
          <p:cNvSpPr txBox="1"/>
          <p:nvPr/>
        </p:nvSpPr>
        <p:spPr>
          <a:xfrm>
            <a:off x="313649" y="5905544"/>
            <a:ext cx="5781592" cy="646331"/>
          </a:xfrm>
          <a:prstGeom prst="rect">
            <a:avLst/>
          </a:prstGeom>
          <a:noFill/>
        </p:spPr>
        <p:txBody>
          <a:bodyPr wrap="square" rtlCol="0">
            <a:spAutoFit/>
          </a:bodyPr>
          <a:lstStyle/>
          <a:p>
            <a:r>
              <a:rPr lang="en-US" dirty="0"/>
              <a:t>https://</a:t>
            </a:r>
            <a:r>
              <a:rPr lang="en-US" dirty="0" err="1"/>
              <a:t>www.weforum.org</a:t>
            </a:r>
            <a:r>
              <a:rPr lang="en-US" dirty="0"/>
              <a:t>/stories/2020/01/</a:t>
            </a:r>
            <a:r>
              <a:rPr lang="en-US" dirty="0" err="1"/>
              <a:t>yuval</a:t>
            </a:r>
            <a:r>
              <a:rPr lang="en-US" dirty="0"/>
              <a:t>-</a:t>
            </a:r>
            <a:r>
              <a:rPr lang="en-US" dirty="0" err="1"/>
              <a:t>hararis</a:t>
            </a:r>
            <a:r>
              <a:rPr lang="en-US" dirty="0"/>
              <a:t>-warning-</a:t>
            </a:r>
            <a:r>
              <a:rPr lang="en-US" dirty="0" err="1"/>
              <a:t>davos</a:t>
            </a:r>
            <a:r>
              <a:rPr lang="en-US" dirty="0"/>
              <a:t>-speech-future-predications/</a:t>
            </a:r>
          </a:p>
        </p:txBody>
      </p:sp>
      <p:sp>
        <p:nvSpPr>
          <p:cNvPr id="6" name="テキスト ボックス 5">
            <a:extLst>
              <a:ext uri="{FF2B5EF4-FFF2-40B4-BE49-F238E27FC236}">
                <a16:creationId xmlns:a16="http://schemas.microsoft.com/office/drawing/2014/main" id="{D462F36F-42CF-314B-8892-0AD89A96E11F}"/>
              </a:ext>
            </a:extLst>
          </p:cNvPr>
          <p:cNvSpPr txBox="1"/>
          <p:nvPr/>
        </p:nvSpPr>
        <p:spPr>
          <a:xfrm>
            <a:off x="2294580" y="5397006"/>
            <a:ext cx="1819729" cy="369332"/>
          </a:xfrm>
          <a:prstGeom prst="rect">
            <a:avLst/>
          </a:prstGeom>
          <a:noFill/>
        </p:spPr>
        <p:txBody>
          <a:bodyPr wrap="none" rtlCol="0">
            <a:spAutoFit/>
          </a:bodyPr>
          <a:lstStyle/>
          <a:p>
            <a:r>
              <a:rPr lang="en-US" dirty="0"/>
              <a:t>2020年1月24日</a:t>
            </a:r>
          </a:p>
        </p:txBody>
      </p:sp>
    </p:spTree>
    <p:extLst>
      <p:ext uri="{BB962C8B-B14F-4D97-AF65-F5344CB8AC3E}">
        <p14:creationId xmlns:p14="http://schemas.microsoft.com/office/powerpoint/2010/main" val="366945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E53CCC1-A98E-052B-EB29-6AE75C61E375}"/>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defPPr rtl="0">
              <a:defRPr lang="ja-jp"/>
            </a:defPPr>
            <a:lvl1pPr marL="0" algn="l" defTabSz="914400" rtl="0" eaLnBrk="1" latinLnBrk="0" hangingPunct="1">
              <a:defRPr lang="en-GB" sz="1200" kern="1200" smtClean="0">
                <a:solidFill>
                  <a:schemeClr val="bg1"/>
                </a:solidFill>
                <a:latin typeface="Meiryo UI" panose="020B0604030504040204" pitchFamily="50" charset="-128"/>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817179DE-9BF3-494C-804F-0C7C90AC8700}" type="slidenum">
              <a:rPr lang="en-US" altLang="ja-JP" smtClean="0"/>
              <a:pPr algn="ctr" rtl="0"/>
              <a:t>14</a:t>
            </a:fld>
            <a:endParaRPr lang="ja-JP" altLang="en-US" noProof="0"/>
          </a:p>
        </p:txBody>
      </p:sp>
      <p:sp>
        <p:nvSpPr>
          <p:cNvPr id="3" name="テキスト ボックス 2">
            <a:extLst>
              <a:ext uri="{FF2B5EF4-FFF2-40B4-BE49-F238E27FC236}">
                <a16:creationId xmlns:a16="http://schemas.microsoft.com/office/drawing/2014/main" id="{E26832BF-0E1E-B5FA-558A-1038166AC000}"/>
              </a:ext>
            </a:extLst>
          </p:cNvPr>
          <p:cNvSpPr txBox="1"/>
          <p:nvPr/>
        </p:nvSpPr>
        <p:spPr>
          <a:xfrm>
            <a:off x="1540819" y="485992"/>
            <a:ext cx="8328605" cy="5447645"/>
          </a:xfrm>
          <a:prstGeom prst="rect">
            <a:avLst/>
          </a:prstGeom>
          <a:noFill/>
        </p:spPr>
        <p:txBody>
          <a:bodyPr wrap="square" rtlCol="0">
            <a:spAutoFit/>
          </a:bodyPr>
          <a:lstStyle/>
          <a:p>
            <a:r>
              <a:rPr lang="en-US" sz="6000" b="1" dirty="0" err="1">
                <a:solidFill>
                  <a:srgbClr val="0070C0"/>
                </a:solidFill>
              </a:rPr>
              <a:t>開発教育テーマ</a:t>
            </a:r>
            <a:endParaRPr lang="en-US" sz="6000" b="1" dirty="0">
              <a:solidFill>
                <a:srgbClr val="0070C0"/>
              </a:solidFill>
            </a:endParaRPr>
          </a:p>
          <a:p>
            <a:pPr marL="514350" indent="-514350">
              <a:buFont typeface="+mj-lt"/>
              <a:buAutoNum type="arabicPeriod"/>
            </a:pPr>
            <a:r>
              <a:rPr lang="en-US" altLang="ja-JP" sz="3200" b="1" dirty="0" err="1">
                <a:solidFill>
                  <a:schemeClr val="tx2"/>
                </a:solidFill>
              </a:rPr>
              <a:t>環境</a:t>
            </a:r>
            <a:endParaRPr lang="en-US" altLang="ja-JP" sz="3200" b="1" dirty="0">
              <a:solidFill>
                <a:schemeClr val="tx2"/>
              </a:solidFill>
            </a:endParaRPr>
          </a:p>
          <a:p>
            <a:pPr marL="514350" indent="-514350">
              <a:buFont typeface="+mj-lt"/>
              <a:buAutoNum type="arabicPeriod"/>
            </a:pPr>
            <a:r>
              <a:rPr lang="en-US" altLang="ja-JP" sz="3200" b="1" dirty="0" err="1">
                <a:solidFill>
                  <a:schemeClr val="tx2"/>
                </a:solidFill>
              </a:rPr>
              <a:t>国際協力</a:t>
            </a:r>
            <a:endParaRPr lang="en-US" altLang="ja-JP" sz="3200" b="1" dirty="0">
              <a:solidFill>
                <a:schemeClr val="tx2"/>
              </a:solidFill>
            </a:endParaRPr>
          </a:p>
          <a:p>
            <a:pPr marL="514350" indent="-514350">
              <a:buFont typeface="+mj-lt"/>
              <a:buAutoNum type="arabicPeriod"/>
            </a:pPr>
            <a:r>
              <a:rPr lang="en-US" sz="3200" b="1" dirty="0" err="1">
                <a:solidFill>
                  <a:schemeClr val="tx2"/>
                </a:solidFill>
              </a:rPr>
              <a:t>貧困と格差</a:t>
            </a:r>
            <a:endParaRPr lang="en-US" sz="3200" b="1" dirty="0">
              <a:solidFill>
                <a:schemeClr val="tx2"/>
              </a:solidFill>
            </a:endParaRPr>
          </a:p>
          <a:p>
            <a:pPr marL="514350" indent="-514350">
              <a:buFont typeface="+mj-lt"/>
              <a:buAutoNum type="arabicPeriod"/>
            </a:pPr>
            <a:r>
              <a:rPr lang="en-US" sz="3200" b="1" dirty="0" err="1">
                <a:solidFill>
                  <a:schemeClr val="tx2"/>
                </a:solidFill>
              </a:rPr>
              <a:t>持続可能な生産と消費</a:t>
            </a:r>
            <a:endParaRPr lang="en-US" sz="3200" b="1" dirty="0">
              <a:solidFill>
                <a:schemeClr val="tx2"/>
              </a:solidFill>
            </a:endParaRPr>
          </a:p>
          <a:p>
            <a:pPr marL="514350" indent="-514350">
              <a:buFont typeface="+mj-lt"/>
              <a:buAutoNum type="arabicPeriod"/>
            </a:pPr>
            <a:r>
              <a:rPr lang="en-US" sz="3200" b="1" dirty="0" err="1">
                <a:solidFill>
                  <a:schemeClr val="tx2"/>
                </a:solidFill>
              </a:rPr>
              <a:t>紛争と平和</a:t>
            </a:r>
            <a:endParaRPr lang="en-US" sz="3200" b="1" dirty="0">
              <a:solidFill>
                <a:schemeClr val="tx2"/>
              </a:solidFill>
            </a:endParaRPr>
          </a:p>
          <a:p>
            <a:pPr marL="514350" indent="-514350">
              <a:buFont typeface="+mj-lt"/>
              <a:buAutoNum type="arabicPeriod"/>
            </a:pPr>
            <a:r>
              <a:rPr lang="en-US" sz="3200" b="1" dirty="0" err="1">
                <a:solidFill>
                  <a:schemeClr val="tx2"/>
                </a:solidFill>
              </a:rPr>
              <a:t>災害と開発</a:t>
            </a:r>
            <a:endParaRPr lang="en-US" sz="3200" b="1" dirty="0">
              <a:solidFill>
                <a:schemeClr val="tx2"/>
              </a:solidFill>
            </a:endParaRPr>
          </a:p>
          <a:p>
            <a:pPr marL="514350" indent="-514350">
              <a:buFont typeface="+mj-lt"/>
              <a:buAutoNum type="arabicPeriod"/>
            </a:pPr>
            <a:r>
              <a:rPr lang="en-US" sz="3200" b="1" dirty="0" err="1">
                <a:solidFill>
                  <a:schemeClr val="tx2"/>
                </a:solidFill>
              </a:rPr>
              <a:t>子供と若者</a:t>
            </a:r>
            <a:endParaRPr lang="en-US" sz="3200" b="1" dirty="0">
              <a:solidFill>
                <a:schemeClr val="tx2"/>
              </a:solidFill>
            </a:endParaRPr>
          </a:p>
          <a:p>
            <a:pPr marL="514350" indent="-514350">
              <a:buFont typeface="+mj-lt"/>
              <a:buAutoNum type="arabicPeriod"/>
            </a:pPr>
            <a:r>
              <a:rPr lang="en-US" sz="3200" b="1" dirty="0" err="1">
                <a:solidFill>
                  <a:schemeClr val="tx2"/>
                </a:solidFill>
              </a:rPr>
              <a:t>ジェンダ</a:t>
            </a:r>
            <a:r>
              <a:rPr lang="en-US" sz="3200" b="1" dirty="0">
                <a:solidFill>
                  <a:schemeClr val="tx2"/>
                </a:solidFill>
              </a:rPr>
              <a:t>ー</a:t>
            </a:r>
          </a:p>
          <a:p>
            <a:pPr marL="514350" indent="-514350">
              <a:buFont typeface="+mj-lt"/>
              <a:buAutoNum type="arabicPeriod"/>
            </a:pPr>
            <a:r>
              <a:rPr lang="en-US" sz="3200" b="1" dirty="0" err="1">
                <a:solidFill>
                  <a:schemeClr val="tx2"/>
                </a:solidFill>
              </a:rPr>
              <a:t>人の移動</a:t>
            </a:r>
            <a:endParaRPr lang="en-US" sz="3200" b="1" dirty="0">
              <a:solidFill>
                <a:schemeClr val="tx2"/>
              </a:solidFill>
            </a:endParaRPr>
          </a:p>
        </p:txBody>
      </p:sp>
    </p:spTree>
    <p:extLst>
      <p:ext uri="{BB962C8B-B14F-4D97-AF65-F5344CB8AC3E}">
        <p14:creationId xmlns:p14="http://schemas.microsoft.com/office/powerpoint/2010/main" val="285289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4D8B07-442A-E40C-F6B4-2F377AC95F8F}"/>
              </a:ext>
            </a:extLst>
          </p:cNvPr>
          <p:cNvSpPr>
            <a:spLocks noGrp="1"/>
          </p:cNvSpPr>
          <p:nvPr>
            <p:ph type="title"/>
          </p:nvPr>
        </p:nvSpPr>
        <p:spPr>
          <a:xfrm>
            <a:off x="1104900" y="76200"/>
            <a:ext cx="10369924" cy="1096962"/>
          </a:xfrm>
        </p:spPr>
        <p:txBody>
          <a:bodyPr>
            <a:normAutofit fontScale="90000"/>
          </a:bodyPr>
          <a:lstStyle/>
          <a:p>
            <a:pPr algn="l" rtl="0"/>
            <a:r>
              <a:rPr lang="en-US" altLang="ja-JP" b="1" i="0" u="none" strike="noStrike" dirty="0">
                <a:solidFill>
                  <a:srgbClr val="0F0F0F"/>
                </a:solidFill>
                <a:effectLst/>
                <a:latin typeface="Roboto" panose="02000000000000000000" pitchFamily="2" charset="0"/>
              </a:rPr>
              <a:t>【</a:t>
            </a:r>
            <a:r>
              <a:rPr lang="ja-JP" altLang="en-US" b="1" i="0" u="none" strike="noStrike">
                <a:solidFill>
                  <a:srgbClr val="0F0F0F"/>
                </a:solidFill>
                <a:effectLst/>
                <a:latin typeface="Roboto" panose="02000000000000000000" pitchFamily="2" charset="0"/>
              </a:rPr>
              <a:t>前半</a:t>
            </a:r>
            <a:r>
              <a:rPr lang="en-US" altLang="ja-JP" b="1" i="0" u="none" strike="noStrike" dirty="0">
                <a:solidFill>
                  <a:srgbClr val="0F0F0F"/>
                </a:solidFill>
                <a:effectLst/>
                <a:latin typeface="Roboto" panose="02000000000000000000" pitchFamily="2" charset="0"/>
              </a:rPr>
              <a:t>】</a:t>
            </a:r>
            <a:r>
              <a:rPr lang="pt-BR" altLang="ja-JP" b="1" i="0" u="none" strike="noStrike" dirty="0" err="1">
                <a:solidFill>
                  <a:srgbClr val="0F0F0F"/>
                </a:solidFill>
                <a:effectLst/>
                <a:latin typeface="Roboto" panose="02000000000000000000" pitchFamily="2" charset="0"/>
              </a:rPr>
              <a:t>Ceasefire</a:t>
            </a:r>
            <a:r>
              <a:rPr lang="pt-BR" altLang="ja-JP" b="1" i="0" u="none" strike="noStrike" dirty="0">
                <a:solidFill>
                  <a:srgbClr val="0F0F0F"/>
                </a:solidFill>
                <a:effectLst/>
                <a:latin typeface="Roboto" panose="02000000000000000000" pitchFamily="2" charset="0"/>
              </a:rPr>
              <a:t> </a:t>
            </a:r>
            <a:r>
              <a:rPr lang="pt-BR" altLang="ja-JP" b="1" i="0" u="none" strike="noStrike" dirty="0" err="1">
                <a:solidFill>
                  <a:srgbClr val="0F0F0F"/>
                </a:solidFill>
                <a:effectLst/>
                <a:latin typeface="Roboto" panose="02000000000000000000" pitchFamily="2" charset="0"/>
              </a:rPr>
              <a:t>Now</a:t>
            </a:r>
            <a:r>
              <a:rPr lang="pt-BR" altLang="ja-JP" b="1" i="0" u="none" strike="noStrike" dirty="0">
                <a:solidFill>
                  <a:srgbClr val="0F0F0F"/>
                </a:solidFill>
                <a:effectLst/>
                <a:latin typeface="Roboto" panose="02000000000000000000" pitchFamily="2" charset="0"/>
              </a:rPr>
              <a:t>! </a:t>
            </a:r>
            <a:r>
              <a:rPr lang="ja-JP" altLang="en-US" b="1" i="0" u="none" strike="noStrike">
                <a:solidFill>
                  <a:srgbClr val="0F0F0F"/>
                </a:solidFill>
                <a:effectLst/>
                <a:latin typeface="Roboto" panose="02000000000000000000" pitchFamily="2" charset="0"/>
              </a:rPr>
              <a:t>今こそ停戦を</a:t>
            </a:r>
            <a:r>
              <a:rPr lang="pt-BR" altLang="ja-JP" b="1" i="0" u="none" strike="noStrike" dirty="0" err="1">
                <a:solidFill>
                  <a:srgbClr val="0F0F0F"/>
                </a:solidFill>
                <a:effectLst/>
                <a:latin typeface="Roboto" panose="02000000000000000000" pitchFamily="2" charset="0"/>
              </a:rPr>
              <a:t>Cease</a:t>
            </a:r>
            <a:r>
              <a:rPr lang="pt-BR" altLang="ja-JP" b="1" i="0" u="none" strike="noStrike" dirty="0">
                <a:solidFill>
                  <a:srgbClr val="0F0F0F"/>
                </a:solidFill>
                <a:effectLst/>
                <a:latin typeface="Roboto" panose="02000000000000000000" pitchFamily="2" charset="0"/>
              </a:rPr>
              <a:t> </a:t>
            </a:r>
            <a:r>
              <a:rPr lang="pt-BR" altLang="ja-JP" b="1" i="0" u="none" strike="noStrike" dirty="0" err="1">
                <a:solidFill>
                  <a:srgbClr val="0F0F0F"/>
                </a:solidFill>
                <a:effectLst/>
                <a:latin typeface="Roboto" panose="02000000000000000000" pitchFamily="2" charset="0"/>
              </a:rPr>
              <a:t>All</a:t>
            </a:r>
            <a:r>
              <a:rPr lang="pt-BR" altLang="ja-JP" b="1" i="0" u="none" strike="noStrike" dirty="0">
                <a:solidFill>
                  <a:srgbClr val="0F0F0F"/>
                </a:solidFill>
                <a:effectLst/>
                <a:latin typeface="Roboto" panose="02000000000000000000" pitchFamily="2" charset="0"/>
              </a:rPr>
              <a:t> Fire Now!8th </a:t>
            </a:r>
            <a:r>
              <a:rPr lang="ja-JP" altLang="en-US" b="1" i="0" u="none" strike="noStrike">
                <a:solidFill>
                  <a:srgbClr val="0F0F0F"/>
                </a:solidFill>
                <a:effectLst/>
                <a:latin typeface="Roboto" panose="02000000000000000000" pitchFamily="2" charset="0"/>
              </a:rPr>
              <a:t>ウクライナ戦争停戦に関する最近の動き～ジェフリー・サックス 教授が日本国会に向けて語る</a:t>
            </a:r>
            <a:endParaRPr lang="en-US" dirty="0"/>
          </a:p>
        </p:txBody>
      </p:sp>
      <p:pic>
        <p:nvPicPr>
          <p:cNvPr id="4" name="オンライン メディア 3" descr="【前半】Ceasefire Now! 今こそ停戦をCease All Fire Now!8th ウクライナ戦争停戦に関する最近の動き～ジェフリー・サックス 教授が日本国会に向けて語る">
            <a:hlinkClick r:id="" action="ppaction://media"/>
            <a:extLst>
              <a:ext uri="{FF2B5EF4-FFF2-40B4-BE49-F238E27FC236}">
                <a16:creationId xmlns:a16="http://schemas.microsoft.com/office/drawing/2014/main" id="{1E09F75F-DEC5-C2AF-E41B-B1DD8E585384}"/>
              </a:ext>
            </a:extLst>
          </p:cNvPr>
          <p:cNvPicPr>
            <a:picLocks noGrp="1" noRot="1" noChangeAspect="1"/>
          </p:cNvPicPr>
          <p:nvPr>
            <p:ph idx="1"/>
            <a:videoFile r:link="rId1"/>
          </p:nvPr>
        </p:nvPicPr>
        <p:blipFill>
          <a:blip r:embed="rId4"/>
          <a:stretch>
            <a:fillRect/>
          </a:stretch>
        </p:blipFill>
        <p:spPr>
          <a:xfrm>
            <a:off x="2051050" y="1600200"/>
            <a:ext cx="8091488" cy="4572000"/>
          </a:xfrm>
          <a:prstGeom prst="rect">
            <a:avLst/>
          </a:prstGeom>
        </p:spPr>
      </p:pic>
    </p:spTree>
    <p:extLst>
      <p:ext uri="{BB962C8B-B14F-4D97-AF65-F5344CB8AC3E}">
        <p14:creationId xmlns:p14="http://schemas.microsoft.com/office/powerpoint/2010/main" val="391181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639BA2-142E-201B-8929-C60619098634}"/>
              </a:ext>
            </a:extLst>
          </p:cNvPr>
          <p:cNvSpPr>
            <a:spLocks noGrp="1"/>
          </p:cNvSpPr>
          <p:nvPr>
            <p:ph type="title"/>
          </p:nvPr>
        </p:nvSpPr>
        <p:spPr>
          <a:xfrm>
            <a:off x="1104900" y="76200"/>
            <a:ext cx="10728512" cy="1096962"/>
          </a:xfrm>
        </p:spPr>
        <p:txBody>
          <a:bodyPr>
            <a:normAutofit fontScale="90000"/>
          </a:bodyPr>
          <a:lstStyle/>
          <a:p>
            <a:r>
              <a:rPr lang="en-US" altLang="ja-JP" b="1" i="0" u="none" strike="noStrike" dirty="0">
                <a:solidFill>
                  <a:srgbClr val="0F0F0F"/>
                </a:solidFill>
                <a:effectLst/>
                <a:latin typeface="Roboto" panose="02000000000000000000" pitchFamily="2" charset="0"/>
              </a:rPr>
              <a:t>【</a:t>
            </a:r>
            <a:r>
              <a:rPr lang="ja-JP" altLang="en-US" b="1" i="0" u="none" strike="noStrike">
                <a:solidFill>
                  <a:srgbClr val="0F0F0F"/>
                </a:solidFill>
                <a:effectLst/>
                <a:latin typeface="Roboto" panose="02000000000000000000" pitchFamily="2" charset="0"/>
              </a:rPr>
              <a:t>後半</a:t>
            </a:r>
            <a:r>
              <a:rPr lang="en-US" altLang="ja-JP" b="1" i="0" u="none" strike="noStrike" dirty="0">
                <a:solidFill>
                  <a:srgbClr val="0F0F0F"/>
                </a:solidFill>
                <a:effectLst/>
                <a:latin typeface="Roboto" panose="02000000000000000000" pitchFamily="2" charset="0"/>
              </a:rPr>
              <a:t>】</a:t>
            </a:r>
            <a:r>
              <a:rPr lang="pt-BR" altLang="ja-JP" b="1" i="0" u="none" strike="noStrike" dirty="0" err="1">
                <a:solidFill>
                  <a:srgbClr val="0F0F0F"/>
                </a:solidFill>
                <a:effectLst/>
                <a:latin typeface="Roboto" panose="02000000000000000000" pitchFamily="2" charset="0"/>
              </a:rPr>
              <a:t>Ceasefire</a:t>
            </a:r>
            <a:r>
              <a:rPr lang="pt-BR" altLang="ja-JP" b="1" i="0" u="none" strike="noStrike" dirty="0">
                <a:solidFill>
                  <a:srgbClr val="0F0F0F"/>
                </a:solidFill>
                <a:effectLst/>
                <a:latin typeface="Roboto" panose="02000000000000000000" pitchFamily="2" charset="0"/>
              </a:rPr>
              <a:t> </a:t>
            </a:r>
            <a:r>
              <a:rPr lang="pt-BR" altLang="ja-JP" b="1" i="0" u="none" strike="noStrike" dirty="0" err="1">
                <a:solidFill>
                  <a:srgbClr val="0F0F0F"/>
                </a:solidFill>
                <a:effectLst/>
                <a:latin typeface="Roboto" panose="02000000000000000000" pitchFamily="2" charset="0"/>
              </a:rPr>
              <a:t>Now</a:t>
            </a:r>
            <a:r>
              <a:rPr lang="pt-BR" altLang="ja-JP" b="1" i="0" u="none" strike="noStrike" dirty="0">
                <a:solidFill>
                  <a:srgbClr val="0F0F0F"/>
                </a:solidFill>
                <a:effectLst/>
                <a:latin typeface="Roboto" panose="02000000000000000000" pitchFamily="2" charset="0"/>
              </a:rPr>
              <a:t>! </a:t>
            </a:r>
            <a:r>
              <a:rPr lang="ja-JP" altLang="en-US" b="1" i="0" u="none" strike="noStrike">
                <a:solidFill>
                  <a:srgbClr val="0F0F0F"/>
                </a:solidFill>
                <a:effectLst/>
                <a:latin typeface="Roboto" panose="02000000000000000000" pitchFamily="2" charset="0"/>
              </a:rPr>
              <a:t>今こそ停戦を</a:t>
            </a:r>
            <a:r>
              <a:rPr lang="pt-BR" altLang="ja-JP" b="1" i="0" u="none" strike="noStrike" dirty="0" err="1">
                <a:solidFill>
                  <a:srgbClr val="0F0F0F"/>
                </a:solidFill>
                <a:effectLst/>
                <a:latin typeface="Roboto" panose="02000000000000000000" pitchFamily="2" charset="0"/>
              </a:rPr>
              <a:t>Cease</a:t>
            </a:r>
            <a:r>
              <a:rPr lang="pt-BR" altLang="ja-JP" b="1" i="0" u="none" strike="noStrike" dirty="0">
                <a:solidFill>
                  <a:srgbClr val="0F0F0F"/>
                </a:solidFill>
                <a:effectLst/>
                <a:latin typeface="Roboto" panose="02000000000000000000" pitchFamily="2" charset="0"/>
              </a:rPr>
              <a:t> </a:t>
            </a:r>
            <a:r>
              <a:rPr lang="pt-BR" altLang="ja-JP" b="1" i="0" u="none" strike="noStrike" dirty="0" err="1">
                <a:solidFill>
                  <a:srgbClr val="0F0F0F"/>
                </a:solidFill>
                <a:effectLst/>
                <a:latin typeface="Roboto" panose="02000000000000000000" pitchFamily="2" charset="0"/>
              </a:rPr>
              <a:t>All</a:t>
            </a:r>
            <a:r>
              <a:rPr lang="pt-BR" altLang="ja-JP" b="1" i="0" u="none" strike="noStrike" dirty="0">
                <a:solidFill>
                  <a:srgbClr val="0F0F0F"/>
                </a:solidFill>
                <a:effectLst/>
                <a:latin typeface="Roboto" panose="02000000000000000000" pitchFamily="2" charset="0"/>
              </a:rPr>
              <a:t> Fire Now!8th </a:t>
            </a:r>
            <a:r>
              <a:rPr lang="ja-JP" altLang="en-US" b="1" i="0" u="none" strike="noStrike">
                <a:solidFill>
                  <a:srgbClr val="0F0F0F"/>
                </a:solidFill>
                <a:effectLst/>
                <a:latin typeface="Roboto" panose="02000000000000000000" pitchFamily="2" charset="0"/>
              </a:rPr>
              <a:t>ウクライナ戦争停戦に関する最近の動き～ジェフリー・サックス 教授が日本国会に向けて語る</a:t>
            </a:r>
            <a:endParaRPr lang="en-US" dirty="0"/>
          </a:p>
        </p:txBody>
      </p:sp>
      <p:pic>
        <p:nvPicPr>
          <p:cNvPr id="4" name="オンライン メディア 3" descr="【後半】Ceasefire Now! 今こそ停戦をCease All Fire Now!8th ウクライナ戦争停戦に関する最近の動き～ジェフリー・サックス 教授が日本国会に向け">
            <a:hlinkClick r:id="" action="ppaction://media"/>
            <a:extLst>
              <a:ext uri="{FF2B5EF4-FFF2-40B4-BE49-F238E27FC236}">
                <a16:creationId xmlns:a16="http://schemas.microsoft.com/office/drawing/2014/main" id="{90878239-E50F-5846-0BD9-B1BA9B3A9175}"/>
              </a:ext>
            </a:extLst>
          </p:cNvPr>
          <p:cNvPicPr>
            <a:picLocks noGrp="1" noRot="1" noChangeAspect="1"/>
          </p:cNvPicPr>
          <p:nvPr>
            <p:ph idx="1"/>
            <a:videoFile r:link="rId1"/>
          </p:nvPr>
        </p:nvPicPr>
        <p:blipFill>
          <a:blip r:embed="rId4"/>
          <a:stretch>
            <a:fillRect/>
          </a:stretch>
        </p:blipFill>
        <p:spPr>
          <a:xfrm>
            <a:off x="2051050" y="1600200"/>
            <a:ext cx="8091488" cy="4572000"/>
          </a:xfrm>
          <a:prstGeom prst="rect">
            <a:avLst/>
          </a:prstGeom>
        </p:spPr>
      </p:pic>
    </p:spTree>
    <p:extLst>
      <p:ext uri="{BB962C8B-B14F-4D97-AF65-F5344CB8AC3E}">
        <p14:creationId xmlns:p14="http://schemas.microsoft.com/office/powerpoint/2010/main" val="317634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6B67BD-AD0F-910E-DA08-C0054F79E8A4}"/>
              </a:ext>
            </a:extLst>
          </p:cNvPr>
          <p:cNvSpPr>
            <a:spLocks noGrp="1"/>
          </p:cNvSpPr>
          <p:nvPr>
            <p:ph type="title"/>
          </p:nvPr>
        </p:nvSpPr>
        <p:spPr>
          <a:xfrm>
            <a:off x="6790660" y="270921"/>
            <a:ext cx="5401340" cy="1096962"/>
          </a:xfrm>
        </p:spPr>
        <p:txBody>
          <a:bodyPr>
            <a:noAutofit/>
          </a:bodyPr>
          <a:lstStyle/>
          <a:p>
            <a:endParaRPr lang="en-US" sz="4000" b="1" dirty="0">
              <a:latin typeface="Arial" panose="020B0604020202020204" pitchFamily="34" charset="0"/>
              <a:cs typeface="Arial" panose="020B0604020202020204" pitchFamily="34" charset="0"/>
            </a:endParaRPr>
          </a:p>
        </p:txBody>
      </p:sp>
      <p:pic>
        <p:nvPicPr>
          <p:cNvPr id="10" name="コンテンツ プレースホルダー 9">
            <a:extLst>
              <a:ext uri="{FF2B5EF4-FFF2-40B4-BE49-F238E27FC236}">
                <a16:creationId xmlns:a16="http://schemas.microsoft.com/office/drawing/2014/main" id="{0C6A1B88-9494-1FB6-5AC5-D5F1C59E5A52}"/>
              </a:ext>
            </a:extLst>
          </p:cNvPr>
          <p:cNvPicPr>
            <a:picLocks noGrp="1" noChangeAspect="1"/>
          </p:cNvPicPr>
          <p:nvPr>
            <p:ph idx="1"/>
          </p:nvPr>
        </p:nvPicPr>
        <p:blipFill>
          <a:blip r:embed="rId3"/>
          <a:stretch>
            <a:fillRect/>
          </a:stretch>
        </p:blipFill>
        <p:spPr>
          <a:xfrm>
            <a:off x="0" y="241786"/>
            <a:ext cx="6536759" cy="6414195"/>
          </a:xfrm>
        </p:spPr>
      </p:pic>
      <p:sp>
        <p:nvSpPr>
          <p:cNvPr id="12" name="テキスト ボックス 11">
            <a:extLst>
              <a:ext uri="{FF2B5EF4-FFF2-40B4-BE49-F238E27FC236}">
                <a16:creationId xmlns:a16="http://schemas.microsoft.com/office/drawing/2014/main" id="{3DEC522D-42BC-2338-7F48-82291EA2035A}"/>
              </a:ext>
            </a:extLst>
          </p:cNvPr>
          <p:cNvSpPr txBox="1"/>
          <p:nvPr/>
        </p:nvSpPr>
        <p:spPr>
          <a:xfrm>
            <a:off x="6634716" y="5857881"/>
            <a:ext cx="5713228" cy="923330"/>
          </a:xfrm>
          <a:prstGeom prst="rect">
            <a:avLst/>
          </a:prstGeom>
          <a:noFill/>
        </p:spPr>
        <p:txBody>
          <a:bodyPr wrap="square">
            <a:spAutoFit/>
          </a:bodyPr>
          <a:lstStyle/>
          <a:p>
            <a:r>
              <a:rPr lang="en-US" altLang="ja-JP" dirty="0"/>
              <a:t>https://</a:t>
            </a:r>
            <a:r>
              <a:rPr lang="en-US" altLang="ja-JP" dirty="0" err="1"/>
              <a:t>teifidancer-teifidancer.blogspot.com</a:t>
            </a:r>
            <a:r>
              <a:rPr lang="en-US" altLang="ja-JP" dirty="0"/>
              <a:t>/2019/01/if-you-export-armaments-</a:t>
            </a:r>
            <a:r>
              <a:rPr lang="en-US" altLang="ja-JP" dirty="0" err="1"/>
              <a:t>dont</a:t>
            </a:r>
            <a:r>
              <a:rPr lang="en-US" altLang="ja-JP" dirty="0"/>
              <a:t>-</a:t>
            </a:r>
            <a:r>
              <a:rPr lang="en-US" altLang="ja-JP" dirty="0" err="1"/>
              <a:t>complain.html</a:t>
            </a:r>
            <a:endParaRPr lang="en-US" dirty="0"/>
          </a:p>
        </p:txBody>
      </p:sp>
      <p:sp>
        <p:nvSpPr>
          <p:cNvPr id="3" name="角丸四角形 2">
            <a:extLst>
              <a:ext uri="{FF2B5EF4-FFF2-40B4-BE49-F238E27FC236}">
                <a16:creationId xmlns:a16="http://schemas.microsoft.com/office/drawing/2014/main" id="{909BE091-A35C-9DC6-3BFA-6AA37F4CEBC1}"/>
              </a:ext>
            </a:extLst>
          </p:cNvPr>
          <p:cNvSpPr/>
          <p:nvPr/>
        </p:nvSpPr>
        <p:spPr>
          <a:xfrm>
            <a:off x="6536758" y="115375"/>
            <a:ext cx="4690041" cy="5742506"/>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6000" b="1">
                <a:latin typeface="Arial" panose="020B0604020202020204" pitchFamily="34" charset="0"/>
                <a:cs typeface="Arial" panose="020B0604020202020204" pitchFamily="34" charset="0"/>
              </a:rPr>
              <a:t>武器輸出</a:t>
            </a:r>
            <a:endParaRPr lang="en-US" altLang="ja-JP" sz="6000" b="1" dirty="0">
              <a:latin typeface="Arial" panose="020B0604020202020204" pitchFamily="34" charset="0"/>
              <a:cs typeface="Arial" panose="020B0604020202020204" pitchFamily="34" charset="0"/>
            </a:endParaRPr>
          </a:p>
          <a:p>
            <a:pPr algn="ctr"/>
            <a:br>
              <a:rPr lang="en-US" altLang="ja-JP" sz="6000" b="1" dirty="0">
                <a:latin typeface="Arial" panose="020B0604020202020204" pitchFamily="34" charset="0"/>
                <a:cs typeface="Arial" panose="020B0604020202020204" pitchFamily="34" charset="0"/>
              </a:rPr>
            </a:br>
            <a:r>
              <a:rPr lang="ja-JP" altLang="en-US" sz="6000" b="1">
                <a:latin typeface="Arial" panose="020B0604020202020204" pitchFamily="34" charset="0"/>
                <a:cs typeface="Arial" panose="020B0604020202020204" pitchFamily="34" charset="0"/>
              </a:rPr>
              <a:t>難民輸入</a:t>
            </a:r>
            <a:endParaRPr lang="en-US" sz="6000" dirty="0"/>
          </a:p>
        </p:txBody>
      </p:sp>
      <p:sp>
        <p:nvSpPr>
          <p:cNvPr id="4" name="下矢印 3">
            <a:extLst>
              <a:ext uri="{FF2B5EF4-FFF2-40B4-BE49-F238E27FC236}">
                <a16:creationId xmlns:a16="http://schemas.microsoft.com/office/drawing/2014/main" id="{04CC3BEE-7D40-5916-A51D-49E841BF8465}"/>
              </a:ext>
            </a:extLst>
          </p:cNvPr>
          <p:cNvSpPr/>
          <p:nvPr/>
        </p:nvSpPr>
        <p:spPr>
          <a:xfrm>
            <a:off x="8398162" y="2525553"/>
            <a:ext cx="967232" cy="923330"/>
          </a:xfrm>
          <a:prstGeom prst="down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030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031F2A-84E4-7A6B-78D7-80497060793A}"/>
              </a:ext>
            </a:extLst>
          </p:cNvPr>
          <p:cNvSpPr>
            <a:spLocks noGrp="1"/>
          </p:cNvSpPr>
          <p:nvPr>
            <p:ph type="title"/>
          </p:nvPr>
        </p:nvSpPr>
        <p:spPr>
          <a:xfrm>
            <a:off x="931025" y="76200"/>
            <a:ext cx="10639221" cy="1096962"/>
          </a:xfrm>
        </p:spPr>
        <p:txBody>
          <a:bodyPr>
            <a:normAutofit fontScale="90000"/>
          </a:bodyPr>
          <a:lstStyle/>
          <a:p>
            <a:pPr algn="ctr"/>
            <a:br>
              <a:rPr lang="en-US" altLang="ja-JP" sz="1600" b="1" i="0" u="none" strike="noStrike" dirty="0">
                <a:solidFill>
                  <a:schemeClr val="tx2"/>
                </a:solidFill>
                <a:effectLst/>
                <a:latin typeface="Arial" panose="020B0604020202020204" pitchFamily="34" charset="0"/>
                <a:cs typeface="Arial" panose="020B0604020202020204" pitchFamily="34" charset="0"/>
              </a:rPr>
            </a:br>
            <a:r>
              <a:rPr lang="ja-JP" altLang="en-US" sz="3200" b="1">
                <a:solidFill>
                  <a:schemeClr val="tx2"/>
                </a:solidFill>
                <a:latin typeface="Arial" panose="020B0604020202020204" pitchFamily="34" charset="0"/>
                <a:cs typeface="Arial" panose="020B0604020202020204" pitchFamily="34" charset="0"/>
              </a:rPr>
              <a:t>戦争は経済資源の配分に大きな影響を与える</a:t>
            </a:r>
            <a:br>
              <a:rPr lang="en-US" altLang="ja-JP" sz="3200" b="1" dirty="0">
                <a:solidFill>
                  <a:schemeClr val="tx2"/>
                </a:solidFill>
                <a:latin typeface="Arial" panose="020B0604020202020204" pitchFamily="34" charset="0"/>
                <a:cs typeface="Arial" panose="020B0604020202020204" pitchFamily="34" charset="0"/>
              </a:rPr>
            </a:br>
            <a:r>
              <a:rPr lang="en-US" altLang="ja-JP" sz="3200" b="1" dirty="0">
                <a:solidFill>
                  <a:schemeClr val="tx2"/>
                </a:solidFill>
                <a:latin typeface="Arial" panose="020B0604020202020204" pitchFamily="34" charset="0"/>
                <a:cs typeface="Arial" panose="020B0604020202020204" pitchFamily="34" charset="0"/>
              </a:rPr>
              <a:t>2</a:t>
            </a:r>
            <a:r>
              <a:rPr lang="ja-JP" altLang="en-US" sz="3200" b="1">
                <a:solidFill>
                  <a:schemeClr val="tx2"/>
                </a:solidFill>
                <a:latin typeface="Arial" panose="020B0604020202020204" pitchFamily="34" charset="0"/>
                <a:cs typeface="Arial" panose="020B0604020202020204" pitchFamily="34" charset="0"/>
              </a:rPr>
              <a:t>つの大きな急増：第一次世界大戦と第二次世界大戦</a:t>
            </a:r>
            <a:endParaRPr lang="en-US" sz="3200" b="1" dirty="0">
              <a:solidFill>
                <a:schemeClr val="tx2"/>
              </a:solidFill>
              <a:latin typeface="Arial" panose="020B0604020202020204" pitchFamily="34" charset="0"/>
              <a:cs typeface="Arial" panose="020B0604020202020204" pitchFamily="34" charset="0"/>
            </a:endParaRPr>
          </a:p>
        </p:txBody>
      </p:sp>
      <p:sp>
        <p:nvSpPr>
          <p:cNvPr id="5" name="テキスト ボックス 4">
            <a:extLst>
              <a:ext uri="{FF2B5EF4-FFF2-40B4-BE49-F238E27FC236}">
                <a16:creationId xmlns:a16="http://schemas.microsoft.com/office/drawing/2014/main" id="{F332ED86-9389-BFA8-8539-B1A2C35A48E5}"/>
              </a:ext>
            </a:extLst>
          </p:cNvPr>
          <p:cNvSpPr txBox="1"/>
          <p:nvPr/>
        </p:nvSpPr>
        <p:spPr>
          <a:xfrm>
            <a:off x="629231" y="6446740"/>
            <a:ext cx="8826500" cy="369332"/>
          </a:xfrm>
          <a:prstGeom prst="rect">
            <a:avLst/>
          </a:prstGeom>
          <a:noFill/>
        </p:spPr>
        <p:txBody>
          <a:bodyPr wrap="square">
            <a:spAutoFit/>
          </a:bodyPr>
          <a:lstStyle/>
          <a:p>
            <a:r>
              <a:rPr lang="en-US" altLang="ja-JP" dirty="0"/>
              <a:t>https://</a:t>
            </a:r>
            <a:r>
              <a:rPr lang="en-US" altLang="ja-JP" dirty="0" err="1"/>
              <a:t>ourworldindata.org</a:t>
            </a:r>
            <a:r>
              <a:rPr lang="en-US" altLang="ja-JP" dirty="0"/>
              <a:t>/military-long-run-spending-perspective</a:t>
            </a:r>
            <a:endParaRPr lang="en-US" dirty="0"/>
          </a:p>
        </p:txBody>
      </p:sp>
      <p:sp>
        <p:nvSpPr>
          <p:cNvPr id="10" name="テキスト ボックス 9">
            <a:extLst>
              <a:ext uri="{FF2B5EF4-FFF2-40B4-BE49-F238E27FC236}">
                <a16:creationId xmlns:a16="http://schemas.microsoft.com/office/drawing/2014/main" id="{779393DF-29D2-43E3-D6FB-084752B572FB}"/>
              </a:ext>
            </a:extLst>
          </p:cNvPr>
          <p:cNvSpPr txBox="1"/>
          <p:nvPr/>
        </p:nvSpPr>
        <p:spPr>
          <a:xfrm>
            <a:off x="444500" y="3289300"/>
            <a:ext cx="184731" cy="369332"/>
          </a:xfrm>
          <a:prstGeom prst="rect">
            <a:avLst/>
          </a:prstGeom>
          <a:noFill/>
        </p:spPr>
        <p:txBody>
          <a:bodyPr wrap="none" rtlCol="0">
            <a:spAutoFit/>
          </a:bodyPr>
          <a:lstStyle/>
          <a:p>
            <a:endParaRPr lang="en-US" dirty="0"/>
          </a:p>
        </p:txBody>
      </p:sp>
      <p:pic>
        <p:nvPicPr>
          <p:cNvPr id="20" name="コンテンツ プレースホルダー 19">
            <a:extLst>
              <a:ext uri="{FF2B5EF4-FFF2-40B4-BE49-F238E27FC236}">
                <a16:creationId xmlns:a16="http://schemas.microsoft.com/office/drawing/2014/main" id="{530461BF-4F9D-52D2-7EEA-95198B3CB0A9}"/>
              </a:ext>
            </a:extLst>
          </p:cNvPr>
          <p:cNvPicPr>
            <a:picLocks noGrp="1" noChangeAspect="1"/>
          </p:cNvPicPr>
          <p:nvPr>
            <p:ph idx="1"/>
          </p:nvPr>
        </p:nvPicPr>
        <p:blipFill>
          <a:blip r:embed="rId3"/>
          <a:stretch>
            <a:fillRect/>
          </a:stretch>
        </p:blipFill>
        <p:spPr>
          <a:xfrm>
            <a:off x="444500" y="1930120"/>
            <a:ext cx="9660927" cy="4516620"/>
          </a:xfrm>
          <a:prstGeom prst="rect">
            <a:avLst/>
          </a:prstGeom>
        </p:spPr>
      </p:pic>
      <p:pic>
        <p:nvPicPr>
          <p:cNvPr id="22" name="図 21">
            <a:extLst>
              <a:ext uri="{FF2B5EF4-FFF2-40B4-BE49-F238E27FC236}">
                <a16:creationId xmlns:a16="http://schemas.microsoft.com/office/drawing/2014/main" id="{05358C01-6BD4-CF3E-F890-D643313FDAE8}"/>
              </a:ext>
            </a:extLst>
          </p:cNvPr>
          <p:cNvPicPr>
            <a:picLocks noChangeAspect="1"/>
          </p:cNvPicPr>
          <p:nvPr/>
        </p:nvPicPr>
        <p:blipFill>
          <a:blip r:embed="rId4"/>
          <a:stretch>
            <a:fillRect/>
          </a:stretch>
        </p:blipFill>
        <p:spPr>
          <a:xfrm>
            <a:off x="2646063" y="2356366"/>
            <a:ext cx="2628900" cy="2235200"/>
          </a:xfrm>
          <a:prstGeom prst="rect">
            <a:avLst/>
          </a:prstGeom>
        </p:spPr>
      </p:pic>
      <p:pic>
        <p:nvPicPr>
          <p:cNvPr id="23" name="図 22">
            <a:extLst>
              <a:ext uri="{FF2B5EF4-FFF2-40B4-BE49-F238E27FC236}">
                <a16:creationId xmlns:a16="http://schemas.microsoft.com/office/drawing/2014/main" id="{A82A3C02-2D48-8D86-D28E-9FCFAE182B47}"/>
              </a:ext>
            </a:extLst>
          </p:cNvPr>
          <p:cNvPicPr>
            <a:picLocks noChangeAspect="1"/>
          </p:cNvPicPr>
          <p:nvPr/>
        </p:nvPicPr>
        <p:blipFill>
          <a:blip r:embed="rId5"/>
          <a:stretch>
            <a:fillRect/>
          </a:stretch>
        </p:blipFill>
        <p:spPr>
          <a:xfrm>
            <a:off x="5977855" y="2158921"/>
            <a:ext cx="2501900" cy="1981200"/>
          </a:xfrm>
          <a:prstGeom prst="rect">
            <a:avLst/>
          </a:prstGeom>
        </p:spPr>
      </p:pic>
      <p:pic>
        <p:nvPicPr>
          <p:cNvPr id="24" name="図 23">
            <a:extLst>
              <a:ext uri="{FF2B5EF4-FFF2-40B4-BE49-F238E27FC236}">
                <a16:creationId xmlns:a16="http://schemas.microsoft.com/office/drawing/2014/main" id="{6D8577F1-EDF3-8396-6713-E5FEFA401B5F}"/>
              </a:ext>
            </a:extLst>
          </p:cNvPr>
          <p:cNvPicPr>
            <a:picLocks noChangeAspect="1"/>
          </p:cNvPicPr>
          <p:nvPr/>
        </p:nvPicPr>
        <p:blipFill>
          <a:blip r:embed="rId6"/>
          <a:stretch>
            <a:fillRect/>
          </a:stretch>
        </p:blipFill>
        <p:spPr>
          <a:xfrm>
            <a:off x="9153077" y="2906835"/>
            <a:ext cx="2387600" cy="2590800"/>
          </a:xfrm>
          <a:prstGeom prst="rect">
            <a:avLst/>
          </a:prstGeom>
        </p:spPr>
      </p:pic>
      <p:sp>
        <p:nvSpPr>
          <p:cNvPr id="25" name="テキスト ボックス 24">
            <a:extLst>
              <a:ext uri="{FF2B5EF4-FFF2-40B4-BE49-F238E27FC236}">
                <a16:creationId xmlns:a16="http://schemas.microsoft.com/office/drawing/2014/main" id="{D9E2B04B-1215-4BB4-0BF2-0A59D85F5B5E}"/>
              </a:ext>
            </a:extLst>
          </p:cNvPr>
          <p:cNvSpPr txBox="1"/>
          <p:nvPr/>
        </p:nvSpPr>
        <p:spPr>
          <a:xfrm>
            <a:off x="3472417" y="2324744"/>
            <a:ext cx="1800493" cy="369332"/>
          </a:xfrm>
          <a:prstGeom prst="rect">
            <a:avLst/>
          </a:prstGeom>
          <a:noFill/>
        </p:spPr>
        <p:txBody>
          <a:bodyPr wrap="none" rtlCol="0">
            <a:spAutoFit/>
          </a:bodyPr>
          <a:lstStyle/>
          <a:p>
            <a:r>
              <a:rPr lang="en-US" dirty="0"/>
              <a:t>第１次世界大戦</a:t>
            </a:r>
          </a:p>
        </p:txBody>
      </p:sp>
      <p:sp>
        <p:nvSpPr>
          <p:cNvPr id="26" name="テキスト ボックス 25">
            <a:extLst>
              <a:ext uri="{FF2B5EF4-FFF2-40B4-BE49-F238E27FC236}">
                <a16:creationId xmlns:a16="http://schemas.microsoft.com/office/drawing/2014/main" id="{16C72BB6-5FC3-C052-F839-317192C0BB0E}"/>
              </a:ext>
            </a:extLst>
          </p:cNvPr>
          <p:cNvSpPr txBox="1"/>
          <p:nvPr/>
        </p:nvSpPr>
        <p:spPr>
          <a:xfrm>
            <a:off x="6600580" y="2106967"/>
            <a:ext cx="1704313" cy="369332"/>
          </a:xfrm>
          <a:prstGeom prst="rect">
            <a:avLst/>
          </a:prstGeom>
          <a:noFill/>
        </p:spPr>
        <p:txBody>
          <a:bodyPr wrap="none" rtlCol="0">
            <a:spAutoFit/>
          </a:bodyPr>
          <a:lstStyle/>
          <a:p>
            <a:r>
              <a:rPr lang="en-US" dirty="0"/>
              <a:t>第2次世界大戦</a:t>
            </a:r>
          </a:p>
        </p:txBody>
      </p:sp>
      <p:sp>
        <p:nvSpPr>
          <p:cNvPr id="3" name="テキスト ボックス 2">
            <a:extLst>
              <a:ext uri="{FF2B5EF4-FFF2-40B4-BE49-F238E27FC236}">
                <a16:creationId xmlns:a16="http://schemas.microsoft.com/office/drawing/2014/main" id="{0396CBE6-9E26-968C-F305-96ED46C2D7D6}"/>
              </a:ext>
            </a:extLst>
          </p:cNvPr>
          <p:cNvSpPr txBox="1"/>
          <p:nvPr/>
        </p:nvSpPr>
        <p:spPr>
          <a:xfrm>
            <a:off x="953406" y="1407791"/>
            <a:ext cx="9171100" cy="584775"/>
          </a:xfrm>
          <a:prstGeom prst="rect">
            <a:avLst/>
          </a:prstGeom>
          <a:noFill/>
        </p:spPr>
        <p:txBody>
          <a:bodyPr wrap="none" rtlCol="0">
            <a:spAutoFit/>
          </a:bodyPr>
          <a:lstStyle/>
          <a:p>
            <a:r>
              <a:rPr lang="en-US" altLang="ja-JP" sz="3200" b="1" dirty="0">
                <a:solidFill>
                  <a:schemeClr val="tx2"/>
                </a:solidFill>
                <a:latin typeface="Arial" panose="020B0604020202020204" pitchFamily="34" charset="0"/>
                <a:cs typeface="Arial" panose="020B0604020202020204" pitchFamily="34" charset="0"/>
              </a:rPr>
              <a:t>GDP</a:t>
            </a:r>
            <a:r>
              <a:rPr lang="ja-JP" altLang="en-US" sz="3200" b="1">
                <a:solidFill>
                  <a:schemeClr val="tx2"/>
                </a:solidFill>
                <a:latin typeface="Arial" panose="020B0604020202020204" pitchFamily="34" charset="0"/>
                <a:cs typeface="Arial" panose="020B0604020202020204" pitchFamily="34" charset="0"/>
              </a:rPr>
              <a:t>に占める軍事費の割合（</a:t>
            </a:r>
            <a:r>
              <a:rPr lang="en-US" altLang="ja-JP" sz="3200" b="1" dirty="0">
                <a:solidFill>
                  <a:schemeClr val="tx2"/>
                </a:solidFill>
                <a:latin typeface="Arial" panose="020B0604020202020204" pitchFamily="34" charset="0"/>
                <a:cs typeface="Arial" panose="020B0604020202020204" pitchFamily="34" charset="0"/>
              </a:rPr>
              <a:t>1827</a:t>
            </a:r>
            <a:r>
              <a:rPr lang="ja-JP" altLang="en-US" sz="3200" b="1">
                <a:solidFill>
                  <a:schemeClr val="tx2"/>
                </a:solidFill>
                <a:latin typeface="Arial" panose="020B0604020202020204" pitchFamily="34" charset="0"/>
                <a:cs typeface="Arial" panose="020B0604020202020204" pitchFamily="34" charset="0"/>
              </a:rPr>
              <a:t>年ー</a:t>
            </a:r>
            <a:r>
              <a:rPr lang="en-US" altLang="ja-JP" sz="3200" b="1" dirty="0">
                <a:solidFill>
                  <a:schemeClr val="tx2"/>
                </a:solidFill>
                <a:latin typeface="Arial" panose="020B0604020202020204" pitchFamily="34" charset="0"/>
                <a:cs typeface="Arial" panose="020B0604020202020204" pitchFamily="34" charset="0"/>
              </a:rPr>
              <a:t>2016</a:t>
            </a:r>
            <a:r>
              <a:rPr lang="ja-JP" altLang="en-US" sz="3200" b="1">
                <a:solidFill>
                  <a:schemeClr val="tx2"/>
                </a:solidFill>
                <a:latin typeface="Arial" panose="020B0604020202020204" pitchFamily="34" charset="0"/>
                <a:cs typeface="Arial" panose="020B0604020202020204" pitchFamily="34" charset="0"/>
              </a:rPr>
              <a:t>年）</a:t>
            </a:r>
            <a:endParaRPr lang="en-US" sz="3200" dirty="0"/>
          </a:p>
        </p:txBody>
      </p:sp>
    </p:spTree>
    <p:extLst>
      <p:ext uri="{BB962C8B-B14F-4D97-AF65-F5344CB8AC3E}">
        <p14:creationId xmlns:p14="http://schemas.microsoft.com/office/powerpoint/2010/main" val="343744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97F3298C-08E7-BD99-0BE0-49190A3461CB}"/>
              </a:ext>
            </a:extLst>
          </p:cNvPr>
          <p:cNvSpPr txBox="1"/>
          <p:nvPr/>
        </p:nvSpPr>
        <p:spPr>
          <a:xfrm>
            <a:off x="5118652" y="5072897"/>
            <a:ext cx="6864801" cy="1015663"/>
          </a:xfrm>
          <a:prstGeom prst="rect">
            <a:avLst/>
          </a:prstGeom>
          <a:noFill/>
        </p:spPr>
        <p:txBody>
          <a:bodyPr wrap="square" rtlCol="0">
            <a:spAutoFit/>
          </a:bodyPr>
          <a:lstStyle/>
          <a:p>
            <a:r>
              <a:rPr lang="ja-JP" altLang="en-US" sz="2000">
                <a:solidFill>
                  <a:schemeClr val="tx2"/>
                </a:solidFill>
                <a:latin typeface="Open Sans" panose="020B0606030504020204" pitchFamily="34" charset="0"/>
              </a:rPr>
              <a:t>ロイタージャーナリズム研究所が</a:t>
            </a:r>
            <a:r>
              <a:rPr lang="ja-JP" altLang="en-US" sz="2000">
                <a:solidFill>
                  <a:srgbClr val="FF0000"/>
                </a:solidFill>
                <a:latin typeface="Open Sans" panose="020B0606030504020204" pitchFamily="34" charset="0"/>
              </a:rPr>
              <a:t>デジタルニュース消費</a:t>
            </a:r>
            <a:r>
              <a:rPr lang="ja-JP" altLang="en-US" sz="2000">
                <a:solidFill>
                  <a:schemeClr val="tx2"/>
                </a:solidFill>
                <a:latin typeface="Open Sans" panose="020B0606030504020204" pitchFamily="34" charset="0"/>
              </a:rPr>
              <a:t>に関するレポートを発表。最新版は、</a:t>
            </a:r>
            <a:r>
              <a:rPr lang="en-US" altLang="ja-JP" sz="2000" dirty="0">
                <a:solidFill>
                  <a:srgbClr val="FF0000"/>
                </a:solidFill>
                <a:latin typeface="Open Sans" panose="020B0606030504020204" pitchFamily="34" charset="0"/>
              </a:rPr>
              <a:t>47</a:t>
            </a:r>
            <a:r>
              <a:rPr lang="ja-JP" altLang="en-US" sz="2000">
                <a:solidFill>
                  <a:srgbClr val="FF0000"/>
                </a:solidFill>
                <a:latin typeface="Open Sans" panose="020B0606030504020204" pitchFamily="34" charset="0"/>
              </a:rPr>
              <a:t>の国と地域の</a:t>
            </a:r>
            <a:r>
              <a:rPr lang="en-US" altLang="ja-JP" sz="2000" dirty="0">
                <a:solidFill>
                  <a:srgbClr val="FF0000"/>
                </a:solidFill>
                <a:latin typeface="Open Sans" panose="020B0606030504020204" pitchFamily="34" charset="0"/>
              </a:rPr>
              <a:t>95,000</a:t>
            </a:r>
            <a:r>
              <a:rPr lang="ja-JP" altLang="en-US" sz="2000">
                <a:solidFill>
                  <a:srgbClr val="FF0000"/>
                </a:solidFill>
                <a:latin typeface="Open Sans" panose="020B0606030504020204" pitchFamily="34" charset="0"/>
              </a:rPr>
              <a:t>人以上</a:t>
            </a:r>
            <a:r>
              <a:rPr lang="ja-JP" altLang="en-US" sz="2000">
                <a:solidFill>
                  <a:schemeClr val="tx2"/>
                </a:solidFill>
                <a:latin typeface="Open Sans" panose="020B0606030504020204" pitchFamily="34" charset="0"/>
              </a:rPr>
              <a:t>を対象とした</a:t>
            </a:r>
            <a:r>
              <a:rPr lang="en-US" altLang="ja-JP" sz="2000" dirty="0">
                <a:solidFill>
                  <a:srgbClr val="FF0000"/>
                </a:solidFill>
                <a:latin typeface="Open Sans" panose="020B0606030504020204" pitchFamily="34" charset="0"/>
              </a:rPr>
              <a:t>YouGov</a:t>
            </a:r>
            <a:r>
              <a:rPr lang="ja-JP" altLang="en-US" sz="2000">
                <a:solidFill>
                  <a:srgbClr val="FF0000"/>
                </a:solidFill>
                <a:latin typeface="Open Sans" panose="020B0606030504020204" pitchFamily="34" charset="0"/>
              </a:rPr>
              <a:t>の調査</a:t>
            </a:r>
            <a:r>
              <a:rPr lang="ja-JP" altLang="en-US" sz="2000">
                <a:solidFill>
                  <a:schemeClr val="tx2"/>
                </a:solidFill>
                <a:latin typeface="Open Sans" panose="020B0606030504020204" pitchFamily="34" charset="0"/>
              </a:rPr>
              <a:t>に基づいています。</a:t>
            </a:r>
            <a:endParaRPr lang="en-US" sz="2000" b="1" dirty="0">
              <a:solidFill>
                <a:schemeClr val="tx2"/>
              </a:solidFill>
            </a:endParaRPr>
          </a:p>
        </p:txBody>
      </p:sp>
      <p:pic>
        <p:nvPicPr>
          <p:cNvPr id="3" name="図 2">
            <a:extLst>
              <a:ext uri="{FF2B5EF4-FFF2-40B4-BE49-F238E27FC236}">
                <a16:creationId xmlns:a16="http://schemas.microsoft.com/office/drawing/2014/main" id="{A7E03F98-E3CB-793F-4BF6-631621D2B2A2}"/>
              </a:ext>
            </a:extLst>
          </p:cNvPr>
          <p:cNvPicPr>
            <a:picLocks noChangeAspect="1"/>
          </p:cNvPicPr>
          <p:nvPr/>
        </p:nvPicPr>
        <p:blipFill>
          <a:blip r:embed="rId3"/>
          <a:stretch>
            <a:fillRect/>
          </a:stretch>
        </p:blipFill>
        <p:spPr>
          <a:xfrm>
            <a:off x="372361" y="0"/>
            <a:ext cx="4220308" cy="6858000"/>
          </a:xfrm>
          <a:prstGeom prst="rect">
            <a:avLst/>
          </a:prstGeom>
        </p:spPr>
      </p:pic>
      <p:sp>
        <p:nvSpPr>
          <p:cNvPr id="9" name="テキスト ボックス 8">
            <a:extLst>
              <a:ext uri="{FF2B5EF4-FFF2-40B4-BE49-F238E27FC236}">
                <a16:creationId xmlns:a16="http://schemas.microsoft.com/office/drawing/2014/main" id="{5BF8044D-B015-9805-BF8F-ADD30CA1BF26}"/>
              </a:ext>
            </a:extLst>
          </p:cNvPr>
          <p:cNvSpPr txBox="1"/>
          <p:nvPr/>
        </p:nvSpPr>
        <p:spPr>
          <a:xfrm>
            <a:off x="5118652" y="6396336"/>
            <a:ext cx="7073347" cy="276999"/>
          </a:xfrm>
          <a:prstGeom prst="rect">
            <a:avLst/>
          </a:prstGeom>
          <a:noFill/>
        </p:spPr>
        <p:txBody>
          <a:bodyPr wrap="square">
            <a:spAutoFit/>
          </a:bodyPr>
          <a:lstStyle/>
          <a:p>
            <a:r>
              <a:rPr lang="en-US" altLang="ja-JP" sz="1200" dirty="0"/>
              <a:t>https://</a:t>
            </a:r>
            <a:r>
              <a:rPr lang="en-US" altLang="ja-JP" sz="1200" dirty="0" err="1"/>
              <a:t>www.statista.com</a:t>
            </a:r>
            <a:r>
              <a:rPr lang="en-US" altLang="ja-JP" sz="1200" dirty="0"/>
              <a:t>/chart/7248/where-people-trust-the-news-most-and-least/</a:t>
            </a:r>
            <a:endParaRPr lang="en-US" sz="1200" dirty="0"/>
          </a:p>
        </p:txBody>
      </p:sp>
      <p:sp>
        <p:nvSpPr>
          <p:cNvPr id="10" name="テキスト ボックス 9">
            <a:extLst>
              <a:ext uri="{FF2B5EF4-FFF2-40B4-BE49-F238E27FC236}">
                <a16:creationId xmlns:a16="http://schemas.microsoft.com/office/drawing/2014/main" id="{56BE9A28-C72E-70F9-DDB9-8975CE23CA6F}"/>
              </a:ext>
            </a:extLst>
          </p:cNvPr>
          <p:cNvSpPr txBox="1"/>
          <p:nvPr/>
        </p:nvSpPr>
        <p:spPr>
          <a:xfrm>
            <a:off x="4718175" y="769440"/>
            <a:ext cx="6864802" cy="3785652"/>
          </a:xfrm>
          <a:prstGeom prst="rect">
            <a:avLst/>
          </a:prstGeom>
          <a:noFill/>
        </p:spPr>
        <p:txBody>
          <a:bodyPr wrap="square" rtlCol="0">
            <a:spAutoFit/>
          </a:bodyPr>
          <a:lstStyle/>
          <a:p>
            <a:pPr marL="457200" indent="-457200">
              <a:buFont typeface="Arial" panose="020B0604020202020204" pitchFamily="34" charset="0"/>
              <a:buChar char="•"/>
            </a:pPr>
            <a:r>
              <a:rPr lang="ja-JP" altLang="en-US" sz="2400" b="1">
                <a:solidFill>
                  <a:srgbClr val="FF0000"/>
                </a:solidFill>
                <a:latin typeface="Arial" panose="020B0604020202020204" pitchFamily="34" charset="0"/>
                <a:cs typeface="Arial" panose="020B0604020202020204" pitchFamily="34" charset="0"/>
              </a:rPr>
              <a:t>日本人</a:t>
            </a:r>
            <a:r>
              <a:rPr lang="ja-JP" altLang="en-US" sz="2400" b="1">
                <a:solidFill>
                  <a:schemeClr val="tx2"/>
                </a:solidFill>
                <a:latin typeface="Arial" panose="020B0604020202020204" pitchFamily="34" charset="0"/>
                <a:cs typeface="Arial" panose="020B0604020202020204" pitchFamily="34" charset="0"/>
              </a:rPr>
              <a:t>はメディアを</a:t>
            </a:r>
            <a:r>
              <a:rPr lang="ja-JP" altLang="en-US" sz="2400" b="1">
                <a:solidFill>
                  <a:srgbClr val="FF0000"/>
                </a:solidFill>
                <a:latin typeface="Arial" panose="020B0604020202020204" pitchFamily="34" charset="0"/>
                <a:cs typeface="Arial" panose="020B0604020202020204" pitchFamily="34" charset="0"/>
              </a:rPr>
              <a:t>かなり信頼</a:t>
            </a:r>
            <a:r>
              <a:rPr lang="ja-JP" altLang="en-US" sz="2400" b="1">
                <a:solidFill>
                  <a:schemeClr val="tx2"/>
                </a:solidFill>
                <a:latin typeface="Arial" panose="020B0604020202020204" pitchFamily="34" charset="0"/>
                <a:cs typeface="Arial" panose="020B0604020202020204" pitchFamily="34" charset="0"/>
              </a:rPr>
              <a:t>している。</a:t>
            </a:r>
            <a:r>
              <a:rPr lang="en-US" altLang="ja-JP" sz="2400" b="1" dirty="0">
                <a:solidFill>
                  <a:srgbClr val="FF0000"/>
                </a:solidFill>
                <a:latin typeface="Arial" panose="020B0604020202020204" pitchFamily="34" charset="0"/>
                <a:cs typeface="Arial" panose="020B0604020202020204" pitchFamily="34" charset="0"/>
              </a:rPr>
              <a:t>43%</a:t>
            </a:r>
            <a:r>
              <a:rPr lang="ja-JP" altLang="en-US" sz="2400" b="1">
                <a:solidFill>
                  <a:srgbClr val="FF0000"/>
                </a:solidFill>
                <a:latin typeface="Arial" panose="020B0604020202020204" pitchFamily="34" charset="0"/>
                <a:cs typeface="Arial" panose="020B0604020202020204" pitchFamily="34" charset="0"/>
              </a:rPr>
              <a:t>が</a:t>
            </a:r>
            <a:r>
              <a:rPr lang="ja-JP" altLang="en-US" sz="2400" b="1">
                <a:solidFill>
                  <a:schemeClr val="tx2"/>
                </a:solidFill>
                <a:latin typeface="Arial" panose="020B0604020202020204" pitchFamily="34" charset="0"/>
                <a:cs typeface="Arial" panose="020B0604020202020204" pitchFamily="34" charset="0"/>
              </a:rPr>
              <a:t>殆どの場合ニュースを信頼していると回答。</a:t>
            </a:r>
          </a:p>
          <a:p>
            <a:pPr marL="457200" indent="-457200">
              <a:buFont typeface="Arial" panose="020B0604020202020204" pitchFamily="34" charset="0"/>
              <a:buChar char="•"/>
            </a:pPr>
            <a:r>
              <a:rPr lang="ja-JP" altLang="en-US" sz="2400" b="1">
                <a:solidFill>
                  <a:srgbClr val="FF0000"/>
                </a:solidFill>
                <a:latin typeface="Arial" panose="020B0604020202020204" pitchFamily="34" charset="0"/>
                <a:cs typeface="Arial" panose="020B0604020202020204" pitchFamily="34" charset="0"/>
              </a:rPr>
              <a:t>台湾（</a:t>
            </a:r>
            <a:r>
              <a:rPr lang="en-US" altLang="ja-JP" sz="2400" b="1" dirty="0">
                <a:solidFill>
                  <a:srgbClr val="FF0000"/>
                </a:solidFill>
                <a:latin typeface="Arial" panose="020B0604020202020204" pitchFamily="34" charset="0"/>
                <a:cs typeface="Arial" panose="020B0604020202020204" pitchFamily="34" charset="0"/>
              </a:rPr>
              <a:t>33%</a:t>
            </a:r>
            <a:r>
              <a:rPr lang="ja-JP" altLang="en-US" sz="2400" b="1">
                <a:solidFill>
                  <a:srgbClr val="FF0000"/>
                </a:solidFill>
                <a:latin typeface="Arial" panose="020B0604020202020204" pitchFamily="34" charset="0"/>
                <a:cs typeface="Arial" panose="020B0604020202020204" pitchFamily="34" charset="0"/>
              </a:rPr>
              <a:t>）</a:t>
            </a:r>
            <a:r>
              <a:rPr lang="ja-JP" altLang="en-US" sz="2400" b="1">
                <a:solidFill>
                  <a:schemeClr val="tx2"/>
                </a:solidFill>
                <a:latin typeface="Arial" panose="020B0604020202020204" pitchFamily="34" charset="0"/>
                <a:cs typeface="Arial" panose="020B0604020202020204" pitchFamily="34" charset="0"/>
              </a:rPr>
              <a:t>ではメディアは民間企業に支配されており、</a:t>
            </a:r>
            <a:r>
              <a:rPr lang="ja-JP" altLang="en-US" sz="2400" b="1">
                <a:solidFill>
                  <a:srgbClr val="FF0000"/>
                </a:solidFill>
                <a:latin typeface="Arial" panose="020B0604020202020204" pitchFamily="34" charset="0"/>
                <a:cs typeface="Arial" panose="020B0604020202020204" pitchFamily="34" charset="0"/>
              </a:rPr>
              <a:t>独立派と統一派の意見の分裂</a:t>
            </a:r>
            <a:r>
              <a:rPr lang="ja-JP" altLang="en-US" sz="2400" b="1">
                <a:solidFill>
                  <a:schemeClr val="tx2"/>
                </a:solidFill>
                <a:latin typeface="Arial" panose="020B0604020202020204" pitchFamily="34" charset="0"/>
                <a:cs typeface="Arial" panose="020B0604020202020204" pitchFamily="34" charset="0"/>
              </a:rPr>
              <a:t>が悪化している。</a:t>
            </a:r>
          </a:p>
          <a:p>
            <a:pPr marL="457200" indent="-457200">
              <a:buFont typeface="Arial" panose="020B0604020202020204" pitchFamily="34" charset="0"/>
              <a:buChar char="•"/>
            </a:pPr>
            <a:r>
              <a:rPr lang="ja-JP" altLang="en-US" sz="2400" b="1">
                <a:solidFill>
                  <a:srgbClr val="FF0000"/>
                </a:solidFill>
                <a:latin typeface="Arial" panose="020B0604020202020204" pitchFamily="34" charset="0"/>
                <a:cs typeface="Arial" panose="020B0604020202020204" pitchFamily="34" charset="0"/>
              </a:rPr>
              <a:t>韓国（</a:t>
            </a:r>
            <a:r>
              <a:rPr lang="en-US" altLang="ja-JP" sz="2400" b="1" dirty="0">
                <a:solidFill>
                  <a:srgbClr val="FF0000"/>
                </a:solidFill>
                <a:latin typeface="Arial" panose="020B0604020202020204" pitchFamily="34" charset="0"/>
                <a:cs typeface="Arial" panose="020B0604020202020204" pitchFamily="34" charset="0"/>
              </a:rPr>
              <a:t>31%</a:t>
            </a:r>
            <a:r>
              <a:rPr lang="ja-JP" altLang="en-US" sz="2400" b="1">
                <a:solidFill>
                  <a:srgbClr val="FF0000"/>
                </a:solidFill>
                <a:latin typeface="Arial" panose="020B0604020202020204" pitchFamily="34" charset="0"/>
                <a:cs typeface="Arial" panose="020B0604020202020204" pitchFamily="34" charset="0"/>
              </a:rPr>
              <a:t>）</a:t>
            </a:r>
            <a:r>
              <a:rPr lang="ja-JP" altLang="en-US" sz="2400" b="1">
                <a:solidFill>
                  <a:schemeClr val="tx2"/>
                </a:solidFill>
                <a:latin typeface="Arial" panose="020B0604020202020204" pitchFamily="34" charset="0"/>
                <a:cs typeface="Arial" panose="020B0604020202020204" pitchFamily="34" charset="0"/>
              </a:rPr>
              <a:t>は経済減速に直面しており、大手オンラインストリーミングプラットフォームが</a:t>
            </a:r>
            <a:r>
              <a:rPr lang="ja-JP" altLang="en-US" sz="2400" b="1">
                <a:solidFill>
                  <a:srgbClr val="FF0000"/>
                </a:solidFill>
                <a:latin typeface="Arial" panose="020B0604020202020204" pitchFamily="34" charset="0"/>
                <a:cs typeface="Arial" panose="020B0604020202020204" pitchFamily="34" charset="0"/>
              </a:rPr>
              <a:t>ニュース番組への注目度の低下</a:t>
            </a:r>
            <a:r>
              <a:rPr lang="ja-JP" altLang="en-US" sz="2400" b="1">
                <a:solidFill>
                  <a:schemeClr val="tx2"/>
                </a:solidFill>
                <a:latin typeface="Arial" panose="020B0604020202020204" pitchFamily="34" charset="0"/>
                <a:cs typeface="Arial" panose="020B0604020202020204" pitchFamily="34" charset="0"/>
              </a:rPr>
              <a:t>を招き続けているため、広告費が減少している。</a:t>
            </a:r>
            <a:endParaRPr lang="en-US" sz="2400" b="1" dirty="0">
              <a:solidFill>
                <a:schemeClr val="tx2"/>
              </a:solidFill>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8605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9BB2E9CE-E8EE-9C6A-6127-2ECB578DD7D6}"/>
              </a:ext>
            </a:extLst>
          </p:cNvPr>
          <p:cNvSpPr>
            <a:spLocks noGrp="1"/>
          </p:cNvSpPr>
          <p:nvPr>
            <p:ph type="body" sz="half" idx="2"/>
          </p:nvPr>
        </p:nvSpPr>
        <p:spPr>
          <a:xfrm>
            <a:off x="102303" y="1528797"/>
            <a:ext cx="3358994" cy="4877194"/>
          </a:xfrm>
        </p:spPr>
        <p:txBody>
          <a:bodyPr>
            <a:noAutofit/>
          </a:bodyPr>
          <a:lstStyle/>
          <a:p>
            <a:pPr marL="285750" indent="-285750">
              <a:buFont typeface="Arial" panose="020B0604020202020204" pitchFamily="34" charset="0"/>
              <a:buChar char="•"/>
            </a:pPr>
            <a:r>
              <a:rPr lang="en-US" sz="2000" dirty="0" err="1"/>
              <a:t>英会話教師</a:t>
            </a:r>
            <a:endParaRPr lang="en-US" sz="2000" dirty="0"/>
          </a:p>
          <a:p>
            <a:pPr marL="285750" indent="-285750">
              <a:buFont typeface="Arial" panose="020B0604020202020204" pitchFamily="34" charset="0"/>
              <a:buChar char="•"/>
            </a:pPr>
            <a:r>
              <a:rPr lang="en-US" sz="2000" dirty="0"/>
              <a:t>P＆G</a:t>
            </a:r>
            <a:r>
              <a:rPr lang="ja-JP" altLang="en-US" sz="2000"/>
              <a:t> バイリンガル秘書、神戸</a:t>
            </a:r>
            <a:endParaRPr lang="en-US" sz="2000" dirty="0"/>
          </a:p>
          <a:p>
            <a:pPr marL="285750" indent="-285750">
              <a:buFont typeface="Arial" panose="020B0604020202020204" pitchFamily="34" charset="0"/>
              <a:buChar char="•"/>
            </a:pPr>
            <a:r>
              <a:rPr lang="en-US" sz="2000" dirty="0" err="1"/>
              <a:t>米州開発銀行、コンサルタント、ワシントン</a:t>
            </a:r>
            <a:r>
              <a:rPr lang="en-US" sz="2000" dirty="0"/>
              <a:t>, D.C.</a:t>
            </a:r>
          </a:p>
          <a:p>
            <a:pPr marL="285750" indent="-285750">
              <a:buFont typeface="Arial" panose="020B0604020202020204" pitchFamily="34" charset="0"/>
              <a:buChar char="•"/>
            </a:pPr>
            <a:r>
              <a:rPr lang="en-US" sz="2000" dirty="0" err="1"/>
              <a:t>国際エイズ推進構想（IAVI</a:t>
            </a:r>
            <a:r>
              <a:rPr lang="en-US" sz="2000" dirty="0"/>
              <a:t>)</a:t>
            </a:r>
            <a:r>
              <a:rPr lang="en-US" sz="2000" dirty="0" err="1"/>
              <a:t>ニコンサルタント、にューヨーク</a:t>
            </a:r>
            <a:endParaRPr lang="en-US" sz="2000" dirty="0"/>
          </a:p>
          <a:p>
            <a:pPr marL="285750" indent="-285750">
              <a:buFont typeface="Arial" panose="020B0604020202020204" pitchFamily="34" charset="0"/>
              <a:buChar char="•"/>
            </a:pPr>
            <a:r>
              <a:rPr lang="en-US" sz="2000" dirty="0" err="1"/>
              <a:t>コロンビア大学、ティーチングアシスタント、ニューヨーク</a:t>
            </a:r>
            <a:endParaRPr lang="en-US" sz="2000" dirty="0"/>
          </a:p>
          <a:p>
            <a:pPr marL="285750" indent="-285750">
              <a:buFont typeface="Arial" panose="020B0604020202020204" pitchFamily="34" charset="0"/>
              <a:buChar char="•"/>
            </a:pPr>
            <a:r>
              <a:rPr lang="en-US" sz="2000" dirty="0" err="1"/>
              <a:t>ユネスコ、教育専門家、パリ、ニューデリ</a:t>
            </a:r>
            <a:r>
              <a:rPr lang="en-US" sz="2000" dirty="0"/>
              <a:t>ー、</a:t>
            </a:r>
            <a:r>
              <a:rPr lang="en-US" sz="2000" dirty="0" err="1"/>
              <a:t>アディスアアベバ、ダカール</a:t>
            </a:r>
            <a:endParaRPr lang="en-US" sz="2000" dirty="0"/>
          </a:p>
          <a:p>
            <a:pPr marL="285750" indent="-285750">
              <a:buFont typeface="Arial" panose="020B0604020202020204" pitchFamily="34" charset="0"/>
              <a:buChar char="•"/>
            </a:pPr>
            <a:r>
              <a:rPr lang="en-US" sz="2000" dirty="0" err="1"/>
              <a:t>関西外国語大学、教授</a:t>
            </a:r>
            <a:endParaRPr lang="en-US" sz="2000" dirty="0"/>
          </a:p>
        </p:txBody>
      </p:sp>
      <p:pic>
        <p:nvPicPr>
          <p:cNvPr id="6" name="コンテンツ プレースホルダー 5">
            <a:extLst>
              <a:ext uri="{FF2B5EF4-FFF2-40B4-BE49-F238E27FC236}">
                <a16:creationId xmlns:a16="http://schemas.microsoft.com/office/drawing/2014/main" id="{309C3569-790A-D045-A23F-2857B38B31A5}"/>
              </a:ext>
            </a:extLst>
          </p:cNvPr>
          <p:cNvPicPr>
            <a:picLocks noGrp="1" noChangeAspect="1"/>
          </p:cNvPicPr>
          <p:nvPr>
            <p:ph idx="1"/>
          </p:nvPr>
        </p:nvPicPr>
        <p:blipFill>
          <a:blip r:embed="rId3"/>
          <a:stretch>
            <a:fillRect/>
          </a:stretch>
        </p:blipFill>
        <p:spPr>
          <a:xfrm>
            <a:off x="4519918" y="2336645"/>
            <a:ext cx="7273229" cy="3811588"/>
          </a:xfrm>
          <a:noFill/>
        </p:spPr>
      </p:pic>
      <p:sp>
        <p:nvSpPr>
          <p:cNvPr id="4" name="タイトル 3">
            <a:extLst>
              <a:ext uri="{FF2B5EF4-FFF2-40B4-BE49-F238E27FC236}">
                <a16:creationId xmlns:a16="http://schemas.microsoft.com/office/drawing/2014/main" id="{762A6CE4-482E-182B-5325-F052880709C5}"/>
              </a:ext>
            </a:extLst>
          </p:cNvPr>
          <p:cNvSpPr>
            <a:spLocks noGrp="1"/>
          </p:cNvSpPr>
          <p:nvPr>
            <p:ph type="title"/>
          </p:nvPr>
        </p:nvSpPr>
        <p:spPr>
          <a:xfrm>
            <a:off x="396884" y="-61798"/>
            <a:ext cx="3412473" cy="1408671"/>
          </a:xfrm>
        </p:spPr>
        <p:txBody>
          <a:bodyPr>
            <a:noAutofit/>
          </a:bodyPr>
          <a:lstStyle/>
          <a:p>
            <a:r>
              <a:rPr lang="en-US" sz="4000" b="1" dirty="0" err="1">
                <a:solidFill>
                  <a:srgbClr val="0070C0"/>
                </a:solidFill>
              </a:rPr>
              <a:t>専門</a:t>
            </a:r>
            <a:r>
              <a:rPr lang="en-US" sz="4000" b="1" dirty="0">
                <a:solidFill>
                  <a:srgbClr val="0070C0"/>
                </a:solidFill>
              </a:rPr>
              <a:t>：</a:t>
            </a:r>
            <a:br>
              <a:rPr lang="en-US" sz="4000" b="1" dirty="0">
                <a:solidFill>
                  <a:srgbClr val="0070C0"/>
                </a:solidFill>
              </a:rPr>
            </a:br>
            <a:r>
              <a:rPr lang="en-US" sz="4000" b="1" dirty="0" err="1">
                <a:solidFill>
                  <a:srgbClr val="ED015B"/>
                </a:solidFill>
              </a:rPr>
              <a:t>国際教育開発</a:t>
            </a:r>
            <a:endParaRPr lang="en-US" sz="4000" b="1" dirty="0">
              <a:solidFill>
                <a:srgbClr val="ED015B"/>
              </a:solidFill>
            </a:endParaRPr>
          </a:p>
        </p:txBody>
      </p:sp>
      <p:sp>
        <p:nvSpPr>
          <p:cNvPr id="7" name="テキスト ボックス 6">
            <a:extLst>
              <a:ext uri="{FF2B5EF4-FFF2-40B4-BE49-F238E27FC236}">
                <a16:creationId xmlns:a16="http://schemas.microsoft.com/office/drawing/2014/main" id="{0EEE9DB8-957D-D6CC-07C0-7EAB53E833F6}"/>
              </a:ext>
            </a:extLst>
          </p:cNvPr>
          <p:cNvSpPr txBox="1"/>
          <p:nvPr/>
        </p:nvSpPr>
        <p:spPr>
          <a:xfrm>
            <a:off x="7234549" y="5794290"/>
            <a:ext cx="1943161" cy="707886"/>
          </a:xfrm>
          <a:prstGeom prst="rect">
            <a:avLst/>
          </a:prstGeom>
          <a:noFill/>
        </p:spPr>
        <p:txBody>
          <a:bodyPr wrap="none" rtlCol="0">
            <a:spAutoFit/>
          </a:bodyPr>
          <a:lstStyle/>
          <a:p>
            <a:r>
              <a:rPr lang="en-US" sz="4000" b="1" dirty="0">
                <a:solidFill>
                  <a:srgbClr val="0070C0"/>
                </a:solidFill>
                <a:latin typeface="Arial" panose="020B0604020202020204" pitchFamily="34" charset="0"/>
                <a:cs typeface="Arial" panose="020B0604020202020204" pitchFamily="34" charset="0"/>
              </a:rPr>
              <a:t>47 </a:t>
            </a:r>
            <a:r>
              <a:rPr lang="en-US" sz="4000" b="1" dirty="0" err="1">
                <a:solidFill>
                  <a:srgbClr val="0070C0"/>
                </a:solidFill>
                <a:latin typeface="Arial" panose="020B0604020202020204" pitchFamily="34" charset="0"/>
                <a:cs typeface="Arial" panose="020B0604020202020204" pitchFamily="34" charset="0"/>
              </a:rPr>
              <a:t>カ国</a:t>
            </a:r>
            <a:endParaRPr lang="en-US" sz="4000" b="1" dirty="0">
              <a:solidFill>
                <a:srgbClr val="0070C0"/>
              </a:solidFill>
              <a:latin typeface="Arial" panose="020B0604020202020204" pitchFamily="34" charset="0"/>
              <a:cs typeface="Arial" panose="020B0604020202020204" pitchFamily="34" charset="0"/>
            </a:endParaRPr>
          </a:p>
        </p:txBody>
      </p:sp>
      <p:pic>
        <p:nvPicPr>
          <p:cNvPr id="5" name="図 4">
            <a:extLst>
              <a:ext uri="{FF2B5EF4-FFF2-40B4-BE49-F238E27FC236}">
                <a16:creationId xmlns:a16="http://schemas.microsoft.com/office/drawing/2014/main" id="{51B146C7-D523-2D69-10C6-B6EFE9D8B453}"/>
              </a:ext>
            </a:extLst>
          </p:cNvPr>
          <p:cNvPicPr>
            <a:picLocks noChangeAspect="1"/>
          </p:cNvPicPr>
          <p:nvPr/>
        </p:nvPicPr>
        <p:blipFill>
          <a:blip r:embed="rId4"/>
          <a:stretch>
            <a:fillRect/>
          </a:stretch>
        </p:blipFill>
        <p:spPr>
          <a:xfrm>
            <a:off x="8858143" y="-1040966"/>
            <a:ext cx="3539161" cy="5008360"/>
          </a:xfrm>
          <a:prstGeom prst="rect">
            <a:avLst/>
          </a:prstGeom>
        </p:spPr>
      </p:pic>
      <p:pic>
        <p:nvPicPr>
          <p:cNvPr id="3" name="図 2">
            <a:extLst>
              <a:ext uri="{FF2B5EF4-FFF2-40B4-BE49-F238E27FC236}">
                <a16:creationId xmlns:a16="http://schemas.microsoft.com/office/drawing/2014/main" id="{F8D58912-9097-4C8A-472F-1BA9147DEB2D}"/>
              </a:ext>
            </a:extLst>
          </p:cNvPr>
          <p:cNvPicPr>
            <a:picLocks noChangeAspect="1"/>
          </p:cNvPicPr>
          <p:nvPr/>
        </p:nvPicPr>
        <p:blipFill>
          <a:blip r:embed="rId5"/>
          <a:stretch>
            <a:fillRect/>
          </a:stretch>
        </p:blipFill>
        <p:spPr>
          <a:xfrm>
            <a:off x="3736973" y="284171"/>
            <a:ext cx="3165724" cy="2366708"/>
          </a:xfrm>
          <a:prstGeom prst="rect">
            <a:avLst/>
          </a:prstGeom>
        </p:spPr>
      </p:pic>
      <p:pic>
        <p:nvPicPr>
          <p:cNvPr id="11" name="図 10">
            <a:extLst>
              <a:ext uri="{FF2B5EF4-FFF2-40B4-BE49-F238E27FC236}">
                <a16:creationId xmlns:a16="http://schemas.microsoft.com/office/drawing/2014/main" id="{F6258172-FC09-D530-9987-04B86DDA089F}"/>
              </a:ext>
            </a:extLst>
          </p:cNvPr>
          <p:cNvPicPr>
            <a:picLocks noChangeAspect="1"/>
          </p:cNvPicPr>
          <p:nvPr/>
        </p:nvPicPr>
        <p:blipFill>
          <a:blip r:embed="rId6"/>
          <a:stretch>
            <a:fillRect/>
          </a:stretch>
        </p:blipFill>
        <p:spPr>
          <a:xfrm>
            <a:off x="6902697" y="280509"/>
            <a:ext cx="2275013" cy="2365410"/>
          </a:xfrm>
          <a:prstGeom prst="rect">
            <a:avLst/>
          </a:prstGeom>
        </p:spPr>
      </p:pic>
    </p:spTree>
    <p:extLst>
      <p:ext uri="{BB962C8B-B14F-4D97-AF65-F5344CB8AC3E}">
        <p14:creationId xmlns:p14="http://schemas.microsoft.com/office/powerpoint/2010/main" val="419114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501AEB-A910-8256-8A2C-3785F558F0C7}"/>
              </a:ext>
            </a:extLst>
          </p:cNvPr>
          <p:cNvSpPr>
            <a:spLocks noGrp="1"/>
          </p:cNvSpPr>
          <p:nvPr>
            <p:ph type="title"/>
          </p:nvPr>
        </p:nvSpPr>
        <p:spPr/>
        <p:txBody>
          <a:bodyPr>
            <a:noAutofit/>
          </a:bodyPr>
          <a:lstStyle/>
          <a:p>
            <a:pPr algn="ctr"/>
            <a:r>
              <a:rPr lang="en-US" sz="4000" b="1" dirty="0" err="1"/>
              <a:t>メディアの自由度ランキング</a:t>
            </a:r>
            <a:br>
              <a:rPr lang="en-US" sz="4000" b="1" dirty="0"/>
            </a:br>
            <a:r>
              <a:rPr lang="ja-JP" altLang="en-US" sz="4000" b="1"/>
              <a:t>　</a:t>
            </a:r>
            <a:r>
              <a:rPr lang="ja-JP" altLang="en-US" sz="4000" b="1" dirty="0"/>
              <a:t>　</a:t>
            </a:r>
            <a:r>
              <a:rPr lang="en-US" b="1" dirty="0" err="1"/>
              <a:t>国境なき記者団</a:t>
            </a:r>
            <a:endParaRPr lang="en-US" b="1" dirty="0"/>
          </a:p>
        </p:txBody>
      </p:sp>
      <p:pic>
        <p:nvPicPr>
          <p:cNvPr id="4" name="コンテンツ プレースホルダー 3">
            <a:extLst>
              <a:ext uri="{FF2B5EF4-FFF2-40B4-BE49-F238E27FC236}">
                <a16:creationId xmlns:a16="http://schemas.microsoft.com/office/drawing/2014/main" id="{8BC23509-024A-879D-30EA-CE2506D70986}"/>
              </a:ext>
            </a:extLst>
          </p:cNvPr>
          <p:cNvPicPr>
            <a:picLocks noGrp="1" noChangeAspect="1"/>
          </p:cNvPicPr>
          <p:nvPr>
            <p:ph idx="1"/>
          </p:nvPr>
        </p:nvPicPr>
        <p:blipFill>
          <a:blip r:embed="rId3"/>
          <a:stretch>
            <a:fillRect/>
          </a:stretch>
        </p:blipFill>
        <p:spPr>
          <a:xfrm>
            <a:off x="169412" y="1471872"/>
            <a:ext cx="3109186" cy="5309928"/>
          </a:xfrm>
          <a:prstGeom prst="rect">
            <a:avLst/>
          </a:prstGeom>
        </p:spPr>
      </p:pic>
      <p:pic>
        <p:nvPicPr>
          <p:cNvPr id="6" name="図 5">
            <a:extLst>
              <a:ext uri="{FF2B5EF4-FFF2-40B4-BE49-F238E27FC236}">
                <a16:creationId xmlns:a16="http://schemas.microsoft.com/office/drawing/2014/main" id="{42371B1A-5E8A-7317-EA50-15C847D2037F}"/>
              </a:ext>
            </a:extLst>
          </p:cNvPr>
          <p:cNvPicPr>
            <a:picLocks noChangeAspect="1"/>
          </p:cNvPicPr>
          <p:nvPr/>
        </p:nvPicPr>
        <p:blipFill>
          <a:blip r:embed="rId4"/>
          <a:stretch>
            <a:fillRect/>
          </a:stretch>
        </p:blipFill>
        <p:spPr>
          <a:xfrm>
            <a:off x="3368755" y="1968500"/>
            <a:ext cx="3009900" cy="4889500"/>
          </a:xfrm>
          <a:prstGeom prst="rect">
            <a:avLst/>
          </a:prstGeom>
        </p:spPr>
      </p:pic>
      <p:sp>
        <p:nvSpPr>
          <p:cNvPr id="9" name="テキスト ボックス 8">
            <a:extLst>
              <a:ext uri="{FF2B5EF4-FFF2-40B4-BE49-F238E27FC236}">
                <a16:creationId xmlns:a16="http://schemas.microsoft.com/office/drawing/2014/main" id="{91F0C556-5124-8FAF-2498-F291E9FB075C}"/>
              </a:ext>
            </a:extLst>
          </p:cNvPr>
          <p:cNvSpPr txBox="1"/>
          <p:nvPr/>
        </p:nvSpPr>
        <p:spPr>
          <a:xfrm>
            <a:off x="8035384" y="6488668"/>
            <a:ext cx="2809167" cy="369332"/>
          </a:xfrm>
          <a:prstGeom prst="rect">
            <a:avLst/>
          </a:prstGeom>
          <a:noFill/>
        </p:spPr>
        <p:txBody>
          <a:bodyPr wrap="none" rtlCol="0">
            <a:spAutoFit/>
          </a:bodyPr>
          <a:lstStyle/>
          <a:p>
            <a:r>
              <a:rPr lang="en-US" dirty="0"/>
              <a:t>https://</a:t>
            </a:r>
            <a:r>
              <a:rPr lang="en-US" dirty="0" err="1"/>
              <a:t>rsf.org</a:t>
            </a:r>
            <a:r>
              <a:rPr lang="en-US" dirty="0"/>
              <a:t>/</a:t>
            </a:r>
            <a:r>
              <a:rPr lang="en-US" dirty="0" err="1"/>
              <a:t>en</a:t>
            </a:r>
            <a:r>
              <a:rPr lang="en-US" dirty="0"/>
              <a:t>/index</a:t>
            </a:r>
          </a:p>
        </p:txBody>
      </p:sp>
      <p:sp>
        <p:nvSpPr>
          <p:cNvPr id="5" name="テキスト ボックス 4">
            <a:extLst>
              <a:ext uri="{FF2B5EF4-FFF2-40B4-BE49-F238E27FC236}">
                <a16:creationId xmlns:a16="http://schemas.microsoft.com/office/drawing/2014/main" id="{FFB438D9-31BA-3206-4C28-B84D442B2523}"/>
              </a:ext>
            </a:extLst>
          </p:cNvPr>
          <p:cNvSpPr txBox="1"/>
          <p:nvPr/>
        </p:nvSpPr>
        <p:spPr>
          <a:xfrm>
            <a:off x="6312070" y="1689794"/>
            <a:ext cx="5252401" cy="3970318"/>
          </a:xfrm>
          <a:prstGeom prst="rect">
            <a:avLst/>
          </a:prstGeom>
          <a:noFill/>
        </p:spPr>
        <p:txBody>
          <a:bodyPr wrap="square">
            <a:spAutoFit/>
          </a:bodyPr>
          <a:lstStyle/>
          <a:p>
            <a:pPr marL="457200" indent="-457200" rtl="0">
              <a:buFont typeface="Arial" panose="020B0604020202020204" pitchFamily="34" charset="0"/>
              <a:buChar char="•"/>
            </a:pPr>
            <a:r>
              <a:rPr lang="ja-JP" altLang="en-US" sz="2800">
                <a:solidFill>
                  <a:srgbClr val="3C4043"/>
                </a:solidFill>
                <a:effectLst/>
                <a:latin typeface="HGPGothicE" panose="020B0900000000000000" pitchFamily="34" charset="-128"/>
                <a:ea typeface="HGPGothicE" panose="020B0900000000000000" pitchFamily="34" charset="-128"/>
                <a:cs typeface="Times New Roman" panose="02020603050405020304" pitchFamily="18" charset="0"/>
              </a:rPr>
              <a:t>日本：メディアの</a:t>
            </a:r>
            <a:r>
              <a:rPr lang="ja-JP" altLang="en-US" sz="2800">
                <a:solidFill>
                  <a:srgbClr val="FF0000"/>
                </a:solidFill>
                <a:effectLst/>
                <a:latin typeface="HGPGothicE" panose="020B0900000000000000" pitchFamily="34" charset="-128"/>
                <a:ea typeface="HGPGothicE" panose="020B0900000000000000" pitchFamily="34" charset="-128"/>
                <a:cs typeface="Times New Roman" panose="02020603050405020304" pitchFamily="18" charset="0"/>
              </a:rPr>
              <a:t>自由と多様性の原則</a:t>
            </a:r>
            <a:r>
              <a:rPr lang="ja-JP" altLang="en-US" sz="2800">
                <a:solidFill>
                  <a:srgbClr val="3C4043"/>
                </a:solidFill>
                <a:effectLst/>
                <a:latin typeface="HGPGothicE" panose="020B0900000000000000" pitchFamily="34" charset="-128"/>
                <a:ea typeface="HGPGothicE" panose="020B0900000000000000" pitchFamily="34" charset="-128"/>
                <a:cs typeface="Times New Roman" panose="02020603050405020304" pitchFamily="18" charset="0"/>
              </a:rPr>
              <a:t>が概ね尊重されている。</a:t>
            </a:r>
            <a:endParaRPr lang="en-US" altLang="ja-JP" sz="2800" dirty="0">
              <a:solidFill>
                <a:srgbClr val="3C4043"/>
              </a:solidFill>
              <a:latin typeface="HGPGothicE" panose="020B0900000000000000" pitchFamily="34" charset="-128"/>
              <a:ea typeface="HGPGothicE" panose="020B0900000000000000" pitchFamily="34" charset="-128"/>
              <a:cs typeface="Times New Roman" panose="02020603050405020304" pitchFamily="18" charset="0"/>
            </a:endParaRPr>
          </a:p>
          <a:p>
            <a:pPr marL="457200" indent="-457200" rtl="0">
              <a:buFont typeface="Arial" panose="020B0604020202020204" pitchFamily="34" charset="0"/>
              <a:buChar char="•"/>
            </a:pPr>
            <a:r>
              <a:rPr lang="ja-JP" altLang="en-US" sz="2800">
                <a:solidFill>
                  <a:srgbClr val="FF0000"/>
                </a:solidFill>
                <a:effectLst/>
                <a:latin typeface="HGPGothicE" panose="020B0900000000000000" pitchFamily="34" charset="-128"/>
                <a:ea typeface="HGPGothicE" panose="020B0900000000000000" pitchFamily="34" charset="-128"/>
                <a:cs typeface="Times New Roman" panose="02020603050405020304" pitchFamily="18" charset="0"/>
              </a:rPr>
              <a:t>伝統</a:t>
            </a:r>
            <a:r>
              <a:rPr lang="ja-JP" altLang="en-US" sz="2800">
                <a:solidFill>
                  <a:srgbClr val="3C4043"/>
                </a:solidFill>
                <a:effectLst/>
                <a:latin typeface="HGPGothicE" panose="020B0900000000000000" pitchFamily="34" charset="-128"/>
                <a:ea typeface="HGPGothicE" panose="020B0900000000000000" pitchFamily="34" charset="-128"/>
                <a:cs typeface="Times New Roman" panose="02020603050405020304" pitchFamily="18" charset="0"/>
              </a:rPr>
              <a:t>や</a:t>
            </a:r>
            <a:r>
              <a:rPr lang="ja-JP" altLang="en-US" sz="2800">
                <a:solidFill>
                  <a:srgbClr val="FF0000"/>
                </a:solidFill>
                <a:effectLst/>
                <a:latin typeface="HGPGothicE" panose="020B0900000000000000" pitchFamily="34" charset="-128"/>
                <a:ea typeface="HGPGothicE" panose="020B0900000000000000" pitchFamily="34" charset="-128"/>
                <a:cs typeface="Times New Roman" panose="02020603050405020304" pitchFamily="18" charset="0"/>
              </a:rPr>
              <a:t>ビジネス上の利益</a:t>
            </a:r>
            <a:r>
              <a:rPr lang="ja-JP" altLang="en-US" sz="2800">
                <a:solidFill>
                  <a:srgbClr val="3C4043"/>
                </a:solidFill>
                <a:effectLst/>
                <a:latin typeface="HGPGothicE" panose="020B0900000000000000" pitchFamily="34" charset="-128"/>
                <a:ea typeface="HGPGothicE" panose="020B0900000000000000" pitchFamily="34" charset="-128"/>
                <a:cs typeface="Times New Roman" panose="02020603050405020304" pitchFamily="18" charset="0"/>
              </a:rPr>
              <a:t>、</a:t>
            </a:r>
            <a:r>
              <a:rPr lang="ja-JP" altLang="en-US" sz="2800">
                <a:solidFill>
                  <a:srgbClr val="FF0000"/>
                </a:solidFill>
                <a:effectLst/>
                <a:latin typeface="HGPGothicE" panose="020B0900000000000000" pitchFamily="34" charset="-128"/>
                <a:ea typeface="HGPGothicE" panose="020B0900000000000000" pitchFamily="34" charset="-128"/>
                <a:cs typeface="Times New Roman" panose="02020603050405020304" pitchFamily="18" charset="0"/>
              </a:rPr>
              <a:t>政治的圧力、ジェンダーの不平等</a:t>
            </a:r>
            <a:r>
              <a:rPr lang="ja-JP" altLang="en-US" sz="2800">
                <a:solidFill>
                  <a:srgbClr val="3C4043"/>
                </a:solidFill>
                <a:latin typeface="HGPGothicE" panose="020B0900000000000000" pitchFamily="34" charset="-128"/>
                <a:ea typeface="HGPGothicE" panose="020B0900000000000000" pitchFamily="34" charset="-128"/>
                <a:cs typeface="Times New Roman" panose="02020603050405020304" pitchFamily="18" charset="0"/>
              </a:rPr>
              <a:t>：</a:t>
            </a:r>
            <a:r>
              <a:rPr lang="ja-JP" altLang="en-US" sz="2800">
                <a:solidFill>
                  <a:srgbClr val="3C4043"/>
                </a:solidFill>
                <a:effectLst/>
                <a:latin typeface="HGPGothicE" panose="020B0900000000000000" pitchFamily="34" charset="-128"/>
                <a:ea typeface="HGPGothicE" panose="020B0900000000000000" pitchFamily="34" charset="-128"/>
                <a:cs typeface="Times New Roman" panose="02020603050405020304" pitchFamily="18" charset="0"/>
              </a:rPr>
              <a:t>ジャーナリストが監視役としての役割を十分に果たせない。 </a:t>
            </a:r>
            <a:endParaRPr lang="en-US" altLang="ja-JP" sz="2800" dirty="0">
              <a:solidFill>
                <a:srgbClr val="3C4043"/>
              </a:solidFill>
              <a:effectLst/>
              <a:latin typeface="HGPGothicE" panose="020B0900000000000000" pitchFamily="34" charset="-128"/>
              <a:ea typeface="HGPGothicE" panose="020B0900000000000000" pitchFamily="34" charset="-128"/>
              <a:cs typeface="Times New Roman" panose="02020603050405020304" pitchFamily="18" charset="0"/>
            </a:endParaRPr>
          </a:p>
          <a:p>
            <a:pPr marL="457200" indent="-457200" rtl="0">
              <a:buFont typeface="Arial" panose="020B0604020202020204" pitchFamily="34" charset="0"/>
              <a:buChar char="•"/>
            </a:pPr>
            <a:r>
              <a:rPr lang="ja-JP" altLang="en-US" sz="2800">
                <a:solidFill>
                  <a:srgbClr val="FF0000"/>
                </a:solidFill>
                <a:effectLst/>
                <a:latin typeface="HGPGothicE" panose="020B0900000000000000" pitchFamily="34" charset="-128"/>
                <a:ea typeface="HGPGothicE" panose="020B0900000000000000" pitchFamily="34" charset="-128"/>
                <a:cs typeface="Times New Roman" panose="02020603050405020304" pitchFamily="18" charset="0"/>
              </a:rPr>
              <a:t>日本は</a:t>
            </a:r>
            <a:r>
              <a:rPr lang="en-US" altLang="ja-JP" sz="2800" dirty="0">
                <a:solidFill>
                  <a:srgbClr val="FF0000"/>
                </a:solidFill>
                <a:effectLst/>
                <a:latin typeface="HGPGothicE" panose="020B0900000000000000" pitchFamily="34" charset="-128"/>
                <a:ea typeface="HGPGothicE" panose="020B0900000000000000" pitchFamily="34" charset="-128"/>
                <a:cs typeface="Times New Roman" panose="02020603050405020304" pitchFamily="18" charset="0"/>
              </a:rPr>
              <a:t>70</a:t>
            </a:r>
            <a:r>
              <a:rPr lang="ja-JP" altLang="en-US" sz="2800">
                <a:solidFill>
                  <a:srgbClr val="FF0000"/>
                </a:solidFill>
                <a:effectLst/>
                <a:latin typeface="HGPGothicE" panose="020B0900000000000000" pitchFamily="34" charset="-128"/>
                <a:ea typeface="HGPGothicE" panose="020B0900000000000000" pitchFamily="34" charset="-128"/>
                <a:cs typeface="Times New Roman" panose="02020603050405020304" pitchFamily="18" charset="0"/>
              </a:rPr>
              <a:t>位</a:t>
            </a:r>
            <a:r>
              <a:rPr lang="ja-JP" altLang="en-US" sz="2800">
                <a:solidFill>
                  <a:srgbClr val="3C4043"/>
                </a:solidFill>
                <a:effectLst/>
                <a:latin typeface="HGPGothicE" panose="020B0900000000000000" pitchFamily="34" charset="-128"/>
                <a:ea typeface="HGPGothicE" panose="020B0900000000000000" pitchFamily="34" charset="-128"/>
                <a:cs typeface="Times New Roman" panose="02020603050405020304" pitchFamily="18" charset="0"/>
              </a:rPr>
              <a:t>で、</a:t>
            </a:r>
            <a:r>
              <a:rPr lang="ja-JP" altLang="en-US" sz="2800">
                <a:solidFill>
                  <a:schemeClr val="tx2"/>
                </a:solidFill>
                <a:effectLst/>
                <a:latin typeface="HGPGothicE" panose="020B0900000000000000" pitchFamily="34" charset="-128"/>
                <a:ea typeface="HGPGothicE" panose="020B0900000000000000" pitchFamily="34" charset="-128"/>
                <a:cs typeface="Times New Roman" panose="02020603050405020304" pitchFamily="18" charset="0"/>
              </a:rPr>
              <a:t>シエラレオネ（</a:t>
            </a:r>
            <a:r>
              <a:rPr lang="en-US" altLang="ja-JP" sz="2800" dirty="0">
                <a:solidFill>
                  <a:schemeClr val="tx2"/>
                </a:solidFill>
                <a:effectLst/>
                <a:latin typeface="HGPGothicE" panose="020B0900000000000000" pitchFamily="34" charset="-128"/>
                <a:ea typeface="HGPGothicE" panose="020B0900000000000000" pitchFamily="34" charset="-128"/>
                <a:cs typeface="Times New Roman" panose="02020603050405020304" pitchFamily="18" charset="0"/>
              </a:rPr>
              <a:t>64</a:t>
            </a:r>
            <a:r>
              <a:rPr lang="ja-JP" altLang="en-US" sz="2800">
                <a:solidFill>
                  <a:schemeClr val="tx2"/>
                </a:solidFill>
                <a:effectLst/>
                <a:latin typeface="HGPGothicE" panose="020B0900000000000000" pitchFamily="34" charset="-128"/>
                <a:ea typeface="HGPGothicE" panose="020B0900000000000000" pitchFamily="34" charset="-128"/>
                <a:cs typeface="Times New Roman" panose="02020603050405020304" pitchFamily="18" charset="0"/>
              </a:rPr>
              <a:t>位）やコンゴ民主共和国（</a:t>
            </a:r>
            <a:r>
              <a:rPr lang="en-US" altLang="ja-JP" sz="2800" dirty="0">
                <a:solidFill>
                  <a:schemeClr val="tx2"/>
                </a:solidFill>
                <a:effectLst/>
                <a:latin typeface="HGPGothicE" panose="020B0900000000000000" pitchFamily="34" charset="-128"/>
                <a:ea typeface="HGPGothicE" panose="020B0900000000000000" pitchFamily="34" charset="-128"/>
                <a:cs typeface="Times New Roman" panose="02020603050405020304" pitchFamily="18" charset="0"/>
              </a:rPr>
              <a:t>69</a:t>
            </a:r>
            <a:r>
              <a:rPr lang="ja-JP" altLang="en-US" sz="2800">
                <a:solidFill>
                  <a:schemeClr val="tx2"/>
                </a:solidFill>
                <a:effectLst/>
                <a:latin typeface="HGPGothicE" panose="020B0900000000000000" pitchFamily="34" charset="-128"/>
                <a:ea typeface="HGPGothicE" panose="020B0900000000000000" pitchFamily="34" charset="-128"/>
                <a:cs typeface="Times New Roman" panose="02020603050405020304" pitchFamily="18" charset="0"/>
              </a:rPr>
              <a:t>位）よりも低い</a:t>
            </a:r>
            <a:r>
              <a:rPr lang="ja-JP" altLang="en-US" sz="2800">
                <a:solidFill>
                  <a:srgbClr val="3C4043"/>
                </a:solidFill>
                <a:effectLst/>
                <a:latin typeface="HGPGothicE" panose="020B0900000000000000" pitchFamily="34" charset="-128"/>
                <a:ea typeface="HGPGothicE" panose="020B0900000000000000" pitchFamily="34" charset="-128"/>
                <a:cs typeface="Times New Roman" panose="02020603050405020304" pitchFamily="18" charset="0"/>
              </a:rPr>
              <a:t>。</a:t>
            </a:r>
          </a:p>
        </p:txBody>
      </p:sp>
    </p:spTree>
    <p:extLst>
      <p:ext uri="{BB962C8B-B14F-4D97-AF65-F5344CB8AC3E}">
        <p14:creationId xmlns:p14="http://schemas.microsoft.com/office/powerpoint/2010/main" val="246020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1DE353-EBCE-0D44-06CC-950EA856E6A0}"/>
              </a:ext>
            </a:extLst>
          </p:cNvPr>
          <p:cNvSpPr>
            <a:spLocks noGrp="1"/>
          </p:cNvSpPr>
          <p:nvPr>
            <p:ph type="title"/>
          </p:nvPr>
        </p:nvSpPr>
        <p:spPr/>
        <p:txBody>
          <a:bodyPr>
            <a:noAutofit/>
          </a:bodyPr>
          <a:lstStyle/>
          <a:p>
            <a:pPr algn="ctr"/>
            <a:r>
              <a:rPr lang="ja-JP" altLang="ja-JP" sz="4400" kern="100">
                <a:effectLst/>
                <a:latin typeface="游明朝" panose="02020400000000000000" pitchFamily="18" charset="-128"/>
                <a:ea typeface="UD デジタル 教科書体 NP-R" panose="020B0400000000000000" pitchFamily="34" charset="-128"/>
                <a:cs typeface="Times New Roman" panose="02020603050405020304" pitchFamily="18" charset="0"/>
              </a:rPr>
              <a:t>米村明美と仲間たちオープンチャット</a:t>
            </a:r>
            <a:endParaRPr lang="ja-JP" altLang="ja-JP" sz="440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 name="コンテンツ プレースホルダー 2">
            <a:extLst>
              <a:ext uri="{FF2B5EF4-FFF2-40B4-BE49-F238E27FC236}">
                <a16:creationId xmlns:a16="http://schemas.microsoft.com/office/drawing/2014/main" id="{B9B306DB-0C74-5ADA-874F-D4EE91B29CE4}"/>
              </a:ext>
            </a:extLst>
          </p:cNvPr>
          <p:cNvSpPr>
            <a:spLocks noGrp="1"/>
          </p:cNvSpPr>
          <p:nvPr>
            <p:ph idx="1"/>
          </p:nvPr>
        </p:nvSpPr>
        <p:spPr>
          <a:xfrm>
            <a:off x="1918447" y="5566409"/>
            <a:ext cx="8073441" cy="1096962"/>
          </a:xfrm>
          <a:solidFill>
            <a:srgbClr val="ED015B"/>
          </a:solidFill>
        </p:spPr>
        <p:txBody>
          <a:bodyPr>
            <a:noAutofit/>
          </a:bodyPr>
          <a:lstStyle/>
          <a:p>
            <a:pPr marL="0" indent="0" algn="ctr">
              <a:buNone/>
            </a:pPr>
            <a:r>
              <a:rPr lang="en-US" altLang="ja-JP" sz="6000" b="1" dirty="0" err="1">
                <a:solidFill>
                  <a:schemeClr val="bg1"/>
                </a:solidFill>
              </a:rPr>
              <a:t>ボランティア</a:t>
            </a:r>
            <a:r>
              <a:rPr lang="ja-JP" altLang="en-US" sz="6000" b="1">
                <a:solidFill>
                  <a:schemeClr val="bg1"/>
                </a:solidFill>
              </a:rPr>
              <a:t>も</a:t>
            </a:r>
            <a:r>
              <a:rPr lang="en-US" altLang="ja-JP" sz="6000" b="1" dirty="0" err="1">
                <a:solidFill>
                  <a:schemeClr val="bg1"/>
                </a:solidFill>
              </a:rPr>
              <a:t>大募集</a:t>
            </a:r>
            <a:r>
              <a:rPr lang="ja-JP" altLang="en-US" sz="6000" b="1">
                <a:solidFill>
                  <a:schemeClr val="bg1"/>
                </a:solidFill>
              </a:rPr>
              <a:t>！</a:t>
            </a:r>
            <a:endParaRPr lang="en-US" sz="6000" b="1" dirty="0">
              <a:solidFill>
                <a:schemeClr val="bg1"/>
              </a:solidFill>
            </a:endParaRPr>
          </a:p>
        </p:txBody>
      </p:sp>
      <p:pic>
        <p:nvPicPr>
          <p:cNvPr id="4" name="図 3">
            <a:extLst>
              <a:ext uri="{FF2B5EF4-FFF2-40B4-BE49-F238E27FC236}">
                <a16:creationId xmlns:a16="http://schemas.microsoft.com/office/drawing/2014/main" id="{FB59D4EE-A43D-C872-D094-78F354069A5A}"/>
              </a:ext>
            </a:extLst>
          </p:cNvPr>
          <p:cNvPicPr>
            <a:picLocks noChangeAspect="1"/>
          </p:cNvPicPr>
          <p:nvPr/>
        </p:nvPicPr>
        <p:blipFill>
          <a:blip r:embed="rId3"/>
          <a:stretch>
            <a:fillRect/>
          </a:stretch>
        </p:blipFill>
        <p:spPr>
          <a:xfrm>
            <a:off x="4182727" y="1739864"/>
            <a:ext cx="3826545" cy="3826545"/>
          </a:xfrm>
          <a:prstGeom prst="rect">
            <a:avLst/>
          </a:prstGeom>
        </p:spPr>
      </p:pic>
    </p:spTree>
    <p:extLst>
      <p:ext uri="{BB962C8B-B14F-4D97-AF65-F5344CB8AC3E}">
        <p14:creationId xmlns:p14="http://schemas.microsoft.com/office/powerpoint/2010/main" val="144094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91E49C-3C0E-FB41-9201-D789E415E386}"/>
              </a:ext>
            </a:extLst>
          </p:cNvPr>
          <p:cNvSpPr>
            <a:spLocks noGrp="1"/>
          </p:cNvSpPr>
          <p:nvPr>
            <p:ph type="title"/>
          </p:nvPr>
        </p:nvSpPr>
        <p:spPr/>
        <p:txBody>
          <a:bodyPr>
            <a:normAutofit/>
          </a:bodyPr>
          <a:lstStyle/>
          <a:p>
            <a:r>
              <a:rPr lang="en-US" dirty="0" err="1"/>
              <a:t>事務所</a:t>
            </a:r>
            <a:r>
              <a:rPr lang="ja-JP" altLang="en-US"/>
              <a:t>　</a:t>
            </a:r>
            <a:br>
              <a:rPr lang="en-US" altLang="ja-JP" dirty="0"/>
            </a:br>
            <a:r>
              <a:rPr lang="ja-JP" altLang="en-US" sz="2800"/>
              <a:t>神戸市中央区橘通</a:t>
            </a:r>
            <a:r>
              <a:rPr lang="en-US" altLang="ja-JP" sz="2800" dirty="0"/>
              <a:t>2</a:t>
            </a:r>
            <a:r>
              <a:rPr lang="ja-JP" altLang="en-US" sz="2800"/>
              <a:t>丁目</a:t>
            </a:r>
            <a:r>
              <a:rPr lang="en-US" altLang="ja-JP" sz="2800" dirty="0"/>
              <a:t>3</a:t>
            </a:r>
            <a:r>
              <a:rPr lang="ja-JP" altLang="en-US" sz="2800"/>
              <a:t>番</a:t>
            </a:r>
            <a:r>
              <a:rPr lang="en-US" altLang="ja-JP" sz="2800" dirty="0"/>
              <a:t>5</a:t>
            </a:r>
            <a:r>
              <a:rPr lang="ja-JP" altLang="en-US" sz="2800"/>
              <a:t>号</a:t>
            </a:r>
            <a:r>
              <a:rPr lang="en-US" altLang="ja-JP" sz="2800" dirty="0"/>
              <a:t>ＩＮ</a:t>
            </a:r>
            <a:r>
              <a:rPr lang="ja-JP" altLang="en-US" sz="2800"/>
              <a:t>神戸</a:t>
            </a:r>
            <a:r>
              <a:rPr lang="en-US" altLang="ja-JP" sz="2800" dirty="0"/>
              <a:t>301</a:t>
            </a:r>
            <a:r>
              <a:rPr lang="ja-JP" altLang="en-US" sz="2800"/>
              <a:t>号</a:t>
            </a:r>
            <a:endParaRPr lang="en-US" dirty="0"/>
          </a:p>
        </p:txBody>
      </p:sp>
      <p:sp>
        <p:nvSpPr>
          <p:cNvPr id="3" name="コンテンツ プレースホルダー 2">
            <a:extLst>
              <a:ext uri="{FF2B5EF4-FFF2-40B4-BE49-F238E27FC236}">
                <a16:creationId xmlns:a16="http://schemas.microsoft.com/office/drawing/2014/main" id="{233C749B-50A9-E323-6586-9F99797D724C}"/>
              </a:ext>
            </a:extLst>
          </p:cNvPr>
          <p:cNvSpPr>
            <a:spLocks noGrp="1"/>
          </p:cNvSpPr>
          <p:nvPr>
            <p:ph idx="1"/>
          </p:nvPr>
        </p:nvSpPr>
        <p:spPr>
          <a:xfrm>
            <a:off x="7628890" y="1600200"/>
            <a:ext cx="3458210" cy="4572000"/>
          </a:xfrm>
        </p:spPr>
        <p:txBody>
          <a:bodyPr/>
          <a:lstStyle/>
          <a:p>
            <a:pPr marL="0" indent="0">
              <a:buNone/>
            </a:pPr>
            <a:endParaRPr lang="en-US" dirty="0"/>
          </a:p>
        </p:txBody>
      </p:sp>
      <p:pic>
        <p:nvPicPr>
          <p:cNvPr id="5" name="図 4" descr="マップ&#10;&#10;AI によって生成されたコンテンツは間違っている可能性があります。">
            <a:extLst>
              <a:ext uri="{FF2B5EF4-FFF2-40B4-BE49-F238E27FC236}">
                <a16:creationId xmlns:a16="http://schemas.microsoft.com/office/drawing/2014/main" id="{2A893267-208B-C315-47AB-F5CA8FA078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603" y="1600200"/>
            <a:ext cx="6540445" cy="4719764"/>
          </a:xfrm>
          <a:prstGeom prst="rect">
            <a:avLst/>
          </a:prstGeom>
        </p:spPr>
      </p:pic>
      <p:pic>
        <p:nvPicPr>
          <p:cNvPr id="6" name="図 5">
            <a:extLst>
              <a:ext uri="{FF2B5EF4-FFF2-40B4-BE49-F238E27FC236}">
                <a16:creationId xmlns:a16="http://schemas.microsoft.com/office/drawing/2014/main" id="{686D480D-5E33-75FA-1A1A-20C80B91D2FE}"/>
              </a:ext>
            </a:extLst>
          </p:cNvPr>
          <p:cNvPicPr>
            <a:picLocks noChangeAspect="1"/>
          </p:cNvPicPr>
          <p:nvPr/>
        </p:nvPicPr>
        <p:blipFill>
          <a:blip r:embed="rId3"/>
          <a:stretch>
            <a:fillRect/>
          </a:stretch>
        </p:blipFill>
        <p:spPr>
          <a:xfrm>
            <a:off x="7407662" y="1600200"/>
            <a:ext cx="3677920" cy="4719764"/>
          </a:xfrm>
          <a:prstGeom prst="rect">
            <a:avLst/>
          </a:prstGeom>
        </p:spPr>
      </p:pic>
    </p:spTree>
    <p:extLst>
      <p:ext uri="{BB962C8B-B14F-4D97-AF65-F5344CB8AC3E}">
        <p14:creationId xmlns:p14="http://schemas.microsoft.com/office/powerpoint/2010/main" val="1043676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59E8528-86C9-C3A7-C967-1E1F9CD36B35}"/>
              </a:ext>
            </a:extLst>
          </p:cNvPr>
          <p:cNvSpPr>
            <a:spLocks noGrp="1"/>
          </p:cNvSpPr>
          <p:nvPr>
            <p:ph type="title"/>
          </p:nvPr>
        </p:nvSpPr>
        <p:spPr>
          <a:xfrm>
            <a:off x="2358886" y="76200"/>
            <a:ext cx="6949869" cy="1096962"/>
          </a:xfrm>
        </p:spPr>
        <p:txBody>
          <a:bodyPr>
            <a:normAutofit/>
          </a:bodyPr>
          <a:lstStyle/>
          <a:p>
            <a:pPr algn="ctr"/>
            <a:r>
              <a:rPr lang="ja-JP" altLang="en-US" b="1" i="0">
                <a:solidFill>
                  <a:srgbClr val="222222"/>
                </a:solidFill>
                <a:effectLst/>
                <a:latin typeface="ＭＳ Ｐゴシック" panose="020B0600070205080204" pitchFamily="34" charset="-128"/>
                <a:ea typeface="ＭＳ Ｐゴシック" panose="020B0600070205080204" pitchFamily="34" charset="-128"/>
              </a:rPr>
              <a:t>ユネスコ</a:t>
            </a:r>
            <a:r>
              <a:rPr lang="en-US" altLang="ja-JP" b="1" i="0" dirty="0">
                <a:solidFill>
                  <a:srgbClr val="222222"/>
                </a:solidFill>
                <a:effectLst/>
                <a:latin typeface="ＭＳ Ｐゴシック" panose="020B0600070205080204" pitchFamily="34" charset="-128"/>
                <a:ea typeface="ＭＳ Ｐゴシック" panose="020B0600070205080204" pitchFamily="34" charset="-128"/>
              </a:rPr>
              <a:t>(UNESCO)</a:t>
            </a:r>
            <a:br>
              <a:rPr lang="en-US" altLang="ja-JP" b="1" i="0" dirty="0">
                <a:solidFill>
                  <a:srgbClr val="222222"/>
                </a:solidFill>
                <a:effectLst/>
                <a:latin typeface="ＭＳ Ｐゴシック" panose="020B0600070205080204" pitchFamily="34" charset="-128"/>
                <a:ea typeface="ＭＳ Ｐゴシック" panose="020B0600070205080204" pitchFamily="34" charset="-128"/>
              </a:rPr>
            </a:br>
            <a:r>
              <a:rPr lang="ja-JP" altLang="en-US" b="1" i="0">
                <a:solidFill>
                  <a:srgbClr val="222222"/>
                </a:solidFill>
                <a:effectLst/>
                <a:latin typeface="ＭＳ Ｐゴシック" panose="020B0600070205080204" pitchFamily="34" charset="-128"/>
                <a:ea typeface="ＭＳ Ｐゴシック" panose="020B0600070205080204" pitchFamily="34" charset="-128"/>
              </a:rPr>
              <a:t>国際連合教育科学文化機関とは？</a:t>
            </a:r>
            <a:endParaRPr lang="en-US" dirty="0"/>
          </a:p>
        </p:txBody>
      </p:sp>
      <p:pic>
        <p:nvPicPr>
          <p:cNvPr id="9" name="コンテンツ プレースホルダー 8" descr="壁に貼られた紙&#10;&#10;AI によって生成されたコンテンツは間違っている可能性があります。">
            <a:extLst>
              <a:ext uri="{FF2B5EF4-FFF2-40B4-BE49-F238E27FC236}">
                <a16:creationId xmlns:a16="http://schemas.microsoft.com/office/drawing/2014/main" id="{579FCF83-2539-C90F-3E14-D44C8FCD495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7945494" y="1674794"/>
            <a:ext cx="3588671" cy="2691504"/>
          </a:xfrm>
        </p:spPr>
      </p:pic>
      <p:sp>
        <p:nvSpPr>
          <p:cNvPr id="7" name="テキスト プレースホルダー 6">
            <a:extLst>
              <a:ext uri="{FF2B5EF4-FFF2-40B4-BE49-F238E27FC236}">
                <a16:creationId xmlns:a16="http://schemas.microsoft.com/office/drawing/2014/main" id="{9AB52906-1F31-B2B1-6C42-0EBB7F24D5E6}"/>
              </a:ext>
            </a:extLst>
          </p:cNvPr>
          <p:cNvSpPr>
            <a:spLocks noGrp="1"/>
          </p:cNvSpPr>
          <p:nvPr>
            <p:ph type="body" sz="half" idx="2"/>
          </p:nvPr>
        </p:nvSpPr>
        <p:spPr>
          <a:xfrm>
            <a:off x="1104899" y="1447800"/>
            <a:ext cx="6562997" cy="5334000"/>
          </a:xfrm>
        </p:spPr>
        <p:txBody>
          <a:bodyPr>
            <a:normAutofit fontScale="70000" lnSpcReduction="20000"/>
          </a:bodyPr>
          <a:lstStyle/>
          <a:p>
            <a:pPr>
              <a:lnSpc>
                <a:spcPct val="120000"/>
              </a:lnSpc>
              <a:spcBef>
                <a:spcPts val="0"/>
              </a:spcBef>
            </a:pPr>
            <a:r>
              <a:rPr lang="ja-JP" altLang="en-US" sz="3100" b="1" i="0">
                <a:solidFill>
                  <a:srgbClr val="222222"/>
                </a:solidFill>
                <a:effectLst/>
                <a:latin typeface="ＭＳ Ｐゴシック" panose="020B0600070205080204" pitchFamily="34" charset="-128"/>
                <a:ea typeface="ＭＳ Ｐゴシック" panose="020B0600070205080204" pitchFamily="34" charset="-128"/>
              </a:rPr>
              <a:t>ユネスコ（</a:t>
            </a:r>
            <a:r>
              <a:rPr lang="pt-BR" altLang="ja-JP" sz="3100" b="1" i="0" dirty="0">
                <a:solidFill>
                  <a:srgbClr val="ED015B"/>
                </a:solidFill>
                <a:effectLst/>
                <a:latin typeface="ＭＳ Ｐゴシック" panose="020B0600070205080204" pitchFamily="34" charset="-128"/>
                <a:ea typeface="ＭＳ Ｐゴシック" panose="020B0600070205080204" pitchFamily="34" charset="-128"/>
              </a:rPr>
              <a:t>U</a:t>
            </a:r>
            <a:r>
              <a:rPr lang="pt-BR" altLang="ja-JP" sz="3100" b="1" i="0" dirty="0">
                <a:solidFill>
                  <a:srgbClr val="222222"/>
                </a:solidFill>
                <a:effectLst/>
                <a:latin typeface="ＭＳ Ｐゴシック" panose="020B0600070205080204" pitchFamily="34" charset="-128"/>
                <a:ea typeface="ＭＳ Ｐゴシック" panose="020B0600070205080204" pitchFamily="34" charset="-128"/>
              </a:rPr>
              <a:t>nited </a:t>
            </a:r>
            <a:r>
              <a:rPr lang="pt-BR" altLang="ja-JP" sz="3100" b="1" i="0" dirty="0" err="1">
                <a:solidFill>
                  <a:srgbClr val="ED015B"/>
                </a:solidFill>
                <a:effectLst/>
                <a:latin typeface="ＭＳ Ｐゴシック" panose="020B0600070205080204" pitchFamily="34" charset="-128"/>
                <a:ea typeface="ＭＳ Ｐゴシック" panose="020B0600070205080204" pitchFamily="34" charset="-128"/>
              </a:rPr>
              <a:t>N</a:t>
            </a:r>
            <a:r>
              <a:rPr lang="pt-BR" altLang="ja-JP" sz="3100" b="1" i="0" dirty="0" err="1">
                <a:solidFill>
                  <a:srgbClr val="222222"/>
                </a:solidFill>
                <a:effectLst/>
                <a:latin typeface="ＭＳ Ｐゴシック" panose="020B0600070205080204" pitchFamily="34" charset="-128"/>
                <a:ea typeface="ＭＳ Ｐゴシック" panose="020B0600070205080204" pitchFamily="34" charset="-128"/>
              </a:rPr>
              <a:t>ations</a:t>
            </a:r>
            <a:r>
              <a:rPr lang="pt-BR" altLang="ja-JP" sz="3100" b="1" i="0" dirty="0">
                <a:solidFill>
                  <a:srgbClr val="222222"/>
                </a:solidFill>
                <a:effectLst/>
                <a:latin typeface="ＭＳ Ｐゴシック" panose="020B0600070205080204" pitchFamily="34" charset="-128"/>
                <a:ea typeface="ＭＳ Ｐゴシック" panose="020B0600070205080204" pitchFamily="34" charset="-128"/>
              </a:rPr>
              <a:t> </a:t>
            </a:r>
            <a:r>
              <a:rPr lang="pt-BR" altLang="ja-JP" sz="3100" b="1" i="0" dirty="0" err="1">
                <a:solidFill>
                  <a:srgbClr val="ED015B"/>
                </a:solidFill>
                <a:effectLst/>
                <a:latin typeface="ＭＳ Ｐゴシック" panose="020B0600070205080204" pitchFamily="34" charset="-128"/>
                <a:ea typeface="ＭＳ Ｐゴシック" panose="020B0600070205080204" pitchFamily="34" charset="-128"/>
              </a:rPr>
              <a:t>E</a:t>
            </a:r>
            <a:r>
              <a:rPr lang="pt-BR" altLang="ja-JP" sz="3100" b="1" i="0" dirty="0" err="1">
                <a:solidFill>
                  <a:srgbClr val="222222"/>
                </a:solidFill>
                <a:effectLst/>
                <a:latin typeface="ＭＳ Ｐゴシック" panose="020B0600070205080204" pitchFamily="34" charset="-128"/>
                <a:ea typeface="ＭＳ Ｐゴシック" panose="020B0600070205080204" pitchFamily="34" charset="-128"/>
              </a:rPr>
              <a:t>ducational</a:t>
            </a:r>
            <a:r>
              <a:rPr lang="pt-BR" altLang="ja-JP" sz="3100" b="1" i="0" dirty="0">
                <a:solidFill>
                  <a:srgbClr val="222222"/>
                </a:solidFill>
                <a:effectLst/>
                <a:latin typeface="ＭＳ Ｐゴシック" panose="020B0600070205080204" pitchFamily="34" charset="-128"/>
                <a:ea typeface="ＭＳ Ｐゴシック" panose="020B0600070205080204" pitchFamily="34" charset="-128"/>
              </a:rPr>
              <a:t>, </a:t>
            </a:r>
            <a:r>
              <a:rPr lang="pt-BR" altLang="ja-JP" sz="3100" b="1" i="0" dirty="0" err="1">
                <a:solidFill>
                  <a:srgbClr val="ED015B"/>
                </a:solidFill>
                <a:effectLst/>
                <a:latin typeface="ＭＳ Ｐゴシック" panose="020B0600070205080204" pitchFamily="34" charset="-128"/>
                <a:ea typeface="ＭＳ Ｐゴシック" panose="020B0600070205080204" pitchFamily="34" charset="-128"/>
              </a:rPr>
              <a:t>S</a:t>
            </a:r>
            <a:r>
              <a:rPr lang="pt-BR" altLang="ja-JP" sz="3100" b="1" i="0" dirty="0" err="1">
                <a:solidFill>
                  <a:srgbClr val="222222"/>
                </a:solidFill>
                <a:effectLst/>
                <a:latin typeface="ＭＳ Ｐゴシック" panose="020B0600070205080204" pitchFamily="34" charset="-128"/>
                <a:ea typeface="ＭＳ Ｐゴシック" panose="020B0600070205080204" pitchFamily="34" charset="-128"/>
              </a:rPr>
              <a:t>cientific</a:t>
            </a:r>
            <a:r>
              <a:rPr lang="pt-BR" altLang="ja-JP" sz="3100" b="1" i="0" dirty="0">
                <a:solidFill>
                  <a:srgbClr val="222222"/>
                </a:solidFill>
                <a:effectLst/>
                <a:latin typeface="ＭＳ Ｐゴシック" panose="020B0600070205080204" pitchFamily="34" charset="-128"/>
                <a:ea typeface="ＭＳ Ｐゴシック" panose="020B0600070205080204" pitchFamily="34" charset="-128"/>
              </a:rPr>
              <a:t> </a:t>
            </a:r>
            <a:r>
              <a:rPr lang="pt-BR" altLang="ja-JP" sz="3100" b="1" i="0" dirty="0" err="1">
                <a:solidFill>
                  <a:srgbClr val="222222"/>
                </a:solidFill>
                <a:effectLst/>
                <a:latin typeface="ＭＳ Ｐゴシック" panose="020B0600070205080204" pitchFamily="34" charset="-128"/>
                <a:ea typeface="ＭＳ Ｐゴシック" panose="020B0600070205080204" pitchFamily="34" charset="-128"/>
              </a:rPr>
              <a:t>and</a:t>
            </a:r>
            <a:r>
              <a:rPr lang="pt-BR" altLang="ja-JP" sz="3100" b="1" i="0" dirty="0">
                <a:solidFill>
                  <a:srgbClr val="222222"/>
                </a:solidFill>
                <a:effectLst/>
                <a:latin typeface="ＭＳ Ｐゴシック" panose="020B0600070205080204" pitchFamily="34" charset="-128"/>
                <a:ea typeface="ＭＳ Ｐゴシック" panose="020B0600070205080204" pitchFamily="34" charset="-128"/>
              </a:rPr>
              <a:t> </a:t>
            </a:r>
            <a:r>
              <a:rPr lang="pt-BR" altLang="ja-JP" sz="3100" b="1" i="0" dirty="0">
                <a:solidFill>
                  <a:srgbClr val="ED015B"/>
                </a:solidFill>
                <a:effectLst/>
                <a:latin typeface="ＭＳ Ｐゴシック" panose="020B0600070205080204" pitchFamily="34" charset="-128"/>
                <a:ea typeface="ＭＳ Ｐゴシック" panose="020B0600070205080204" pitchFamily="34" charset="-128"/>
              </a:rPr>
              <a:t>C</a:t>
            </a:r>
            <a:r>
              <a:rPr lang="pt-BR" altLang="ja-JP" sz="3100" b="1" i="0" dirty="0">
                <a:solidFill>
                  <a:srgbClr val="222222"/>
                </a:solidFill>
                <a:effectLst/>
                <a:latin typeface="ＭＳ Ｐゴシック" panose="020B0600070205080204" pitchFamily="34" charset="-128"/>
                <a:ea typeface="ＭＳ Ｐゴシック" panose="020B0600070205080204" pitchFamily="34" charset="-128"/>
              </a:rPr>
              <a:t>ultural </a:t>
            </a:r>
            <a:r>
              <a:rPr lang="pt-BR" altLang="ja-JP" sz="3100" b="1" i="0" dirty="0" err="1">
                <a:solidFill>
                  <a:srgbClr val="222222"/>
                </a:solidFill>
                <a:effectLst/>
                <a:latin typeface="ＭＳ Ｐゴシック" panose="020B0600070205080204" pitchFamily="34" charset="-128"/>
                <a:ea typeface="ＭＳ Ｐゴシック" panose="020B0600070205080204" pitchFamily="34" charset="-128"/>
              </a:rPr>
              <a:t>Organization</a:t>
            </a:r>
            <a:r>
              <a:rPr lang="pt-BR" altLang="ja-JP" sz="3100" b="1" i="0" dirty="0">
                <a:solidFill>
                  <a:srgbClr val="222222"/>
                </a:solidFill>
                <a:effectLst/>
                <a:latin typeface="ＭＳ Ｐゴシック" panose="020B0600070205080204" pitchFamily="34" charset="-128"/>
                <a:ea typeface="ＭＳ Ｐゴシック" panose="020B0600070205080204" pitchFamily="34" charset="-128"/>
              </a:rPr>
              <a:t> UNESCO</a:t>
            </a:r>
            <a:r>
              <a:rPr lang="ja-JP" altLang="pt-BR" sz="3100" b="1" i="0">
                <a:solidFill>
                  <a:srgbClr val="222222"/>
                </a:solidFill>
                <a:effectLst/>
                <a:latin typeface="ＭＳ Ｐゴシック" panose="020B0600070205080204" pitchFamily="34" charset="-128"/>
                <a:ea typeface="ＭＳ Ｐゴシック" panose="020B0600070205080204" pitchFamily="34" charset="-128"/>
              </a:rPr>
              <a:t>）</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は、諸国民の</a:t>
            </a:r>
            <a:r>
              <a:rPr lang="ja-JP" altLang="en-US" sz="3100" b="1" i="0">
                <a:solidFill>
                  <a:srgbClr val="222222"/>
                </a:solidFill>
                <a:effectLst/>
                <a:latin typeface="ＭＳ Ｐゴシック" panose="020B0600070205080204" pitchFamily="34" charset="-128"/>
                <a:ea typeface="ＭＳ Ｐゴシック" panose="020B0600070205080204" pitchFamily="34" charset="-128"/>
              </a:rPr>
              <a:t>教育、科学、文化</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の協力と交流を通じて、</a:t>
            </a:r>
            <a:r>
              <a:rPr lang="ja-JP" altLang="en-US" sz="3100" b="1" i="0">
                <a:solidFill>
                  <a:srgbClr val="222222"/>
                </a:solidFill>
                <a:effectLst/>
                <a:latin typeface="ＭＳ Ｐゴシック" panose="020B0600070205080204" pitchFamily="34" charset="-128"/>
                <a:ea typeface="ＭＳ Ｐゴシック" panose="020B0600070205080204" pitchFamily="34" charset="-128"/>
              </a:rPr>
              <a:t>国際平和と人類の福祉の促進</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を目的とした国際連合の専門機関です。</a:t>
            </a:r>
            <a:endParaRPr lang="en-US" altLang="ja-JP" sz="3100" b="0" i="0" dirty="0">
              <a:solidFill>
                <a:srgbClr val="222222"/>
              </a:solidFill>
              <a:effectLst/>
              <a:latin typeface="ＭＳ Ｐゴシック" panose="020B0600070205080204" pitchFamily="34" charset="-128"/>
              <a:ea typeface="ＭＳ Ｐゴシック" panose="020B0600070205080204" pitchFamily="34" charset="-128"/>
            </a:endParaRPr>
          </a:p>
          <a:p>
            <a:pPr>
              <a:lnSpc>
                <a:spcPct val="120000"/>
              </a:lnSpc>
              <a:spcBef>
                <a:spcPts val="0"/>
              </a:spcBef>
            </a:pPr>
            <a:endParaRPr lang="en-US" altLang="ja-JP" sz="3100" b="0" i="0" dirty="0">
              <a:solidFill>
                <a:srgbClr val="222222"/>
              </a:solidFill>
              <a:effectLst/>
              <a:latin typeface="ＭＳ Ｐゴシック" panose="020B0600070205080204" pitchFamily="34" charset="-128"/>
              <a:ea typeface="ＭＳ Ｐゴシック" panose="020B0600070205080204" pitchFamily="34" charset="-128"/>
            </a:endParaRPr>
          </a:p>
          <a:p>
            <a:pPr>
              <a:lnSpc>
                <a:spcPct val="120000"/>
              </a:lnSpc>
              <a:spcBef>
                <a:spcPts val="0"/>
              </a:spcBef>
            </a:pP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憲章採択   昭和</a:t>
            </a:r>
            <a:r>
              <a:rPr lang="en-US" altLang="ja-JP" sz="3100" b="0" i="0" dirty="0">
                <a:solidFill>
                  <a:srgbClr val="222222"/>
                </a:solidFill>
                <a:effectLst/>
                <a:latin typeface="ＭＳ Ｐゴシック" panose="020B0600070205080204" pitchFamily="34" charset="-128"/>
                <a:ea typeface="ＭＳ Ｐゴシック" panose="020B0600070205080204" pitchFamily="34" charset="-128"/>
              </a:rPr>
              <a:t>20</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年（</a:t>
            </a:r>
            <a:r>
              <a:rPr lang="en-US" altLang="ja-JP" sz="3100" b="0" i="0" dirty="0">
                <a:solidFill>
                  <a:srgbClr val="222222"/>
                </a:solidFill>
                <a:effectLst/>
                <a:latin typeface="ＭＳ Ｐゴシック" panose="020B0600070205080204" pitchFamily="34" charset="-128"/>
                <a:ea typeface="ＭＳ Ｐゴシック" panose="020B0600070205080204" pitchFamily="34" charset="-128"/>
              </a:rPr>
              <a:t>1945</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年）</a:t>
            </a:r>
            <a:r>
              <a:rPr lang="en-US" altLang="ja-JP" sz="3100" b="0" i="0" dirty="0">
                <a:solidFill>
                  <a:srgbClr val="222222"/>
                </a:solidFill>
                <a:effectLst/>
                <a:latin typeface="ＭＳ Ｐゴシック" panose="020B0600070205080204" pitchFamily="34" charset="-128"/>
                <a:ea typeface="ＭＳ Ｐゴシック" panose="020B0600070205080204" pitchFamily="34" charset="-128"/>
              </a:rPr>
              <a:t>11</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月</a:t>
            </a:r>
            <a:r>
              <a:rPr lang="en-US" altLang="ja-JP" sz="3100" b="0" i="0" dirty="0">
                <a:solidFill>
                  <a:srgbClr val="222222"/>
                </a:solidFill>
                <a:effectLst/>
                <a:latin typeface="ＭＳ Ｐゴシック" panose="020B0600070205080204" pitchFamily="34" charset="-128"/>
                <a:ea typeface="ＭＳ Ｐゴシック" panose="020B0600070205080204" pitchFamily="34" charset="-128"/>
              </a:rPr>
              <a:t>16</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日</a:t>
            </a:r>
            <a:br>
              <a:rPr lang="ja-JP" altLang="en-US" sz="3100"/>
            </a:b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創設 昭和</a:t>
            </a:r>
            <a:r>
              <a:rPr lang="en-US" altLang="ja-JP" sz="3100" b="0" i="0" dirty="0">
                <a:solidFill>
                  <a:srgbClr val="222222"/>
                </a:solidFill>
                <a:effectLst/>
                <a:latin typeface="ＭＳ Ｐゴシック" panose="020B0600070205080204" pitchFamily="34" charset="-128"/>
                <a:ea typeface="ＭＳ Ｐゴシック" panose="020B0600070205080204" pitchFamily="34" charset="-128"/>
              </a:rPr>
              <a:t>21</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年（</a:t>
            </a:r>
            <a:r>
              <a:rPr lang="en-US" altLang="ja-JP" sz="3100" b="0" i="0" dirty="0">
                <a:solidFill>
                  <a:srgbClr val="222222"/>
                </a:solidFill>
                <a:effectLst/>
                <a:latin typeface="ＭＳ Ｐゴシック" panose="020B0600070205080204" pitchFamily="34" charset="-128"/>
                <a:ea typeface="ＭＳ Ｐゴシック" panose="020B0600070205080204" pitchFamily="34" charset="-128"/>
              </a:rPr>
              <a:t>1946</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年）</a:t>
            </a:r>
            <a:r>
              <a:rPr lang="en-US" altLang="ja-JP" sz="3100" b="0" i="0" dirty="0">
                <a:solidFill>
                  <a:srgbClr val="222222"/>
                </a:solidFill>
                <a:effectLst/>
                <a:latin typeface="ＭＳ Ｐゴシック" panose="020B0600070205080204" pitchFamily="34" charset="-128"/>
                <a:ea typeface="ＭＳ Ｐゴシック" panose="020B0600070205080204" pitchFamily="34" charset="-128"/>
              </a:rPr>
              <a:t>11</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月</a:t>
            </a:r>
            <a:r>
              <a:rPr lang="en-US" altLang="ja-JP" sz="3100" b="0" i="0" dirty="0">
                <a:solidFill>
                  <a:srgbClr val="222222"/>
                </a:solidFill>
                <a:effectLst/>
                <a:latin typeface="ＭＳ Ｐゴシック" panose="020B0600070205080204" pitchFamily="34" charset="-128"/>
                <a:ea typeface="ＭＳ Ｐゴシック" panose="020B0600070205080204" pitchFamily="34" charset="-128"/>
              </a:rPr>
              <a:t>4</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日</a:t>
            </a:r>
            <a:br>
              <a:rPr lang="ja-JP" altLang="en-US" sz="3100"/>
            </a:br>
            <a:r>
              <a:rPr lang="ja-JP" altLang="en-US" sz="3100" b="1" i="0">
                <a:solidFill>
                  <a:srgbClr val="0070C0"/>
                </a:solidFill>
                <a:effectLst/>
                <a:latin typeface="ＭＳ Ｐゴシック" panose="020B0600070205080204" pitchFamily="34" charset="-128"/>
                <a:ea typeface="ＭＳ Ｐゴシック" panose="020B0600070205080204" pitchFamily="34" charset="-128"/>
              </a:rPr>
              <a:t>日本加盟 昭和</a:t>
            </a:r>
            <a:r>
              <a:rPr lang="en-US" altLang="ja-JP" sz="3100" b="1" i="0" dirty="0">
                <a:solidFill>
                  <a:srgbClr val="0070C0"/>
                </a:solidFill>
                <a:effectLst/>
                <a:latin typeface="ＭＳ Ｐゴシック" panose="020B0600070205080204" pitchFamily="34" charset="-128"/>
                <a:ea typeface="ＭＳ Ｐゴシック" panose="020B0600070205080204" pitchFamily="34" charset="-128"/>
              </a:rPr>
              <a:t>26</a:t>
            </a:r>
            <a:r>
              <a:rPr lang="ja-JP" altLang="en-US" sz="3100" b="1" i="0">
                <a:solidFill>
                  <a:srgbClr val="0070C0"/>
                </a:solidFill>
                <a:effectLst/>
                <a:latin typeface="ＭＳ Ｐゴシック" panose="020B0600070205080204" pitchFamily="34" charset="-128"/>
                <a:ea typeface="ＭＳ Ｐゴシック" panose="020B0600070205080204" pitchFamily="34" charset="-128"/>
              </a:rPr>
              <a:t>年（</a:t>
            </a:r>
            <a:r>
              <a:rPr lang="en-US" altLang="ja-JP" sz="3100" b="1" i="0" dirty="0">
                <a:solidFill>
                  <a:srgbClr val="0070C0"/>
                </a:solidFill>
                <a:effectLst/>
                <a:latin typeface="ＭＳ Ｐゴシック" panose="020B0600070205080204" pitchFamily="34" charset="-128"/>
                <a:ea typeface="ＭＳ Ｐゴシック" panose="020B0600070205080204" pitchFamily="34" charset="-128"/>
              </a:rPr>
              <a:t>1951</a:t>
            </a:r>
            <a:r>
              <a:rPr lang="ja-JP" altLang="en-US" sz="3100" b="1" i="0">
                <a:solidFill>
                  <a:srgbClr val="0070C0"/>
                </a:solidFill>
                <a:effectLst/>
                <a:latin typeface="ＭＳ Ｐゴシック" panose="020B0600070205080204" pitchFamily="34" charset="-128"/>
                <a:ea typeface="ＭＳ Ｐゴシック" panose="020B0600070205080204" pitchFamily="34" charset="-128"/>
              </a:rPr>
              <a:t>年）</a:t>
            </a:r>
            <a:r>
              <a:rPr lang="en-US" altLang="ja-JP" sz="3100" b="1" i="0" dirty="0">
                <a:solidFill>
                  <a:srgbClr val="0070C0"/>
                </a:solidFill>
                <a:effectLst/>
                <a:latin typeface="ＭＳ Ｐゴシック" panose="020B0600070205080204" pitchFamily="34" charset="-128"/>
                <a:ea typeface="ＭＳ Ｐゴシック" panose="020B0600070205080204" pitchFamily="34" charset="-128"/>
              </a:rPr>
              <a:t>7</a:t>
            </a:r>
            <a:r>
              <a:rPr lang="ja-JP" altLang="en-US" sz="3100" b="1" i="0">
                <a:solidFill>
                  <a:srgbClr val="0070C0"/>
                </a:solidFill>
                <a:effectLst/>
                <a:latin typeface="ＭＳ Ｐゴシック" panose="020B0600070205080204" pitchFamily="34" charset="-128"/>
                <a:ea typeface="ＭＳ Ｐゴシック" panose="020B0600070205080204" pitchFamily="34" charset="-128"/>
              </a:rPr>
              <a:t>月</a:t>
            </a:r>
            <a:r>
              <a:rPr lang="en-US" altLang="ja-JP" sz="3100" b="1" i="0" dirty="0">
                <a:solidFill>
                  <a:srgbClr val="0070C0"/>
                </a:solidFill>
                <a:effectLst/>
                <a:latin typeface="ＭＳ Ｐゴシック" panose="020B0600070205080204" pitchFamily="34" charset="-128"/>
                <a:ea typeface="ＭＳ Ｐゴシック" panose="020B0600070205080204" pitchFamily="34" charset="-128"/>
              </a:rPr>
              <a:t>2</a:t>
            </a:r>
            <a:r>
              <a:rPr lang="ja-JP" altLang="en-US" sz="3100" b="1" i="0">
                <a:solidFill>
                  <a:srgbClr val="0070C0"/>
                </a:solidFill>
                <a:effectLst/>
                <a:latin typeface="ＭＳ Ｐゴシック" panose="020B0600070205080204" pitchFamily="34" charset="-128"/>
                <a:ea typeface="ＭＳ Ｐゴシック" panose="020B0600070205080204" pitchFamily="34" charset="-128"/>
              </a:rPr>
              <a:t>日</a:t>
            </a:r>
            <a:endParaRPr lang="en-US" altLang="ja-JP" sz="3100" b="1" i="0" dirty="0">
              <a:solidFill>
                <a:srgbClr val="0070C0"/>
              </a:solidFill>
              <a:effectLst/>
              <a:latin typeface="ＭＳ Ｐゴシック" panose="020B0600070205080204" pitchFamily="34" charset="-128"/>
              <a:ea typeface="ＭＳ Ｐゴシック" panose="020B0600070205080204" pitchFamily="34" charset="-128"/>
            </a:endParaRPr>
          </a:p>
          <a:p>
            <a:pPr>
              <a:lnSpc>
                <a:spcPct val="120000"/>
              </a:lnSpc>
              <a:spcBef>
                <a:spcPts val="0"/>
              </a:spcBef>
            </a:pPr>
            <a:endParaRPr lang="en-US" altLang="ja-JP" sz="3100" b="1" i="0" dirty="0">
              <a:solidFill>
                <a:srgbClr val="0070C0"/>
              </a:solidFill>
              <a:effectLst/>
              <a:latin typeface="ＭＳ Ｐゴシック" panose="020B0600070205080204" pitchFamily="34" charset="-128"/>
              <a:ea typeface="ＭＳ Ｐゴシック" panose="020B0600070205080204" pitchFamily="34" charset="-128"/>
            </a:endParaRPr>
          </a:p>
          <a:p>
            <a:pPr algn="l" latinLnBrk="1">
              <a:lnSpc>
                <a:spcPct val="120000"/>
              </a:lnSpc>
              <a:spcBef>
                <a:spcPts val="0"/>
              </a:spcBef>
              <a:spcAft>
                <a:spcPts val="525"/>
              </a:spcAft>
              <a:buNone/>
            </a:pPr>
            <a:r>
              <a:rPr lang="ja-JP" altLang="en-US" sz="3100" b="1" i="0">
                <a:solidFill>
                  <a:srgbClr val="222222"/>
                </a:solidFill>
                <a:effectLst/>
                <a:latin typeface="ＭＳ Ｐゴシック" panose="020B0600070205080204" pitchFamily="34" charset="-128"/>
                <a:ea typeface="ＭＳ Ｐゴシック" panose="020B0600070205080204" pitchFamily="34" charset="-128"/>
              </a:rPr>
              <a:t>本部：</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フランス共和国・パリ市 </a:t>
            </a:r>
          </a:p>
          <a:p>
            <a:pPr algn="l" latinLnBrk="1">
              <a:lnSpc>
                <a:spcPct val="120000"/>
              </a:lnSpc>
              <a:spcBef>
                <a:spcPts val="0"/>
              </a:spcBef>
              <a:spcAft>
                <a:spcPts val="525"/>
              </a:spcAft>
              <a:buNone/>
            </a:pPr>
            <a:r>
              <a:rPr lang="ja-JP" altLang="en-US" sz="3100" b="1" i="0">
                <a:solidFill>
                  <a:srgbClr val="222222"/>
                </a:solidFill>
                <a:effectLst/>
                <a:latin typeface="ＭＳ Ｐゴシック" panose="020B0600070205080204" pitchFamily="34" charset="-128"/>
                <a:ea typeface="ＭＳ Ｐゴシック" panose="020B0600070205080204" pitchFamily="34" charset="-128"/>
              </a:rPr>
              <a:t>加盟国数（</a:t>
            </a:r>
            <a:r>
              <a:rPr lang="pt-BR" altLang="ja-JP" sz="3100" b="1" i="0" dirty="0" err="1">
                <a:solidFill>
                  <a:srgbClr val="222222"/>
                </a:solidFill>
                <a:effectLst/>
                <a:latin typeface="ＭＳ Ｐゴシック" panose="020B0600070205080204" pitchFamily="34" charset="-128"/>
                <a:ea typeface="ＭＳ Ｐゴシック" panose="020B0600070205080204" pitchFamily="34" charset="-128"/>
              </a:rPr>
              <a:t>Member</a:t>
            </a:r>
            <a:r>
              <a:rPr lang="pt-BR" altLang="ja-JP" sz="3100" b="1" i="0" dirty="0">
                <a:solidFill>
                  <a:srgbClr val="222222"/>
                </a:solidFill>
                <a:effectLst/>
                <a:latin typeface="ＭＳ Ｐゴシック" panose="020B0600070205080204" pitchFamily="34" charset="-128"/>
                <a:ea typeface="ＭＳ Ｐゴシック" panose="020B0600070205080204" pitchFamily="34" charset="-128"/>
              </a:rPr>
              <a:t> States</a:t>
            </a:r>
            <a:r>
              <a:rPr lang="ja-JP" altLang="pt-BR" sz="3100" b="1" i="0">
                <a:solidFill>
                  <a:srgbClr val="222222"/>
                </a:solidFill>
                <a:effectLst/>
                <a:latin typeface="ＭＳ Ｐゴシック" panose="020B0600070205080204" pitchFamily="34" charset="-128"/>
                <a:ea typeface="ＭＳ Ｐゴシック" panose="020B0600070205080204" pitchFamily="34" charset="-128"/>
              </a:rPr>
              <a:t>）</a:t>
            </a:r>
            <a:r>
              <a:rPr lang="pt-BR" altLang="ja-JP" sz="3100" b="0" i="0" dirty="0">
                <a:solidFill>
                  <a:srgbClr val="222222"/>
                </a:solidFill>
                <a:effectLst/>
                <a:latin typeface="ＭＳ Ｐゴシック" panose="020B0600070205080204" pitchFamily="34" charset="-128"/>
                <a:ea typeface="ＭＳ Ｐゴシック" panose="020B0600070205080204" pitchFamily="34" charset="-128"/>
              </a:rPr>
              <a:t>194</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か国</a:t>
            </a:r>
            <a:r>
              <a:rPr lang="en-US" altLang="ja-JP" sz="3100" b="0" i="0" dirty="0">
                <a:solidFill>
                  <a:srgbClr val="222222"/>
                </a:solidFill>
                <a:effectLst/>
                <a:latin typeface="ＭＳ Ｐゴシック" panose="020B0600070205080204" pitchFamily="34" charset="-128"/>
                <a:ea typeface="ＭＳ Ｐゴシック" panose="020B0600070205080204" pitchFamily="34" charset="-128"/>
              </a:rPr>
              <a:t>【2024</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年</a:t>
            </a:r>
            <a:r>
              <a:rPr lang="en-US" altLang="ja-JP" sz="3100" b="0" i="0" dirty="0">
                <a:solidFill>
                  <a:srgbClr val="222222"/>
                </a:solidFill>
                <a:effectLst/>
                <a:latin typeface="ＭＳ Ｐゴシック" panose="020B0600070205080204" pitchFamily="34" charset="-128"/>
                <a:ea typeface="ＭＳ Ｐゴシック" panose="020B0600070205080204" pitchFamily="34" charset="-128"/>
              </a:rPr>
              <a:t>7</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月現在</a:t>
            </a:r>
            <a:r>
              <a:rPr lang="en-US" altLang="ja-JP" sz="3100" b="0" i="0" dirty="0">
                <a:solidFill>
                  <a:srgbClr val="222222"/>
                </a:solidFill>
                <a:effectLst/>
                <a:latin typeface="ＭＳ Ｐゴシック" panose="020B0600070205080204" pitchFamily="34" charset="-128"/>
                <a:ea typeface="ＭＳ Ｐゴシック" panose="020B0600070205080204" pitchFamily="34" charset="-128"/>
              </a:rPr>
              <a:t>】</a:t>
            </a:r>
            <a:br>
              <a:rPr lang="en-US" altLang="ja-JP" sz="3100" b="0" i="0" dirty="0">
                <a:solidFill>
                  <a:srgbClr val="222222"/>
                </a:solidFill>
                <a:effectLst/>
                <a:latin typeface="ＭＳ Ｐゴシック" panose="020B0600070205080204" pitchFamily="34" charset="-128"/>
                <a:ea typeface="ＭＳ Ｐゴシック" panose="020B0600070205080204" pitchFamily="34" charset="-128"/>
              </a:rPr>
            </a:br>
            <a:r>
              <a:rPr lang="ja-JP" altLang="en-US" sz="3100" b="1" i="0">
                <a:solidFill>
                  <a:srgbClr val="222222"/>
                </a:solidFill>
                <a:effectLst/>
                <a:latin typeface="ＭＳ Ｐゴシック" panose="020B0600070205080204" pitchFamily="34" charset="-128"/>
                <a:ea typeface="ＭＳ Ｐゴシック" panose="020B0600070205080204" pitchFamily="34" charset="-128"/>
              </a:rPr>
              <a:t>事務局長（</a:t>
            </a:r>
            <a:r>
              <a:rPr lang="pt-BR" altLang="ja-JP" sz="3100" b="1" i="0" dirty="0" err="1">
                <a:solidFill>
                  <a:srgbClr val="222222"/>
                </a:solidFill>
                <a:effectLst/>
                <a:latin typeface="ＭＳ Ｐゴシック" panose="020B0600070205080204" pitchFamily="34" charset="-128"/>
                <a:ea typeface="ＭＳ Ｐゴシック" panose="020B0600070205080204" pitchFamily="34" charset="-128"/>
              </a:rPr>
              <a:t>Director</a:t>
            </a:r>
            <a:r>
              <a:rPr lang="pt-BR" altLang="ja-JP" sz="3100" b="1" i="0" dirty="0">
                <a:solidFill>
                  <a:srgbClr val="222222"/>
                </a:solidFill>
                <a:effectLst/>
                <a:latin typeface="ＭＳ Ｐゴシック" panose="020B0600070205080204" pitchFamily="34" charset="-128"/>
                <a:ea typeface="ＭＳ Ｐゴシック" panose="020B0600070205080204" pitchFamily="34" charset="-128"/>
              </a:rPr>
              <a:t> General</a:t>
            </a:r>
            <a:r>
              <a:rPr lang="ja-JP" altLang="pt-BR" sz="3100" b="1" i="0">
                <a:solidFill>
                  <a:srgbClr val="222222"/>
                </a:solidFill>
                <a:effectLst/>
                <a:latin typeface="ＭＳ Ｐゴシック" panose="020B0600070205080204" pitchFamily="34" charset="-128"/>
                <a:ea typeface="ＭＳ Ｐゴシック" panose="020B0600070205080204" pitchFamily="34" charset="-128"/>
              </a:rPr>
              <a:t>）</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オドレー・アズレー</a:t>
            </a:r>
            <a:endParaRPr lang="en-US" altLang="ja-JP" sz="3100" b="0" i="0" dirty="0">
              <a:solidFill>
                <a:srgbClr val="222222"/>
              </a:solidFill>
              <a:effectLst/>
              <a:latin typeface="ＭＳ Ｐゴシック" panose="020B0600070205080204" pitchFamily="34" charset="-128"/>
              <a:ea typeface="ＭＳ Ｐゴシック" panose="020B0600070205080204" pitchFamily="34" charset="-128"/>
            </a:endParaRPr>
          </a:p>
          <a:p>
            <a:pPr algn="l" latinLnBrk="1">
              <a:lnSpc>
                <a:spcPct val="120000"/>
              </a:lnSpc>
              <a:spcBef>
                <a:spcPts val="0"/>
              </a:spcBef>
              <a:spcAft>
                <a:spcPts val="525"/>
              </a:spcAft>
              <a:buNone/>
            </a:pP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a:t>
            </a:r>
            <a:r>
              <a:rPr lang="pt-BR" altLang="ja-JP" sz="3100" b="0" i="0" dirty="0">
                <a:solidFill>
                  <a:srgbClr val="222222"/>
                </a:solidFill>
                <a:effectLst/>
                <a:latin typeface="ＭＳ Ｐゴシック" panose="020B0600070205080204" pitchFamily="34" charset="-128"/>
                <a:ea typeface="ＭＳ Ｐゴシック" panose="020B0600070205080204" pitchFamily="34" charset="-128"/>
              </a:rPr>
              <a:t>Ms. AUDREY AZOULAY</a:t>
            </a:r>
            <a:r>
              <a:rPr lang="ja-JP" altLang="pt-BR" sz="3100" b="0" i="0">
                <a:solidFill>
                  <a:srgbClr val="222222"/>
                </a:solidFill>
                <a:effectLst/>
                <a:latin typeface="ＭＳ Ｐゴシック" panose="020B0600070205080204" pitchFamily="34" charset="-128"/>
                <a:ea typeface="ＭＳ Ｐゴシック" panose="020B0600070205080204" pitchFamily="34" charset="-128"/>
              </a:rPr>
              <a:t>）</a:t>
            </a:r>
            <a:br>
              <a:rPr lang="ja-JP" altLang="pt-BR" sz="2900" b="0" i="0">
                <a:solidFill>
                  <a:srgbClr val="222222"/>
                </a:solidFill>
                <a:effectLst/>
                <a:latin typeface="ＭＳ Ｐゴシック" panose="020B0600070205080204" pitchFamily="34" charset="-128"/>
                <a:ea typeface="ＭＳ Ｐゴシック" panose="020B0600070205080204" pitchFamily="34" charset="-128"/>
              </a:rPr>
            </a:br>
            <a:endParaRPr lang="en-US" dirty="0"/>
          </a:p>
        </p:txBody>
      </p:sp>
      <p:sp>
        <p:nvSpPr>
          <p:cNvPr id="13" name="角丸四角形吹き出し 12">
            <a:extLst>
              <a:ext uri="{FF2B5EF4-FFF2-40B4-BE49-F238E27FC236}">
                <a16:creationId xmlns:a16="http://schemas.microsoft.com/office/drawing/2014/main" id="{DE2048C1-A22F-7D35-47A4-F395192C1BC1}"/>
              </a:ext>
            </a:extLst>
          </p:cNvPr>
          <p:cNvSpPr/>
          <p:nvPr/>
        </p:nvSpPr>
        <p:spPr>
          <a:xfrm>
            <a:off x="9308755" y="413819"/>
            <a:ext cx="2503007" cy="1471486"/>
          </a:xfrm>
          <a:prstGeom prst="wedgeRoundRectCallout">
            <a:avLst>
              <a:gd name="adj1" fmla="val -35347"/>
              <a:gd name="adj2" fmla="val 73472"/>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800" b="0" i="0">
                <a:solidFill>
                  <a:srgbClr val="222222"/>
                </a:solidFill>
                <a:effectLst/>
                <a:latin typeface="ＭＳ Ｐゴシック" panose="020B0600070205080204" pitchFamily="34" charset="-128"/>
                <a:ea typeface="ＭＳ Ｐゴシック" panose="020B0600070205080204" pitchFamily="34" charset="-128"/>
              </a:rPr>
              <a:t>戦争は人の心の中で生れるものであるから、人の心の中に平和のとりでを築かなければならない。</a:t>
            </a:r>
            <a:endParaRPr lang="en-US" altLang="ja-JP" sz="1800" dirty="0"/>
          </a:p>
        </p:txBody>
      </p:sp>
      <p:pic>
        <p:nvPicPr>
          <p:cNvPr id="17" name="図 16" descr="時計台のある建物&#10;&#10;AI によって生成されたコンテンツは間違っている可能性があります。">
            <a:extLst>
              <a:ext uri="{FF2B5EF4-FFF2-40B4-BE49-F238E27FC236}">
                <a16:creationId xmlns:a16="http://schemas.microsoft.com/office/drawing/2014/main" id="{37AD9F50-A352-8615-C34F-64119C85C7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3735" y="4891530"/>
            <a:ext cx="3513437" cy="1890270"/>
          </a:xfrm>
          <a:prstGeom prst="rect">
            <a:avLst/>
          </a:prstGeom>
        </p:spPr>
      </p:pic>
      <p:pic>
        <p:nvPicPr>
          <p:cNvPr id="20" name="図 19">
            <a:extLst>
              <a:ext uri="{FF2B5EF4-FFF2-40B4-BE49-F238E27FC236}">
                <a16:creationId xmlns:a16="http://schemas.microsoft.com/office/drawing/2014/main" id="{D5FF9D7D-3266-D314-67E6-EED6BF6AB590}"/>
              </a:ext>
            </a:extLst>
          </p:cNvPr>
          <p:cNvPicPr>
            <a:picLocks noChangeAspect="1"/>
          </p:cNvPicPr>
          <p:nvPr/>
        </p:nvPicPr>
        <p:blipFill>
          <a:blip r:embed="rId5"/>
          <a:stretch>
            <a:fillRect/>
          </a:stretch>
        </p:blipFill>
        <p:spPr>
          <a:xfrm>
            <a:off x="0" y="154780"/>
            <a:ext cx="2358886" cy="1293019"/>
          </a:xfrm>
          <a:prstGeom prst="rect">
            <a:avLst/>
          </a:prstGeom>
        </p:spPr>
      </p:pic>
    </p:spTree>
    <p:extLst>
      <p:ext uri="{BB962C8B-B14F-4D97-AF65-F5344CB8AC3E}">
        <p14:creationId xmlns:p14="http://schemas.microsoft.com/office/powerpoint/2010/main" val="2065494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BF6F67FB-7637-9750-0EB6-BDE49FF29387}"/>
              </a:ext>
            </a:extLst>
          </p:cNvPr>
          <p:cNvPicPr>
            <a:picLocks noGrp="1" noChangeAspect="1"/>
          </p:cNvPicPr>
          <p:nvPr>
            <p:ph idx="1"/>
          </p:nvPr>
        </p:nvPicPr>
        <p:blipFill>
          <a:blip r:embed="rId3"/>
          <a:stretch>
            <a:fillRect/>
          </a:stretch>
        </p:blipFill>
        <p:spPr>
          <a:xfrm>
            <a:off x="149699" y="1823788"/>
            <a:ext cx="5623452" cy="3414238"/>
          </a:xfrm>
        </p:spPr>
      </p:pic>
      <p:sp>
        <p:nvSpPr>
          <p:cNvPr id="4" name="タイトル 3">
            <a:extLst>
              <a:ext uri="{FF2B5EF4-FFF2-40B4-BE49-F238E27FC236}">
                <a16:creationId xmlns:a16="http://schemas.microsoft.com/office/drawing/2014/main" id="{E0BAAFE0-0B25-823E-CC81-A4C7BB128F02}"/>
              </a:ext>
            </a:extLst>
          </p:cNvPr>
          <p:cNvSpPr>
            <a:spLocks noGrp="1"/>
          </p:cNvSpPr>
          <p:nvPr>
            <p:ph type="title"/>
          </p:nvPr>
        </p:nvSpPr>
        <p:spPr>
          <a:xfrm>
            <a:off x="839788" y="457200"/>
            <a:ext cx="10463212" cy="724931"/>
          </a:xfrm>
        </p:spPr>
        <p:txBody>
          <a:bodyPr>
            <a:noAutofit/>
          </a:bodyPr>
          <a:lstStyle/>
          <a:p>
            <a:r>
              <a:rPr lang="ja-JP" altLang="en-US" sz="4000" b="1"/>
              <a:t>ユネスコ、パレスチナの正式加盟を承認</a:t>
            </a:r>
            <a:r>
              <a:rPr lang="en-US" altLang="ja-JP" sz="4000" b="1" dirty="0"/>
              <a:t>(2011)</a:t>
            </a:r>
            <a:endParaRPr lang="en-US" sz="4000" b="1" dirty="0"/>
          </a:p>
        </p:txBody>
      </p:sp>
      <p:sp>
        <p:nvSpPr>
          <p:cNvPr id="6" name="テキスト ボックス 5">
            <a:extLst>
              <a:ext uri="{FF2B5EF4-FFF2-40B4-BE49-F238E27FC236}">
                <a16:creationId xmlns:a16="http://schemas.microsoft.com/office/drawing/2014/main" id="{828C67F9-4E0B-8A80-80D5-A713C026252D}"/>
              </a:ext>
            </a:extLst>
          </p:cNvPr>
          <p:cNvSpPr txBox="1"/>
          <p:nvPr/>
        </p:nvSpPr>
        <p:spPr>
          <a:xfrm>
            <a:off x="282358" y="6488668"/>
            <a:ext cx="5358133" cy="369332"/>
          </a:xfrm>
          <a:prstGeom prst="rect">
            <a:avLst/>
          </a:prstGeom>
          <a:noFill/>
        </p:spPr>
        <p:txBody>
          <a:bodyPr wrap="none" rtlCol="0">
            <a:spAutoFit/>
          </a:bodyPr>
          <a:lstStyle/>
          <a:p>
            <a:r>
              <a:rPr lang="en-US" dirty="0"/>
              <a:t>https://</a:t>
            </a:r>
            <a:r>
              <a:rPr lang="en-US" dirty="0" err="1"/>
              <a:t>news.un.org</a:t>
            </a:r>
            <a:r>
              <a:rPr lang="en-US" dirty="0"/>
              <a:t>/</a:t>
            </a:r>
            <a:r>
              <a:rPr lang="en-US" dirty="0" err="1"/>
              <a:t>en</a:t>
            </a:r>
            <a:r>
              <a:rPr lang="en-US" dirty="0"/>
              <a:t>/story/2011/10/393562</a:t>
            </a:r>
          </a:p>
        </p:txBody>
      </p:sp>
      <p:pic>
        <p:nvPicPr>
          <p:cNvPr id="9" name="図 8">
            <a:extLst>
              <a:ext uri="{FF2B5EF4-FFF2-40B4-BE49-F238E27FC236}">
                <a16:creationId xmlns:a16="http://schemas.microsoft.com/office/drawing/2014/main" id="{E4363300-72B3-B420-0FCD-644932EB692C}"/>
              </a:ext>
            </a:extLst>
          </p:cNvPr>
          <p:cNvPicPr>
            <a:picLocks noChangeAspect="1"/>
          </p:cNvPicPr>
          <p:nvPr/>
        </p:nvPicPr>
        <p:blipFill>
          <a:blip r:embed="rId4"/>
          <a:stretch>
            <a:fillRect/>
          </a:stretch>
        </p:blipFill>
        <p:spPr>
          <a:xfrm>
            <a:off x="6071394" y="1820537"/>
            <a:ext cx="5628805" cy="3417489"/>
          </a:xfrm>
          <a:prstGeom prst="rect">
            <a:avLst/>
          </a:prstGeom>
        </p:spPr>
      </p:pic>
      <p:sp>
        <p:nvSpPr>
          <p:cNvPr id="13" name="テキスト ボックス 12">
            <a:extLst>
              <a:ext uri="{FF2B5EF4-FFF2-40B4-BE49-F238E27FC236}">
                <a16:creationId xmlns:a16="http://schemas.microsoft.com/office/drawing/2014/main" id="{8AE22321-CB0C-DC3B-BAB1-8888B2A5E72D}"/>
              </a:ext>
            </a:extLst>
          </p:cNvPr>
          <p:cNvSpPr txBox="1"/>
          <p:nvPr/>
        </p:nvSpPr>
        <p:spPr>
          <a:xfrm>
            <a:off x="6071394" y="6400800"/>
            <a:ext cx="6096000" cy="369332"/>
          </a:xfrm>
          <a:prstGeom prst="rect">
            <a:avLst/>
          </a:prstGeom>
          <a:noFill/>
        </p:spPr>
        <p:txBody>
          <a:bodyPr wrap="square">
            <a:spAutoFit/>
          </a:bodyPr>
          <a:lstStyle/>
          <a:p>
            <a:r>
              <a:rPr lang="en-US" altLang="ja-JP" dirty="0"/>
              <a:t>https://</a:t>
            </a:r>
            <a:r>
              <a:rPr lang="en-US" altLang="ja-JP" dirty="0" err="1"/>
              <a:t>news.un.org</a:t>
            </a:r>
            <a:r>
              <a:rPr lang="en-US" altLang="ja-JP" dirty="0"/>
              <a:t>/</a:t>
            </a:r>
            <a:r>
              <a:rPr lang="en-US" altLang="ja-JP" dirty="0" err="1"/>
              <a:t>en</a:t>
            </a:r>
            <a:r>
              <a:rPr lang="en-US" altLang="ja-JP" dirty="0"/>
              <a:t>/story/2011/12/398102</a:t>
            </a:r>
            <a:endParaRPr lang="en-US" dirty="0"/>
          </a:p>
        </p:txBody>
      </p:sp>
      <p:sp>
        <p:nvSpPr>
          <p:cNvPr id="14" name="テキスト ボックス 13">
            <a:extLst>
              <a:ext uri="{FF2B5EF4-FFF2-40B4-BE49-F238E27FC236}">
                <a16:creationId xmlns:a16="http://schemas.microsoft.com/office/drawing/2014/main" id="{58FEDC2C-0B99-B869-9970-5A3F1E0AB7E8}"/>
              </a:ext>
            </a:extLst>
          </p:cNvPr>
          <p:cNvSpPr txBox="1"/>
          <p:nvPr/>
        </p:nvSpPr>
        <p:spPr>
          <a:xfrm>
            <a:off x="6096000" y="5264106"/>
            <a:ext cx="5813190" cy="830997"/>
          </a:xfrm>
          <a:prstGeom prst="rect">
            <a:avLst/>
          </a:prstGeom>
          <a:noFill/>
        </p:spPr>
        <p:txBody>
          <a:bodyPr wrap="square" rtlCol="0">
            <a:spAutoFit/>
          </a:bodyPr>
          <a:lstStyle/>
          <a:p>
            <a:r>
              <a:rPr lang="ja-JP" altLang="en-US" sz="2400"/>
              <a:t>パレスチナの国旗がユネスコの新加盟を記念して掲げられる</a:t>
            </a:r>
            <a:r>
              <a:rPr lang="en-US" altLang="ja-JP" sz="2400" dirty="0"/>
              <a:t> (2011.11.13)</a:t>
            </a:r>
            <a:endParaRPr lang="ja-JP" altLang="en-US" sz="2400"/>
          </a:p>
        </p:txBody>
      </p:sp>
      <p:sp>
        <p:nvSpPr>
          <p:cNvPr id="15" name="テキスト ボックス 14">
            <a:extLst>
              <a:ext uri="{FF2B5EF4-FFF2-40B4-BE49-F238E27FC236}">
                <a16:creationId xmlns:a16="http://schemas.microsoft.com/office/drawing/2014/main" id="{AFC24213-2EC6-C585-2102-76833AEE9D20}"/>
              </a:ext>
            </a:extLst>
          </p:cNvPr>
          <p:cNvSpPr txBox="1"/>
          <p:nvPr/>
        </p:nvSpPr>
        <p:spPr>
          <a:xfrm>
            <a:off x="149700" y="5264107"/>
            <a:ext cx="5490792" cy="830997"/>
          </a:xfrm>
          <a:prstGeom prst="rect">
            <a:avLst/>
          </a:prstGeom>
          <a:noFill/>
        </p:spPr>
        <p:txBody>
          <a:bodyPr wrap="square" rtlCol="0">
            <a:spAutoFit/>
          </a:bodyPr>
          <a:lstStyle/>
          <a:p>
            <a:r>
              <a:rPr lang="ja-JP" altLang="en-US" sz="2400"/>
              <a:t>ユネスコ総会で、</a:t>
            </a:r>
            <a:r>
              <a:rPr lang="ja-JP" altLang="en-US" sz="2400" b="1">
                <a:solidFill>
                  <a:srgbClr val="FF0000"/>
                </a:solidFill>
              </a:rPr>
              <a:t>賛成</a:t>
            </a:r>
            <a:r>
              <a:rPr lang="en-US" altLang="ja-JP" sz="2400" b="1" dirty="0">
                <a:solidFill>
                  <a:srgbClr val="FF0000"/>
                </a:solidFill>
              </a:rPr>
              <a:t>107</a:t>
            </a:r>
            <a:r>
              <a:rPr lang="ja-JP" altLang="en-US" sz="2400" b="1">
                <a:solidFill>
                  <a:srgbClr val="FF0000"/>
                </a:solidFill>
              </a:rPr>
              <a:t>、反対</a:t>
            </a:r>
            <a:r>
              <a:rPr lang="en-US" altLang="ja-JP" sz="2400" b="1" dirty="0">
                <a:solidFill>
                  <a:srgbClr val="FF0000"/>
                </a:solidFill>
              </a:rPr>
              <a:t>14</a:t>
            </a:r>
            <a:r>
              <a:rPr lang="ja-JP" altLang="en-US" sz="2400" b="1">
                <a:solidFill>
                  <a:srgbClr val="FF0000"/>
                </a:solidFill>
              </a:rPr>
              <a:t>、棄権</a:t>
            </a:r>
            <a:r>
              <a:rPr lang="en-US" altLang="ja-JP" sz="2400" b="1" dirty="0">
                <a:solidFill>
                  <a:srgbClr val="FF0000"/>
                </a:solidFill>
              </a:rPr>
              <a:t>5</a:t>
            </a:r>
            <a:r>
              <a:rPr lang="en-US" altLang="ja-JP" sz="2400" dirty="0">
                <a:solidFill>
                  <a:srgbClr val="FF0000"/>
                </a:solidFill>
              </a:rPr>
              <a:t>2</a:t>
            </a:r>
            <a:r>
              <a:rPr lang="ja-JP" altLang="en-US" sz="2400">
                <a:solidFill>
                  <a:srgbClr val="FF0000"/>
                </a:solidFill>
              </a:rPr>
              <a:t>の投票</a:t>
            </a:r>
            <a:r>
              <a:rPr lang="ja-JP" altLang="en-US" sz="2400"/>
              <a:t>で決定</a:t>
            </a:r>
            <a:r>
              <a:rPr lang="en-US" altLang="ja-JP" sz="2400" dirty="0"/>
              <a:t>(2011.10.31)</a:t>
            </a:r>
            <a:endParaRPr lang="en-US" sz="2400" dirty="0"/>
          </a:p>
        </p:txBody>
      </p:sp>
    </p:spTree>
    <p:extLst>
      <p:ext uri="{BB962C8B-B14F-4D97-AF65-F5344CB8AC3E}">
        <p14:creationId xmlns:p14="http://schemas.microsoft.com/office/powerpoint/2010/main" val="204479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AEE621-81A8-2307-4E2C-7B455CDFB05B}"/>
              </a:ext>
            </a:extLst>
          </p:cNvPr>
          <p:cNvSpPr>
            <a:spLocks noGrp="1"/>
          </p:cNvSpPr>
          <p:nvPr>
            <p:ph type="title"/>
          </p:nvPr>
        </p:nvSpPr>
        <p:spPr/>
        <p:txBody>
          <a:bodyPr>
            <a:normAutofit/>
          </a:bodyPr>
          <a:lstStyle/>
          <a:p>
            <a:r>
              <a:rPr lang="en-US" sz="6000" dirty="0" err="1"/>
              <a:t>ユネスコで担当した仕事</a:t>
            </a:r>
            <a:endParaRPr lang="en-US" sz="6000" dirty="0"/>
          </a:p>
        </p:txBody>
      </p:sp>
      <p:sp>
        <p:nvSpPr>
          <p:cNvPr id="3" name="コンテンツ プレースホルダー 2">
            <a:extLst>
              <a:ext uri="{FF2B5EF4-FFF2-40B4-BE49-F238E27FC236}">
                <a16:creationId xmlns:a16="http://schemas.microsoft.com/office/drawing/2014/main" id="{B0D474EB-2926-2B14-1F27-4AEDE5E3AED8}"/>
              </a:ext>
            </a:extLst>
          </p:cNvPr>
          <p:cNvSpPr>
            <a:spLocks noGrp="1"/>
          </p:cNvSpPr>
          <p:nvPr>
            <p:ph sz="half" idx="1"/>
          </p:nvPr>
        </p:nvSpPr>
        <p:spPr>
          <a:xfrm>
            <a:off x="309282" y="1600200"/>
            <a:ext cx="5481918" cy="4571999"/>
          </a:xfrm>
        </p:spPr>
        <p:txBody>
          <a:bodyPr>
            <a:normAutofit fontScale="77500" lnSpcReduction="20000"/>
          </a:bodyPr>
          <a:lstStyle/>
          <a:p>
            <a:pPr marL="0" indent="0">
              <a:buNone/>
            </a:pPr>
            <a:r>
              <a:rPr lang="en-US" sz="3200" b="1" dirty="0" err="1">
                <a:solidFill>
                  <a:srgbClr val="0070C0"/>
                </a:solidFill>
              </a:rPr>
              <a:t>フランス・パリ</a:t>
            </a:r>
            <a:r>
              <a:rPr lang="ja-JP" altLang="en-US" sz="3200" b="1">
                <a:solidFill>
                  <a:srgbClr val="0070C0"/>
                </a:solidFill>
              </a:rPr>
              <a:t>　（</a:t>
            </a:r>
            <a:r>
              <a:rPr lang="en-US" altLang="ja-JP" sz="3200" b="1" dirty="0">
                <a:solidFill>
                  <a:srgbClr val="0070C0"/>
                </a:solidFill>
              </a:rPr>
              <a:t>195</a:t>
            </a:r>
            <a:r>
              <a:rPr lang="ja-JP" altLang="en-US" sz="3200" b="1">
                <a:solidFill>
                  <a:srgbClr val="0070C0"/>
                </a:solidFill>
              </a:rPr>
              <a:t>カ国）</a:t>
            </a:r>
            <a:endParaRPr lang="en-US" sz="3200" b="1" dirty="0">
              <a:solidFill>
                <a:srgbClr val="0070C0"/>
              </a:solidFill>
            </a:endParaRPr>
          </a:p>
          <a:p>
            <a:r>
              <a:rPr lang="en-US" sz="3200" dirty="0" err="1"/>
              <a:t>高等教育：資格の認証（移民、難民、分野別等</a:t>
            </a:r>
            <a:r>
              <a:rPr lang="en-US" sz="3200" dirty="0"/>
              <a:t>）</a:t>
            </a:r>
          </a:p>
          <a:p>
            <a:endParaRPr lang="en-US" sz="3200" dirty="0"/>
          </a:p>
          <a:p>
            <a:pPr marL="0" indent="0">
              <a:buNone/>
            </a:pPr>
            <a:r>
              <a:rPr lang="en-US" sz="3200" b="1" dirty="0" err="1">
                <a:solidFill>
                  <a:srgbClr val="0070C0"/>
                </a:solidFill>
              </a:rPr>
              <a:t>インド・ニューデリ</a:t>
            </a:r>
            <a:r>
              <a:rPr lang="en-US" sz="3200" b="1" dirty="0">
                <a:solidFill>
                  <a:srgbClr val="0070C0"/>
                </a:solidFill>
              </a:rPr>
              <a:t>ー（南アジア6カ国）</a:t>
            </a:r>
          </a:p>
          <a:p>
            <a:r>
              <a:rPr lang="en-US" sz="3200" dirty="0"/>
              <a:t>「</a:t>
            </a:r>
            <a:r>
              <a:rPr lang="en-US" sz="3200" dirty="0" err="1"/>
              <a:t>万人のための教育」モニターリング</a:t>
            </a:r>
            <a:endParaRPr lang="en-US" sz="3200" dirty="0"/>
          </a:p>
          <a:p>
            <a:r>
              <a:rPr lang="en-US" sz="3200" dirty="0" err="1"/>
              <a:t>インフォーマルセクターの就労と職業訓練</a:t>
            </a:r>
            <a:endParaRPr lang="en-US" sz="3200" dirty="0"/>
          </a:p>
          <a:p>
            <a:r>
              <a:rPr lang="en-US" sz="3200" dirty="0" err="1"/>
              <a:t>識字教育・多言語教育</a:t>
            </a:r>
            <a:endParaRPr lang="en-US" sz="3200" dirty="0"/>
          </a:p>
          <a:p>
            <a:r>
              <a:rPr lang="en-US" sz="3200" dirty="0" err="1"/>
              <a:t>平和教育</a:t>
            </a:r>
            <a:endParaRPr lang="en-US" sz="3200" dirty="0"/>
          </a:p>
          <a:p>
            <a:endParaRPr lang="en-US" sz="3200" dirty="0"/>
          </a:p>
          <a:p>
            <a:endParaRPr lang="en-US" dirty="0"/>
          </a:p>
          <a:p>
            <a:endParaRPr lang="en-US" dirty="0"/>
          </a:p>
          <a:p>
            <a:endParaRPr lang="en-US" dirty="0"/>
          </a:p>
          <a:p>
            <a:endParaRPr lang="en-US" dirty="0"/>
          </a:p>
        </p:txBody>
      </p:sp>
      <p:sp>
        <p:nvSpPr>
          <p:cNvPr id="4" name="コンテンツ プレースホルダー 3">
            <a:extLst>
              <a:ext uri="{FF2B5EF4-FFF2-40B4-BE49-F238E27FC236}">
                <a16:creationId xmlns:a16="http://schemas.microsoft.com/office/drawing/2014/main" id="{07EE7B7F-873E-AED0-5B1F-5E4DB9FB9F08}"/>
              </a:ext>
            </a:extLst>
          </p:cNvPr>
          <p:cNvSpPr>
            <a:spLocks noGrp="1"/>
          </p:cNvSpPr>
          <p:nvPr>
            <p:ph sz="half" idx="2"/>
          </p:nvPr>
        </p:nvSpPr>
        <p:spPr>
          <a:xfrm>
            <a:off x="5862918" y="1600200"/>
            <a:ext cx="6329082" cy="4571999"/>
          </a:xfrm>
        </p:spPr>
        <p:txBody>
          <a:bodyPr>
            <a:normAutofit fontScale="77500" lnSpcReduction="20000"/>
          </a:bodyPr>
          <a:lstStyle/>
          <a:p>
            <a:pPr marL="0" indent="0">
              <a:buNone/>
            </a:pPr>
            <a:r>
              <a:rPr lang="en-US" altLang="ja-JP" sz="3200" b="1" dirty="0" err="1">
                <a:solidFill>
                  <a:srgbClr val="0070C0"/>
                </a:solidFill>
              </a:rPr>
              <a:t>エ</a:t>
            </a:r>
            <a:r>
              <a:rPr lang="ja-JP" altLang="en-US" sz="3200" b="1">
                <a:solidFill>
                  <a:srgbClr val="0070C0"/>
                </a:solidFill>
              </a:rPr>
              <a:t>チ</a:t>
            </a:r>
            <a:r>
              <a:rPr lang="en-US" altLang="ja-JP" sz="3200" b="1" dirty="0" err="1">
                <a:solidFill>
                  <a:srgbClr val="0070C0"/>
                </a:solidFill>
              </a:rPr>
              <a:t>オピア・アディスアベバ</a:t>
            </a:r>
            <a:r>
              <a:rPr lang="ja-JP" altLang="en-US" sz="3200" b="1">
                <a:solidFill>
                  <a:srgbClr val="0070C0"/>
                </a:solidFill>
              </a:rPr>
              <a:t>（アフリカ</a:t>
            </a:r>
            <a:r>
              <a:rPr lang="en-US" altLang="ja-JP" sz="3200" b="1" dirty="0">
                <a:solidFill>
                  <a:srgbClr val="0070C0"/>
                </a:solidFill>
              </a:rPr>
              <a:t>54</a:t>
            </a:r>
            <a:r>
              <a:rPr lang="ja-JP" altLang="en-US" sz="3200" b="1">
                <a:solidFill>
                  <a:srgbClr val="0070C0"/>
                </a:solidFill>
              </a:rPr>
              <a:t>カ国）</a:t>
            </a:r>
            <a:endParaRPr lang="en-US" altLang="ja-JP" sz="3200" b="1" dirty="0">
              <a:solidFill>
                <a:srgbClr val="0070C0"/>
              </a:solidFill>
            </a:endParaRPr>
          </a:p>
          <a:p>
            <a:r>
              <a:rPr lang="en-US" altLang="ja-JP" sz="3200" dirty="0" err="1"/>
              <a:t>教員の</a:t>
            </a:r>
            <a:r>
              <a:rPr lang="ja-JP" altLang="en-US" sz="3200"/>
              <a:t>移民</a:t>
            </a:r>
            <a:endParaRPr lang="en-US" altLang="ja-JP" sz="3200" dirty="0"/>
          </a:p>
          <a:p>
            <a:pPr marL="0" indent="0">
              <a:buNone/>
            </a:pPr>
            <a:endParaRPr lang="en-US" altLang="ja-JP" sz="3200" dirty="0"/>
          </a:p>
          <a:p>
            <a:pPr marL="0" indent="0">
              <a:buNone/>
            </a:pPr>
            <a:r>
              <a:rPr lang="en-US" altLang="ja-JP" sz="3200" b="1" dirty="0" err="1">
                <a:solidFill>
                  <a:srgbClr val="0070C0"/>
                </a:solidFill>
              </a:rPr>
              <a:t>セネガル・ダカール</a:t>
            </a:r>
            <a:r>
              <a:rPr lang="ja-JP" altLang="en-US" sz="3200" b="1">
                <a:solidFill>
                  <a:srgbClr val="0070C0"/>
                </a:solidFill>
              </a:rPr>
              <a:t>（西アフリカ・サヘール</a:t>
            </a:r>
            <a:r>
              <a:rPr lang="en-US" altLang="ja-JP" sz="3200" b="1" dirty="0">
                <a:solidFill>
                  <a:srgbClr val="0070C0"/>
                </a:solidFill>
              </a:rPr>
              <a:t>7</a:t>
            </a:r>
            <a:r>
              <a:rPr lang="ja-JP" altLang="en-US" sz="3200" b="1">
                <a:solidFill>
                  <a:srgbClr val="0070C0"/>
                </a:solidFill>
              </a:rPr>
              <a:t>カ国）</a:t>
            </a:r>
            <a:endParaRPr lang="en-US" altLang="ja-JP" sz="3200" b="1" dirty="0">
              <a:solidFill>
                <a:srgbClr val="0070C0"/>
              </a:solidFill>
            </a:endParaRPr>
          </a:p>
          <a:p>
            <a:r>
              <a:rPr lang="en-US" altLang="ja-JP" sz="3200" dirty="0" err="1"/>
              <a:t>SDGs策定のためのアフリカ教育会議</a:t>
            </a:r>
            <a:r>
              <a:rPr lang="en-US" altLang="ja-JP" sz="3200" dirty="0"/>
              <a:t>(47</a:t>
            </a:r>
            <a:r>
              <a:rPr lang="ja-JP" altLang="en-US" sz="3200"/>
              <a:t>カ国）</a:t>
            </a:r>
            <a:endParaRPr lang="en-US" altLang="ja-JP" sz="3200" dirty="0"/>
          </a:p>
          <a:p>
            <a:r>
              <a:rPr lang="ja-JP" altLang="en-US" sz="3200"/>
              <a:t>暴力的過激派・テロを防ぐための教育</a:t>
            </a:r>
            <a:endParaRPr lang="en-US" altLang="ja-JP" sz="3200" dirty="0"/>
          </a:p>
          <a:p>
            <a:r>
              <a:rPr lang="ja-JP" altLang="en-US" sz="3200"/>
              <a:t>持続可能な開発教育</a:t>
            </a:r>
            <a:endParaRPr lang="en-US" altLang="ja-JP" sz="3200" dirty="0"/>
          </a:p>
          <a:p>
            <a:r>
              <a:rPr lang="ja-JP" altLang="en-US" sz="3200"/>
              <a:t>ホロコースト教育</a:t>
            </a:r>
            <a:endParaRPr lang="en-US" altLang="ja-JP" sz="3200" dirty="0"/>
          </a:p>
          <a:p>
            <a:endParaRPr lang="en-US" dirty="0"/>
          </a:p>
        </p:txBody>
      </p:sp>
    </p:spTree>
    <p:extLst>
      <p:ext uri="{BB962C8B-B14F-4D97-AF65-F5344CB8AC3E}">
        <p14:creationId xmlns:p14="http://schemas.microsoft.com/office/powerpoint/2010/main" val="414068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16378F-FB96-1FE7-C4F8-9C4772D149AE}"/>
              </a:ext>
            </a:extLst>
          </p:cNvPr>
          <p:cNvSpPr>
            <a:spLocks noGrp="1"/>
          </p:cNvSpPr>
          <p:nvPr>
            <p:ph type="title"/>
          </p:nvPr>
        </p:nvSpPr>
        <p:spPr>
          <a:xfrm>
            <a:off x="1104900" y="76200"/>
            <a:ext cx="10553700" cy="1096962"/>
          </a:xfrm>
        </p:spPr>
        <p:txBody>
          <a:bodyPr>
            <a:normAutofit/>
          </a:bodyPr>
          <a:lstStyle/>
          <a:p>
            <a:r>
              <a:rPr lang="en-US" sz="3600" b="1" dirty="0"/>
              <a:t>2019年セネガルで山本太郎代表の街頭演説を聞いて日本が大変な状況にあることを確認</a:t>
            </a:r>
          </a:p>
        </p:txBody>
      </p:sp>
      <p:pic>
        <p:nvPicPr>
          <p:cNvPr id="5" name="オンライン メディア 4" descr="【れいわ新選組 山本太郎（全国比例区） 街頭演説会】2019年7月11日  JR大阪駅御堂筋北口前 (ヨドバシ梅田前) 参議院選挙">
            <a:hlinkClick r:id="" action="ppaction://media"/>
            <a:extLst>
              <a:ext uri="{FF2B5EF4-FFF2-40B4-BE49-F238E27FC236}">
                <a16:creationId xmlns:a16="http://schemas.microsoft.com/office/drawing/2014/main" id="{CDEC76CB-041B-1D83-C3E1-8DA31D5C5780}"/>
              </a:ext>
            </a:extLst>
          </p:cNvPr>
          <p:cNvPicPr>
            <a:picLocks noGrp="1" noRot="1" noChangeAspect="1"/>
          </p:cNvPicPr>
          <p:nvPr>
            <p:ph sz="half" idx="1"/>
            <a:videoFile r:link="rId1"/>
          </p:nvPr>
        </p:nvPicPr>
        <p:blipFill>
          <a:blip r:embed="rId4"/>
          <a:stretch>
            <a:fillRect/>
          </a:stretch>
        </p:blipFill>
        <p:spPr>
          <a:xfrm>
            <a:off x="221064" y="1451203"/>
            <a:ext cx="7214906" cy="4075863"/>
          </a:xfrm>
          <a:prstGeom prst="rect">
            <a:avLst/>
          </a:prstGeom>
        </p:spPr>
      </p:pic>
      <p:pic>
        <p:nvPicPr>
          <p:cNvPr id="8" name="コンテンツ プレースホルダー 7" descr="人, 屋内, 子供, 座る が含まれている画像&#10;&#10;AI 生成コンテンツは誤りを含む可能性があります。">
            <a:extLst>
              <a:ext uri="{FF2B5EF4-FFF2-40B4-BE49-F238E27FC236}">
                <a16:creationId xmlns:a16="http://schemas.microsoft.com/office/drawing/2014/main" id="{1DE82ABC-8AB2-2CC5-28C2-019BE1E89E1F}"/>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rot="5400000">
            <a:off x="7171785" y="2022703"/>
            <a:ext cx="4572000" cy="3429000"/>
          </a:xfrm>
        </p:spPr>
      </p:pic>
      <p:sp>
        <p:nvSpPr>
          <p:cNvPr id="6" name="テキスト ボックス 5">
            <a:extLst>
              <a:ext uri="{FF2B5EF4-FFF2-40B4-BE49-F238E27FC236}">
                <a16:creationId xmlns:a16="http://schemas.microsoft.com/office/drawing/2014/main" id="{60EBCE2F-09B7-59AB-6BEC-E96384D3D4FF}"/>
              </a:ext>
            </a:extLst>
          </p:cNvPr>
          <p:cNvSpPr txBox="1"/>
          <p:nvPr/>
        </p:nvSpPr>
        <p:spPr>
          <a:xfrm>
            <a:off x="787400" y="5677496"/>
            <a:ext cx="4914901" cy="923330"/>
          </a:xfrm>
          <a:prstGeom prst="rect">
            <a:avLst/>
          </a:prstGeom>
          <a:noFill/>
        </p:spPr>
        <p:txBody>
          <a:bodyPr wrap="square" rtlCol="0">
            <a:spAutoFit/>
          </a:bodyPr>
          <a:lstStyle/>
          <a:p>
            <a:r>
              <a:rPr lang="en-US" altLang="ja-JP" b="1" dirty="0"/>
              <a:t>【</a:t>
            </a:r>
            <a:r>
              <a:rPr lang="ja-JP" altLang="en-US" b="1"/>
              <a:t>れいわ新選組 山本太郎（全国比例区） 街頭演説会</a:t>
            </a:r>
            <a:r>
              <a:rPr lang="en-US" altLang="ja-JP" b="1" dirty="0"/>
              <a:t>】2019</a:t>
            </a:r>
            <a:r>
              <a:rPr lang="ja-JP" altLang="en-US" b="1"/>
              <a:t>年</a:t>
            </a:r>
            <a:r>
              <a:rPr lang="en-US" altLang="ja-JP" b="1" dirty="0"/>
              <a:t>7</a:t>
            </a:r>
            <a:r>
              <a:rPr lang="ja-JP" altLang="en-US" b="1"/>
              <a:t>月</a:t>
            </a:r>
            <a:r>
              <a:rPr lang="en-US" altLang="ja-JP" b="1" dirty="0"/>
              <a:t>11</a:t>
            </a:r>
            <a:r>
              <a:rPr lang="ja-JP" altLang="en-US" b="1"/>
              <a:t>日 </a:t>
            </a:r>
            <a:r>
              <a:rPr lang="pt-BR" altLang="ja-JP" b="1" dirty="0"/>
              <a:t>JR</a:t>
            </a:r>
            <a:r>
              <a:rPr lang="ja-JP" altLang="en-US" b="1"/>
              <a:t>大阪駅御堂筋北口前 </a:t>
            </a:r>
            <a:r>
              <a:rPr lang="en-US" altLang="ja-JP" b="1" dirty="0"/>
              <a:t>(</a:t>
            </a:r>
            <a:r>
              <a:rPr lang="ja-JP" altLang="en-US" b="1"/>
              <a:t>ヨドバシ梅田前</a:t>
            </a:r>
            <a:r>
              <a:rPr lang="en-US" altLang="ja-JP" b="1" dirty="0"/>
              <a:t>) </a:t>
            </a:r>
            <a:r>
              <a:rPr lang="ja-JP" altLang="en-US" b="1"/>
              <a:t>参議院選挙</a:t>
            </a:r>
          </a:p>
        </p:txBody>
      </p:sp>
    </p:spTree>
    <p:extLst>
      <p:ext uri="{BB962C8B-B14F-4D97-AF65-F5344CB8AC3E}">
        <p14:creationId xmlns:p14="http://schemas.microsoft.com/office/powerpoint/2010/main" val="353909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EFA4CD-7033-4520-BEEC-3AD4EEE6CB10}"/>
              </a:ext>
            </a:extLst>
          </p:cNvPr>
          <p:cNvSpPr>
            <a:spLocks noGrp="1"/>
          </p:cNvSpPr>
          <p:nvPr>
            <p:ph type="title"/>
          </p:nvPr>
        </p:nvSpPr>
        <p:spPr/>
        <p:txBody>
          <a:bodyPr>
            <a:normAutofit/>
          </a:bodyPr>
          <a:lstStyle/>
          <a:p>
            <a:r>
              <a:rPr kumimoji="1" lang="ja-JP" altLang="en-US" sz="4000" b="1"/>
              <a:t>日本のジニ係数</a:t>
            </a:r>
            <a:endParaRPr kumimoji="1" lang="ja-JP" altLang="en-US" sz="4000" b="1" dirty="0"/>
          </a:p>
        </p:txBody>
      </p:sp>
      <p:pic>
        <p:nvPicPr>
          <p:cNvPr id="4" name="コンテンツ プレースホルダー 3">
            <a:extLst>
              <a:ext uri="{FF2B5EF4-FFF2-40B4-BE49-F238E27FC236}">
                <a16:creationId xmlns:a16="http://schemas.microsoft.com/office/drawing/2014/main" id="{933CADBD-1B87-48BA-B7D3-D928F20ABE92}"/>
              </a:ext>
            </a:extLst>
          </p:cNvPr>
          <p:cNvPicPr>
            <a:picLocks noGrp="1" noChangeAspect="1"/>
          </p:cNvPicPr>
          <p:nvPr>
            <p:ph idx="1"/>
          </p:nvPr>
        </p:nvPicPr>
        <p:blipFill>
          <a:blip r:embed="rId3"/>
          <a:stretch>
            <a:fillRect/>
          </a:stretch>
        </p:blipFill>
        <p:spPr>
          <a:xfrm>
            <a:off x="123959" y="1412235"/>
            <a:ext cx="6964924" cy="1369768"/>
          </a:xfrm>
          <a:prstGeom prst="rect">
            <a:avLst/>
          </a:prstGeom>
        </p:spPr>
      </p:pic>
      <p:sp>
        <p:nvSpPr>
          <p:cNvPr id="5" name="正方形/長方形 4">
            <a:extLst>
              <a:ext uri="{FF2B5EF4-FFF2-40B4-BE49-F238E27FC236}">
                <a16:creationId xmlns:a16="http://schemas.microsoft.com/office/drawing/2014/main" id="{C494AB2C-8E04-4D3D-8D4B-7602F4CA4997}"/>
              </a:ext>
            </a:extLst>
          </p:cNvPr>
          <p:cNvSpPr/>
          <p:nvPr/>
        </p:nvSpPr>
        <p:spPr>
          <a:xfrm>
            <a:off x="123959" y="6412468"/>
            <a:ext cx="4001352" cy="369332"/>
          </a:xfrm>
          <a:prstGeom prst="rect">
            <a:avLst/>
          </a:prstGeom>
        </p:spPr>
        <p:txBody>
          <a:bodyPr wrap="none">
            <a:spAutoFit/>
          </a:bodyPr>
          <a:lstStyle/>
          <a:p>
            <a:r>
              <a:rPr lang="en-US" altLang="ja-JP" dirty="0"/>
              <a:t>https://the-owner.jp/archives/5816</a:t>
            </a:r>
            <a:endParaRPr lang="ja-JP" altLang="en-US" dirty="0"/>
          </a:p>
        </p:txBody>
      </p:sp>
      <p:pic>
        <p:nvPicPr>
          <p:cNvPr id="6" name="図 5">
            <a:extLst>
              <a:ext uri="{FF2B5EF4-FFF2-40B4-BE49-F238E27FC236}">
                <a16:creationId xmlns:a16="http://schemas.microsoft.com/office/drawing/2014/main" id="{337A5931-095B-4278-BB4C-8309B0B3D58B}"/>
              </a:ext>
            </a:extLst>
          </p:cNvPr>
          <p:cNvPicPr>
            <a:picLocks noChangeAspect="1"/>
          </p:cNvPicPr>
          <p:nvPr/>
        </p:nvPicPr>
        <p:blipFill>
          <a:blip r:embed="rId4"/>
          <a:stretch>
            <a:fillRect/>
          </a:stretch>
        </p:blipFill>
        <p:spPr>
          <a:xfrm>
            <a:off x="1009421" y="2755132"/>
            <a:ext cx="5193999" cy="3756993"/>
          </a:xfrm>
          <a:prstGeom prst="rect">
            <a:avLst/>
          </a:prstGeom>
        </p:spPr>
      </p:pic>
      <p:sp>
        <p:nvSpPr>
          <p:cNvPr id="9" name="テキスト ボックス 8">
            <a:extLst>
              <a:ext uri="{FF2B5EF4-FFF2-40B4-BE49-F238E27FC236}">
                <a16:creationId xmlns:a16="http://schemas.microsoft.com/office/drawing/2014/main" id="{AFCF07BC-881A-4790-BAC0-B604A59EF58D}"/>
              </a:ext>
            </a:extLst>
          </p:cNvPr>
          <p:cNvSpPr txBox="1"/>
          <p:nvPr/>
        </p:nvSpPr>
        <p:spPr>
          <a:xfrm>
            <a:off x="7088882" y="1488043"/>
            <a:ext cx="4852995" cy="5078313"/>
          </a:xfrm>
          <a:prstGeom prst="rect">
            <a:avLst/>
          </a:prstGeom>
          <a:noFill/>
        </p:spPr>
        <p:txBody>
          <a:bodyPr wrap="square" rtlCol="0">
            <a:spAutoFit/>
          </a:bodyPr>
          <a:lstStyle/>
          <a:p>
            <a:r>
              <a:rPr kumimoji="1" lang="ja-JP" altLang="en-US" sz="2000" dirty="0"/>
              <a:t>日本の再分配所得ジニ係数は安定しているが、</a:t>
            </a:r>
            <a:r>
              <a:rPr kumimoji="1" lang="ja-JP" altLang="en-US" sz="2000" b="1" dirty="0">
                <a:solidFill>
                  <a:srgbClr val="FF0000"/>
                </a:solidFill>
              </a:rPr>
              <a:t>当初ジニ係数は</a:t>
            </a:r>
            <a:r>
              <a:rPr kumimoji="1" lang="en-US" altLang="ja-JP" sz="2000" b="1" dirty="0">
                <a:solidFill>
                  <a:srgbClr val="FF0000"/>
                </a:solidFill>
              </a:rPr>
              <a:t>1980</a:t>
            </a:r>
            <a:r>
              <a:rPr kumimoji="1" lang="ja-JP" altLang="en-US" sz="2000" b="1" dirty="0">
                <a:solidFill>
                  <a:srgbClr val="FF0000"/>
                </a:solidFill>
              </a:rPr>
              <a:t>年代から急速に上昇している</a:t>
            </a:r>
            <a:endParaRPr kumimoji="1" lang="en-US" altLang="ja-JP" sz="2000" b="1" dirty="0">
              <a:solidFill>
                <a:srgbClr val="FF0000"/>
              </a:solidFill>
            </a:endParaRPr>
          </a:p>
          <a:p>
            <a:endParaRPr kumimoji="1" lang="en-US" altLang="ja-JP" sz="2000" dirty="0"/>
          </a:p>
          <a:p>
            <a:r>
              <a:rPr kumimoji="1" lang="ja-JP" altLang="en-US" sz="2400" b="1">
                <a:solidFill>
                  <a:srgbClr val="0070C0"/>
                </a:solidFill>
              </a:rPr>
              <a:t>日本の所得格差はなぜ広がる？</a:t>
            </a:r>
            <a:endParaRPr kumimoji="1" lang="en-US" altLang="ja-JP" sz="2400" b="1" dirty="0">
              <a:solidFill>
                <a:srgbClr val="0070C0"/>
              </a:solidFill>
            </a:endParaRPr>
          </a:p>
          <a:p>
            <a:endParaRPr kumimoji="1" lang="en-US" altLang="ja-JP" sz="2000" dirty="0"/>
          </a:p>
          <a:p>
            <a:pPr marL="342900" indent="-342900">
              <a:buFont typeface="+mj-lt"/>
              <a:buAutoNum type="arabicPeriod"/>
            </a:pPr>
            <a:r>
              <a:rPr kumimoji="1" lang="ja-JP" altLang="en-US" sz="2000" b="1" dirty="0">
                <a:solidFill>
                  <a:srgbClr val="FF0000"/>
                </a:solidFill>
              </a:rPr>
              <a:t>非正規雇用者</a:t>
            </a:r>
            <a:r>
              <a:rPr kumimoji="1" lang="ja-JP" altLang="en-US" sz="2000" dirty="0"/>
              <a:t>の増加</a:t>
            </a:r>
            <a:endParaRPr kumimoji="1" lang="en-US" altLang="ja-JP" sz="2000" dirty="0"/>
          </a:p>
          <a:p>
            <a:pPr marL="342900" indent="-342900">
              <a:buFont typeface="+mj-lt"/>
              <a:buAutoNum type="arabicPeriod"/>
            </a:pPr>
            <a:r>
              <a:rPr kumimoji="1" lang="ja-JP" altLang="en-US" sz="2000" b="1" dirty="0">
                <a:solidFill>
                  <a:srgbClr val="FF0000"/>
                </a:solidFill>
              </a:rPr>
              <a:t>税金・社会保障の逆進性</a:t>
            </a:r>
            <a:r>
              <a:rPr kumimoji="1" lang="ja-JP" altLang="en-US" sz="2000" dirty="0"/>
              <a:t>（例えば所得税は</a:t>
            </a:r>
            <a:r>
              <a:rPr kumimoji="1" lang="en-US" altLang="ja-JP" sz="2000" dirty="0"/>
              <a:t>1970</a:t>
            </a:r>
            <a:r>
              <a:rPr kumimoji="1" lang="ja-JP" altLang="en-US" sz="2000" dirty="0"/>
              <a:t>年代から累進緩和が進み、低所得者の負担が増えている）</a:t>
            </a:r>
            <a:endParaRPr kumimoji="1" lang="en-US" altLang="ja-JP" sz="2000" dirty="0"/>
          </a:p>
          <a:p>
            <a:pPr marL="342900" indent="-342900">
              <a:buFont typeface="+mj-lt"/>
              <a:buAutoNum type="arabicPeriod"/>
            </a:pPr>
            <a:r>
              <a:rPr kumimoji="1" lang="ja-JP" altLang="en-US" sz="2000" b="1" dirty="0">
                <a:solidFill>
                  <a:srgbClr val="FF0000"/>
                </a:solidFill>
              </a:rPr>
              <a:t>製造業の海外移転</a:t>
            </a:r>
            <a:r>
              <a:rPr kumimoji="1" lang="ja-JP" altLang="en-US" sz="2000" dirty="0"/>
              <a:t>（地方を中心に生産性の低い非製造業への依存が高まり、地方民の所得が下がりやすくなる）</a:t>
            </a:r>
            <a:endParaRPr kumimoji="1" lang="en-US" altLang="ja-JP" sz="2000" dirty="0"/>
          </a:p>
          <a:p>
            <a:pPr marL="342900" indent="-342900">
              <a:buFont typeface="+mj-lt"/>
              <a:buAutoNum type="arabicPeriod"/>
            </a:pPr>
            <a:r>
              <a:rPr kumimoji="1" lang="ja-JP" altLang="en-US" sz="2000" b="1" dirty="0">
                <a:solidFill>
                  <a:srgbClr val="FF0000"/>
                </a:solidFill>
              </a:rPr>
              <a:t>雇用環境の低水準化</a:t>
            </a:r>
            <a:r>
              <a:rPr kumimoji="1" lang="ja-JP" altLang="en-US" sz="2000" dirty="0"/>
              <a:t>（雇用セーフティネット、職業訓練などにかかわる費用が少ない）</a:t>
            </a:r>
            <a:endParaRPr kumimoji="1" lang="en-US" altLang="ja-JP" sz="2000" dirty="0"/>
          </a:p>
        </p:txBody>
      </p:sp>
    </p:spTree>
    <p:extLst>
      <p:ext uri="{BB962C8B-B14F-4D97-AF65-F5344CB8AC3E}">
        <p14:creationId xmlns:p14="http://schemas.microsoft.com/office/powerpoint/2010/main" val="3295552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7A7144-7D93-CDC3-F55C-E78855614524}"/>
              </a:ext>
            </a:extLst>
          </p:cNvPr>
          <p:cNvSpPr>
            <a:spLocks noGrp="1"/>
          </p:cNvSpPr>
          <p:nvPr>
            <p:ph type="title"/>
          </p:nvPr>
        </p:nvSpPr>
        <p:spPr>
          <a:xfrm>
            <a:off x="874643" y="76200"/>
            <a:ext cx="10873409" cy="1096962"/>
          </a:xfrm>
        </p:spPr>
        <p:txBody>
          <a:bodyPr>
            <a:normAutofit fontScale="90000"/>
          </a:bodyPr>
          <a:lstStyle/>
          <a:p>
            <a:pPr algn="ctr"/>
            <a:r>
              <a:rPr lang="ja-JP" altLang="en-US" sz="4400" b="1">
                <a:solidFill>
                  <a:srgbClr val="0070C0"/>
                </a:solidFill>
              </a:rPr>
              <a:t>日本における「剥奪」の状況 </a:t>
            </a:r>
            <a:br>
              <a:rPr lang="en-US" altLang="ja-JP" dirty="0"/>
            </a:br>
            <a:r>
              <a:rPr lang="en-US" altLang="ja-JP" dirty="0"/>
              <a:t>2018 </a:t>
            </a:r>
            <a:r>
              <a:rPr lang="ja-JP" altLang="en-US"/>
              <a:t>年またはデータが利用可能な直近年での幸福度指標における「剥奪」の状況</a:t>
            </a:r>
            <a:endParaRPr lang="en-US" dirty="0"/>
          </a:p>
        </p:txBody>
      </p:sp>
      <p:pic>
        <p:nvPicPr>
          <p:cNvPr id="6" name="コンテンツ プレースホルダー 5">
            <a:extLst>
              <a:ext uri="{FF2B5EF4-FFF2-40B4-BE49-F238E27FC236}">
                <a16:creationId xmlns:a16="http://schemas.microsoft.com/office/drawing/2014/main" id="{7A162863-B116-24B5-A2E9-7B4F92D05F51}"/>
              </a:ext>
            </a:extLst>
          </p:cNvPr>
          <p:cNvPicPr>
            <a:picLocks noGrp="1" noChangeAspect="1"/>
          </p:cNvPicPr>
          <p:nvPr>
            <p:ph idx="1"/>
          </p:nvPr>
        </p:nvPicPr>
        <p:blipFill>
          <a:blip r:embed="rId3"/>
          <a:stretch>
            <a:fillRect/>
          </a:stretch>
        </p:blipFill>
        <p:spPr>
          <a:xfrm>
            <a:off x="207893" y="1373961"/>
            <a:ext cx="6634757" cy="5038507"/>
          </a:xfrm>
          <a:prstGeom prst="rect">
            <a:avLst/>
          </a:prstGeom>
        </p:spPr>
      </p:pic>
      <p:sp>
        <p:nvSpPr>
          <p:cNvPr id="5" name="テキスト ボックス 4">
            <a:extLst>
              <a:ext uri="{FF2B5EF4-FFF2-40B4-BE49-F238E27FC236}">
                <a16:creationId xmlns:a16="http://schemas.microsoft.com/office/drawing/2014/main" id="{0C6632FA-DB36-A359-3196-08E44BF2D775}"/>
              </a:ext>
            </a:extLst>
          </p:cNvPr>
          <p:cNvSpPr txBox="1"/>
          <p:nvPr/>
        </p:nvSpPr>
        <p:spPr>
          <a:xfrm>
            <a:off x="963267" y="6412468"/>
            <a:ext cx="10265466" cy="369332"/>
          </a:xfrm>
          <a:prstGeom prst="rect">
            <a:avLst/>
          </a:prstGeom>
          <a:noFill/>
        </p:spPr>
        <p:txBody>
          <a:bodyPr wrap="square">
            <a:spAutoFit/>
          </a:bodyPr>
          <a:lstStyle/>
          <a:p>
            <a:r>
              <a:rPr lang="en-US" altLang="ja-JP" dirty="0"/>
              <a:t>https://</a:t>
            </a:r>
            <a:r>
              <a:rPr lang="en-US" altLang="ja-JP" dirty="0" err="1"/>
              <a:t>www.oecd.org</a:t>
            </a:r>
            <a:r>
              <a:rPr lang="en-US" altLang="ja-JP" dirty="0"/>
              <a:t>/statistics/Better-Life-Initiative-country-note-Japan-in-</a:t>
            </a:r>
            <a:r>
              <a:rPr lang="en-US" altLang="ja-JP" dirty="0" err="1"/>
              <a:t>Japanese.pdf</a:t>
            </a:r>
            <a:endParaRPr lang="en-US" dirty="0"/>
          </a:p>
        </p:txBody>
      </p:sp>
      <p:sp>
        <p:nvSpPr>
          <p:cNvPr id="7" name="テキスト ボックス 6">
            <a:extLst>
              <a:ext uri="{FF2B5EF4-FFF2-40B4-BE49-F238E27FC236}">
                <a16:creationId xmlns:a16="http://schemas.microsoft.com/office/drawing/2014/main" id="{0932EBCA-7DE8-815B-2C09-230BBD68949F}"/>
              </a:ext>
            </a:extLst>
          </p:cNvPr>
          <p:cNvSpPr txBox="1"/>
          <p:nvPr/>
        </p:nvSpPr>
        <p:spPr>
          <a:xfrm>
            <a:off x="6760789" y="1985000"/>
            <a:ext cx="5397631" cy="3816429"/>
          </a:xfrm>
          <a:prstGeom prst="rect">
            <a:avLst/>
          </a:prstGeom>
          <a:noFill/>
        </p:spPr>
        <p:txBody>
          <a:bodyPr wrap="none" rtlCol="0">
            <a:spAutoFit/>
          </a:bodyPr>
          <a:lstStyle/>
          <a:p>
            <a:pPr marL="285750" indent="-285750">
              <a:buFont typeface="Arial" panose="020B0604020202020204" pitchFamily="34" charset="0"/>
              <a:buChar char="•"/>
            </a:pPr>
            <a:r>
              <a:rPr lang="en-US" sz="3200" dirty="0" err="1"/>
              <a:t>相対的所得貧困</a:t>
            </a:r>
            <a:endParaRPr lang="en-US" sz="3200" dirty="0"/>
          </a:p>
          <a:p>
            <a:pPr marL="285750" indent="-285750">
              <a:buFont typeface="Arial" panose="020B0604020202020204" pitchFamily="34" charset="0"/>
              <a:buChar char="•"/>
            </a:pPr>
            <a:r>
              <a:rPr lang="en-US" sz="3200" dirty="0"/>
              <a:t>住宅費が所得の40％以上</a:t>
            </a:r>
          </a:p>
          <a:p>
            <a:pPr marL="285750" indent="-285750">
              <a:buFont typeface="Arial" panose="020B0604020202020204" pitchFamily="34" charset="0"/>
              <a:buChar char="•"/>
            </a:pPr>
            <a:r>
              <a:rPr lang="en-US" sz="3200" dirty="0" err="1"/>
              <a:t>頼れる人がいない</a:t>
            </a:r>
            <a:endParaRPr lang="en-US" sz="3200" dirty="0"/>
          </a:p>
          <a:p>
            <a:pPr marL="285750" indent="-285750">
              <a:buFont typeface="Arial" panose="020B0604020202020204" pitchFamily="34" charset="0"/>
              <a:buChar char="•"/>
            </a:pPr>
            <a:r>
              <a:rPr lang="en-US" sz="3200" dirty="0"/>
              <a:t>3ヶ月収入がないと貧困</a:t>
            </a:r>
          </a:p>
          <a:p>
            <a:pPr marL="285750" indent="-285750">
              <a:buFont typeface="Arial" panose="020B0604020202020204" pitchFamily="34" charset="0"/>
              <a:buChar char="•"/>
            </a:pPr>
            <a:r>
              <a:rPr lang="en-US" sz="3200" dirty="0" err="1"/>
              <a:t>生活満足度データ：無</a:t>
            </a:r>
            <a:endParaRPr lang="en-US" sz="3200" dirty="0"/>
          </a:p>
          <a:p>
            <a:pPr marL="285750" indent="-285750">
              <a:buFont typeface="Arial" panose="020B0604020202020204" pitchFamily="34" charset="0"/>
              <a:buChar char="•"/>
            </a:pPr>
            <a:r>
              <a:rPr lang="en-US" sz="3200" dirty="0" err="1"/>
              <a:t>時間使用満足度データ：無</a:t>
            </a:r>
            <a:endParaRPr lang="en-US" sz="3200" dirty="0"/>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396774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420D97E2-1A64-4126-27C7-3F42FFDC1317}"/>
              </a:ext>
            </a:extLst>
          </p:cNvPr>
          <p:cNvSpPr>
            <a:spLocks noGrp="1"/>
          </p:cNvSpPr>
          <p:nvPr>
            <p:ph type="title"/>
          </p:nvPr>
        </p:nvSpPr>
        <p:spPr/>
        <p:txBody>
          <a:bodyPr>
            <a:noAutofit/>
          </a:bodyPr>
          <a:lstStyle/>
          <a:p>
            <a:pPr algn="ctr"/>
            <a:r>
              <a:rPr lang="en-US" sz="8000" dirty="0" err="1"/>
              <a:t>米村明美の政策</a:t>
            </a:r>
            <a:endParaRPr lang="en-US" sz="8000" dirty="0"/>
          </a:p>
        </p:txBody>
      </p:sp>
      <p:sp>
        <p:nvSpPr>
          <p:cNvPr id="23" name="コンテンツ プレースホルダー 22">
            <a:extLst>
              <a:ext uri="{FF2B5EF4-FFF2-40B4-BE49-F238E27FC236}">
                <a16:creationId xmlns:a16="http://schemas.microsoft.com/office/drawing/2014/main" id="{FD3C78EF-55AD-183C-EC8B-028850FFC2AC}"/>
              </a:ext>
            </a:extLst>
          </p:cNvPr>
          <p:cNvSpPr>
            <a:spLocks noGrp="1"/>
          </p:cNvSpPr>
          <p:nvPr>
            <p:ph idx="1"/>
          </p:nvPr>
        </p:nvSpPr>
        <p:spPr>
          <a:xfrm>
            <a:off x="1103382" y="1461655"/>
            <a:ext cx="9982200" cy="4572000"/>
          </a:xfrm>
        </p:spPr>
        <p:txBody>
          <a:bodyPr>
            <a:noAutofit/>
          </a:bodyPr>
          <a:lstStyle/>
          <a:p>
            <a:pPr marL="1143000" indent="-1143000">
              <a:buFont typeface="+mj-lt"/>
              <a:buAutoNum type="arabicPeriod"/>
            </a:pPr>
            <a:r>
              <a:rPr lang="ja-JP" altLang="ja-JP" sz="4400"/>
              <a:t>消費税は廃止！</a:t>
            </a:r>
            <a:r>
              <a:rPr lang="ja-JP" altLang="en-US" sz="4400"/>
              <a:t>　　　　　　　　　　　　</a:t>
            </a:r>
            <a:r>
              <a:rPr lang="ja-JP" altLang="ja-JP" sz="4400"/>
              <a:t>社会保険料を下げる</a:t>
            </a:r>
          </a:p>
          <a:p>
            <a:pPr marL="1143000" indent="-1143000">
              <a:buFont typeface="+mj-lt"/>
              <a:buAutoNum type="arabicPeriod"/>
            </a:pPr>
            <a:r>
              <a:rPr lang="ja-JP" altLang="ja-JP" sz="4400"/>
              <a:t>本物の安全保障</a:t>
            </a:r>
            <a:r>
              <a:rPr lang="ja-JP" altLang="en-US" sz="4400"/>
              <a:t>　　　　　　　　　　　　　</a:t>
            </a:r>
            <a:r>
              <a:rPr lang="ja-JP" altLang="ja-JP" sz="4400"/>
              <a:t>〜戦争ビジネスには加担しない〜</a:t>
            </a:r>
          </a:p>
          <a:p>
            <a:pPr marL="1143000" indent="-1143000">
              <a:buFont typeface="+mj-lt"/>
              <a:buAutoNum type="arabicPeriod"/>
            </a:pPr>
            <a:r>
              <a:rPr lang="ja-JP" altLang="ja-JP" sz="4400"/>
              <a:t>防衛費ではなく教育予算増額</a:t>
            </a:r>
            <a:endParaRPr lang="en-US" altLang="ja-JP" sz="4400" dirty="0"/>
          </a:p>
          <a:p>
            <a:pPr marL="1143000" indent="-1143000">
              <a:buFont typeface="+mj-lt"/>
              <a:buAutoNum type="arabicPeriod"/>
            </a:pPr>
            <a:r>
              <a:rPr lang="ja-JP" altLang="ja-JP" sz="4400"/>
              <a:t>原発の即時禁止　</a:t>
            </a:r>
            <a:r>
              <a:rPr lang="ja-JP" altLang="en-US" sz="4400"/>
              <a:t>　　　　　　　　　　　　</a:t>
            </a:r>
            <a:r>
              <a:rPr lang="ja-JP" altLang="ja-JP" sz="4400"/>
              <a:t>核なき社会へ平和外交</a:t>
            </a:r>
          </a:p>
        </p:txBody>
      </p:sp>
    </p:spTree>
    <p:extLst>
      <p:ext uri="{BB962C8B-B14F-4D97-AF65-F5344CB8AC3E}">
        <p14:creationId xmlns:p14="http://schemas.microsoft.com/office/powerpoint/2010/main" val="59201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教育機関向けの文献 16 x 9">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_9411652_TF03431380_TF03431380" id="{53AE2843-20A4-4F11-87CA-F5797F128EB7}" vid="{5F0B0D40-104A-4E6E-8811-D26117E76E43}"/>
    </a:ext>
  </a:extLst>
</a:theme>
</file>

<file path=ppt/theme/theme2.xml><?xml version="1.0" encoding="utf-8"?>
<a:theme xmlns:a="http://schemas.openxmlformats.org/drawingml/2006/main" name="Office テーマ">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855024</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2012-08-31T08:50:00+00:00</AssetStart>
    <FriendlyTitle xmlns="4873beb7-5857-4685-be1f-d57550cc96cc" xsi:nil="true"/>
    <MarketSpecific xmlns="4873beb7-5857-4685-be1f-d57550cc96cc">false</MarketSpecific>
    <TPNamespace xmlns="4873beb7-5857-4685-be1f-d57550cc96cc" xsi:nil="true"/>
    <PublishStatusLookup xmlns="4873beb7-5857-4685-be1f-d57550cc96cc">
      <Value>1616423</Value>
    </PublishStatusLookup>
    <APAuthor xmlns="4873beb7-5857-4685-be1f-d57550cc96cc">
      <UserInfo>
        <DisplayName>REDMOND\kristaa</DisplayName>
        <AccountId>136</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TP103431361</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Props1.xml><?xml version="1.0" encoding="utf-8"?>
<ds:datastoreItem xmlns:ds="http://schemas.openxmlformats.org/officeDocument/2006/customXml" ds:itemID="{561E720F-F05D-4536-9C34-0CFCED65D3B7}">
  <ds:schemaRefs>
    <ds:schemaRef ds:uri="http://schemas.microsoft.com/sharepoint/v3/contenttype/forms"/>
  </ds:schemaRefs>
</ds:datastoreItem>
</file>

<file path=customXml/itemProps2.xml><?xml version="1.0" encoding="utf-8"?>
<ds:datastoreItem xmlns:ds="http://schemas.openxmlformats.org/officeDocument/2006/customXml" ds:itemID="{28C8B9CA-0273-4370-889A-FC05DA5C2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CDDBB83-77C1-4099-A0AA-289882E745E2}">
  <ds:schemaRefs>
    <ds:schemaRef ds:uri="4873beb7-5857-4685-be1f-d57550cc96cc"/>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http://purl.org/dc/term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教育機関向けプレゼンテーション、ピンストライプとリボンのデザイン (ワイドスクリーン)</Template>
  <TotalTime>0</TotalTime>
  <Words>3024</Words>
  <Application>Microsoft Macintosh PowerPoint</Application>
  <PresentationFormat>ワイド画面</PresentationFormat>
  <Paragraphs>190</Paragraphs>
  <Slides>22</Slides>
  <Notes>19</Notes>
  <HiddenSlides>0</HiddenSlides>
  <MMClips>4</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22</vt:i4>
      </vt:variant>
    </vt:vector>
  </HeadingPairs>
  <TitlesOfParts>
    <vt:vector size="33" baseType="lpstr">
      <vt:lpstr>-apple-system</vt:lpstr>
      <vt:lpstr>AkkuratLLWeb</vt:lpstr>
      <vt:lpstr>HGPGothicE</vt:lpstr>
      <vt:lpstr>Meiryo UI</vt:lpstr>
      <vt:lpstr>ＭＳ Ｐゴシック</vt:lpstr>
      <vt:lpstr>游明朝</vt:lpstr>
      <vt:lpstr>Arial</vt:lpstr>
      <vt:lpstr>Open Sans</vt:lpstr>
      <vt:lpstr>Roboto</vt:lpstr>
      <vt:lpstr>Wingdings</vt:lpstr>
      <vt:lpstr>教育機関向けの文献 16 x 9</vt:lpstr>
      <vt:lpstr>    </vt:lpstr>
      <vt:lpstr>専門： 国際教育開発</vt:lpstr>
      <vt:lpstr>ユネスコ(UNESCO) 国際連合教育科学文化機関とは？</vt:lpstr>
      <vt:lpstr>ユネスコ、パレスチナの正式加盟を承認(2011)</vt:lpstr>
      <vt:lpstr>ユネスコで担当した仕事</vt:lpstr>
      <vt:lpstr>2019年セネガルで山本太郎代表の街頭演説を聞いて日本が大変な状況にあることを確認</vt:lpstr>
      <vt:lpstr>日本のジニ係数</vt:lpstr>
      <vt:lpstr>日本における「剥奪」の状況  2018 年またはデータが利用可能な直近年での幸福度指標における「剥奪」の状況</vt:lpstr>
      <vt:lpstr>米村明美の政策</vt:lpstr>
      <vt:lpstr>防衛費より教育予算増加</vt:lpstr>
      <vt:lpstr>高等教育無償化</vt:lpstr>
      <vt:lpstr>れいわ新選組の基本政策：教員</vt:lpstr>
      <vt:lpstr>ユヴァル・ハラリのダボスへの痛烈な警告</vt:lpstr>
      <vt:lpstr>PowerPoint プレゼンテーション</vt:lpstr>
      <vt:lpstr>【前半】Ceasefire Now! 今こそ停戦をCease All Fire Now!8th ウクライナ戦争停戦に関する最近の動き～ジェフリー・サックス 教授が日本国会に向けて語る</vt:lpstr>
      <vt:lpstr>【後半】Ceasefire Now! 今こそ停戦をCease All Fire Now!8th ウクライナ戦争停戦に関する最近の動き～ジェフリー・サックス 教授が日本国会に向けて語る</vt:lpstr>
      <vt:lpstr>PowerPoint プレゼンテーション</vt:lpstr>
      <vt:lpstr> 戦争は経済資源の配分に大きな影響を与える 2つの大きな急増：第一次世界大戦と第二次世界大戦</vt:lpstr>
      <vt:lpstr>PowerPoint プレゼンテーション</vt:lpstr>
      <vt:lpstr>メディアの自由度ランキング 　　国境なき記者団</vt:lpstr>
      <vt:lpstr>米村明美と仲間たちオープンチャット</vt:lpstr>
      <vt:lpstr>事務所　 神戸市中央区橘通2丁目3番5号ＩＮ神戸301号</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2022-03-14T14:59:04Z</dcterms:created>
  <dcterms:modified xsi:type="dcterms:W3CDTF">2025-06-14T23:02:08Z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