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3"/>
  </p:notesMasterIdLst>
  <p:handoutMasterIdLst>
    <p:handoutMasterId r:id="rId34"/>
  </p:handoutMasterIdLst>
  <p:sldIdLst>
    <p:sldId id="256" r:id="rId5"/>
    <p:sldId id="340" r:id="rId6"/>
    <p:sldId id="335" r:id="rId7"/>
    <p:sldId id="498" r:id="rId8"/>
    <p:sldId id="529" r:id="rId9"/>
    <p:sldId id="525" r:id="rId10"/>
    <p:sldId id="287" r:id="rId11"/>
    <p:sldId id="392" r:id="rId12"/>
    <p:sldId id="386" r:id="rId13"/>
    <p:sldId id="477" r:id="rId14"/>
    <p:sldId id="521" r:id="rId15"/>
    <p:sldId id="522" r:id="rId16"/>
    <p:sldId id="539" r:id="rId17"/>
    <p:sldId id="538" r:id="rId18"/>
    <p:sldId id="532" r:id="rId19"/>
    <p:sldId id="540" r:id="rId20"/>
    <p:sldId id="518" r:id="rId21"/>
    <p:sldId id="454" r:id="rId22"/>
    <p:sldId id="536" r:id="rId23"/>
    <p:sldId id="535" r:id="rId24"/>
    <p:sldId id="537" r:id="rId25"/>
    <p:sldId id="544" r:id="rId26"/>
    <p:sldId id="462" r:id="rId27"/>
    <p:sldId id="396" r:id="rId28"/>
    <p:sldId id="467" r:id="rId29"/>
    <p:sldId id="508" r:id="rId30"/>
    <p:sldId id="509" r:id="rId31"/>
    <p:sldId id="510" r:id="rId32"/>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015B"/>
    <a:srgbClr val="FF1800"/>
    <a:srgbClr val="FF6464"/>
    <a:srgbClr val="FF6600"/>
    <a:srgbClr val="0FB1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530" autoAdjust="0"/>
    <p:restoredTop sz="71416" autoAdjust="0"/>
  </p:normalViewPr>
  <p:slideViewPr>
    <p:cSldViewPr snapToGrid="0" showGuides="1">
      <p:cViewPr varScale="1">
        <p:scale>
          <a:sx n="55" d="100"/>
          <a:sy n="55" d="100"/>
        </p:scale>
        <p:origin x="936" y="38"/>
      </p:cViewPr>
      <p:guideLst>
        <p:guide orient="horz" pos="2160"/>
        <p:guide pos="3840"/>
      </p:guideLst>
    </p:cSldViewPr>
  </p:slideViewPr>
  <p:outlineViewPr>
    <p:cViewPr>
      <p:scale>
        <a:sx n="33" d="100"/>
        <a:sy n="33" d="100"/>
      </p:scale>
      <p:origin x="0" y="-28280"/>
    </p:cViewPr>
  </p:outlineViewPr>
  <p:notesTextViewPr>
    <p:cViewPr>
      <p:scale>
        <a:sx n="1" d="1"/>
        <a:sy n="1" d="1"/>
      </p:scale>
      <p:origin x="0" y="0"/>
    </p:cViewPr>
  </p:notesTextViewPr>
  <p:sorterViewPr>
    <p:cViewPr>
      <p:scale>
        <a:sx n="60" d="100"/>
        <a:sy n="60" d="100"/>
      </p:scale>
      <p:origin x="0" y="0"/>
    </p:cViewPr>
  </p:sorterViewPr>
  <p:notesViewPr>
    <p:cSldViewPr snapToGrid="0" showGuides="1">
      <p:cViewPr varScale="1">
        <p:scale>
          <a:sx n="100" d="100"/>
          <a:sy n="100" d="100"/>
        </p:scale>
        <p:origin x="355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5C4047-3AEF-F845-990D-7D38160786EE}" type="doc">
      <dgm:prSet loTypeId="urn:microsoft.com/office/officeart/2005/8/layout/venn1" loCatId="relationship" qsTypeId="urn:microsoft.com/office/officeart/2005/8/quickstyle/simple1" qsCatId="simple" csTypeId="urn:microsoft.com/office/officeart/2005/8/colors/accent1_2" csCatId="accent1" phldr="1"/>
      <dgm:spPr/>
    </dgm:pt>
    <dgm:pt modelId="{7D74653A-2775-E14D-9383-4E695B7D2436}">
      <dgm:prSet phldrT="[テキスト]" custT="1"/>
      <dgm:spPr>
        <a:solidFill>
          <a:srgbClr val="FFFF00">
            <a:alpha val="50000"/>
          </a:srgbClr>
        </a:solidFill>
      </dgm:spPr>
      <dgm:t>
        <a:bodyPr/>
        <a:lstStyle/>
        <a:p>
          <a:r>
            <a:rPr kumimoji="1" lang="ja-JP" altLang="en-US" sz="3600" b="1"/>
            <a:t>安全保障</a:t>
          </a:r>
        </a:p>
      </dgm:t>
    </dgm:pt>
    <dgm:pt modelId="{480D8616-762A-E048-B96D-FEFA6408DE71}" type="parTrans" cxnId="{226AE11B-ADA4-B44D-855E-CB51FA804281}">
      <dgm:prSet/>
      <dgm:spPr/>
      <dgm:t>
        <a:bodyPr/>
        <a:lstStyle/>
        <a:p>
          <a:endParaRPr kumimoji="1" lang="ja-JP" altLang="en-US"/>
        </a:p>
      </dgm:t>
    </dgm:pt>
    <dgm:pt modelId="{88F087B5-FDA7-5B4F-8863-313672C0DD78}" type="sibTrans" cxnId="{226AE11B-ADA4-B44D-855E-CB51FA804281}">
      <dgm:prSet/>
      <dgm:spPr/>
      <dgm:t>
        <a:bodyPr/>
        <a:lstStyle/>
        <a:p>
          <a:endParaRPr kumimoji="1" lang="ja-JP" altLang="en-US"/>
        </a:p>
      </dgm:t>
    </dgm:pt>
    <dgm:pt modelId="{A8C4DE56-F169-F340-ADB2-0519AC01EA10}">
      <dgm:prSet phldrT="[テキスト]" custT="1"/>
      <dgm:spPr>
        <a:solidFill>
          <a:srgbClr val="0070C0">
            <a:alpha val="50000"/>
          </a:srgbClr>
        </a:solidFill>
      </dgm:spPr>
      <dgm:t>
        <a:bodyPr/>
        <a:lstStyle/>
        <a:p>
          <a:r>
            <a:rPr kumimoji="1" lang="ja-JP" altLang="en-US" sz="3600" b="1"/>
            <a:t>開発</a:t>
          </a:r>
        </a:p>
      </dgm:t>
    </dgm:pt>
    <dgm:pt modelId="{2E96D083-25D0-FC4D-9471-BD13D129EA94}" type="parTrans" cxnId="{712ED069-A112-F340-9C60-9BFA637609C5}">
      <dgm:prSet/>
      <dgm:spPr/>
      <dgm:t>
        <a:bodyPr/>
        <a:lstStyle/>
        <a:p>
          <a:endParaRPr kumimoji="1" lang="ja-JP" altLang="en-US"/>
        </a:p>
      </dgm:t>
    </dgm:pt>
    <dgm:pt modelId="{7780D881-E49D-5647-8169-2B3EB724848A}" type="sibTrans" cxnId="{712ED069-A112-F340-9C60-9BFA637609C5}">
      <dgm:prSet/>
      <dgm:spPr/>
      <dgm:t>
        <a:bodyPr/>
        <a:lstStyle/>
        <a:p>
          <a:endParaRPr kumimoji="1" lang="ja-JP" altLang="en-US"/>
        </a:p>
      </dgm:t>
    </dgm:pt>
    <dgm:pt modelId="{0215D745-8F4B-9643-8266-F6EE8B8535CC}">
      <dgm:prSet phldrT="[テキスト]" custT="1"/>
      <dgm:spPr>
        <a:solidFill>
          <a:srgbClr val="FF0000">
            <a:alpha val="50000"/>
          </a:srgbClr>
        </a:solidFill>
      </dgm:spPr>
      <dgm:t>
        <a:bodyPr/>
        <a:lstStyle/>
        <a:p>
          <a:r>
            <a:rPr kumimoji="1" lang="ja-JP" altLang="en-US" sz="3600" b="1"/>
            <a:t>人道援助</a:t>
          </a:r>
        </a:p>
      </dgm:t>
    </dgm:pt>
    <dgm:pt modelId="{B5DC59AD-8100-1045-B982-C46F906768EE}" type="parTrans" cxnId="{6E97BB2C-A112-2146-B317-07ABE0F04EB0}">
      <dgm:prSet/>
      <dgm:spPr/>
      <dgm:t>
        <a:bodyPr/>
        <a:lstStyle/>
        <a:p>
          <a:endParaRPr kumimoji="1" lang="ja-JP" altLang="en-US"/>
        </a:p>
      </dgm:t>
    </dgm:pt>
    <dgm:pt modelId="{9BE5B9FE-153B-6644-AF9F-74B2062059AD}" type="sibTrans" cxnId="{6E97BB2C-A112-2146-B317-07ABE0F04EB0}">
      <dgm:prSet/>
      <dgm:spPr/>
      <dgm:t>
        <a:bodyPr/>
        <a:lstStyle/>
        <a:p>
          <a:endParaRPr kumimoji="1" lang="ja-JP" altLang="en-US"/>
        </a:p>
      </dgm:t>
    </dgm:pt>
    <dgm:pt modelId="{978A0AB4-1025-CE49-A930-36B3F4CA02A4}" type="pres">
      <dgm:prSet presAssocID="{3C5C4047-3AEF-F845-990D-7D38160786EE}" presName="compositeShape" presStyleCnt="0">
        <dgm:presLayoutVars>
          <dgm:chMax val="7"/>
          <dgm:dir/>
          <dgm:resizeHandles val="exact"/>
        </dgm:presLayoutVars>
      </dgm:prSet>
      <dgm:spPr/>
    </dgm:pt>
    <dgm:pt modelId="{105035B5-094B-BB4D-BF1E-46599AC1C186}" type="pres">
      <dgm:prSet presAssocID="{7D74653A-2775-E14D-9383-4E695B7D2436}" presName="circ1" presStyleLbl="vennNode1" presStyleIdx="0" presStyleCnt="3"/>
      <dgm:spPr/>
    </dgm:pt>
    <dgm:pt modelId="{EAFB3F8F-810D-2447-8E38-60D3343395A0}" type="pres">
      <dgm:prSet presAssocID="{7D74653A-2775-E14D-9383-4E695B7D2436}" presName="circ1Tx" presStyleLbl="revTx" presStyleIdx="0" presStyleCnt="0">
        <dgm:presLayoutVars>
          <dgm:chMax val="0"/>
          <dgm:chPref val="0"/>
          <dgm:bulletEnabled val="1"/>
        </dgm:presLayoutVars>
      </dgm:prSet>
      <dgm:spPr/>
    </dgm:pt>
    <dgm:pt modelId="{35F0C6F2-8A4C-FC4E-8692-B631C7C9D9DF}" type="pres">
      <dgm:prSet presAssocID="{A8C4DE56-F169-F340-ADB2-0519AC01EA10}" presName="circ2" presStyleLbl="vennNode1" presStyleIdx="1" presStyleCnt="3"/>
      <dgm:spPr/>
    </dgm:pt>
    <dgm:pt modelId="{710FBB56-27CC-D74E-9D5F-B7E384B367F3}" type="pres">
      <dgm:prSet presAssocID="{A8C4DE56-F169-F340-ADB2-0519AC01EA10}" presName="circ2Tx" presStyleLbl="revTx" presStyleIdx="0" presStyleCnt="0">
        <dgm:presLayoutVars>
          <dgm:chMax val="0"/>
          <dgm:chPref val="0"/>
          <dgm:bulletEnabled val="1"/>
        </dgm:presLayoutVars>
      </dgm:prSet>
      <dgm:spPr/>
    </dgm:pt>
    <dgm:pt modelId="{ECCB968A-ABB6-2347-9EAE-D73432A4EBE0}" type="pres">
      <dgm:prSet presAssocID="{0215D745-8F4B-9643-8266-F6EE8B8535CC}" presName="circ3" presStyleLbl="vennNode1" presStyleIdx="2" presStyleCnt="3"/>
      <dgm:spPr/>
    </dgm:pt>
    <dgm:pt modelId="{1976680E-A6B4-4A45-99C4-A7FF451377DF}" type="pres">
      <dgm:prSet presAssocID="{0215D745-8F4B-9643-8266-F6EE8B8535CC}" presName="circ3Tx" presStyleLbl="revTx" presStyleIdx="0" presStyleCnt="0">
        <dgm:presLayoutVars>
          <dgm:chMax val="0"/>
          <dgm:chPref val="0"/>
          <dgm:bulletEnabled val="1"/>
        </dgm:presLayoutVars>
      </dgm:prSet>
      <dgm:spPr/>
    </dgm:pt>
  </dgm:ptLst>
  <dgm:cxnLst>
    <dgm:cxn modelId="{226AE11B-ADA4-B44D-855E-CB51FA804281}" srcId="{3C5C4047-3AEF-F845-990D-7D38160786EE}" destId="{7D74653A-2775-E14D-9383-4E695B7D2436}" srcOrd="0" destOrd="0" parTransId="{480D8616-762A-E048-B96D-FEFA6408DE71}" sibTransId="{88F087B5-FDA7-5B4F-8863-313672C0DD78}"/>
    <dgm:cxn modelId="{CE6E5727-8EDB-D944-8893-E7922FB8E4F3}" type="presOf" srcId="{3C5C4047-3AEF-F845-990D-7D38160786EE}" destId="{978A0AB4-1025-CE49-A930-36B3F4CA02A4}" srcOrd="0" destOrd="0" presId="urn:microsoft.com/office/officeart/2005/8/layout/venn1"/>
    <dgm:cxn modelId="{6E97BB2C-A112-2146-B317-07ABE0F04EB0}" srcId="{3C5C4047-3AEF-F845-990D-7D38160786EE}" destId="{0215D745-8F4B-9643-8266-F6EE8B8535CC}" srcOrd="2" destOrd="0" parTransId="{B5DC59AD-8100-1045-B982-C46F906768EE}" sibTransId="{9BE5B9FE-153B-6644-AF9F-74B2062059AD}"/>
    <dgm:cxn modelId="{712ED069-A112-F340-9C60-9BFA637609C5}" srcId="{3C5C4047-3AEF-F845-990D-7D38160786EE}" destId="{A8C4DE56-F169-F340-ADB2-0519AC01EA10}" srcOrd="1" destOrd="0" parTransId="{2E96D083-25D0-FC4D-9471-BD13D129EA94}" sibTransId="{7780D881-E49D-5647-8169-2B3EB724848A}"/>
    <dgm:cxn modelId="{DAF56A4F-A01A-3C44-BD4A-F57B5F2541B2}" type="presOf" srcId="{0215D745-8F4B-9643-8266-F6EE8B8535CC}" destId="{ECCB968A-ABB6-2347-9EAE-D73432A4EBE0}" srcOrd="0" destOrd="0" presId="urn:microsoft.com/office/officeart/2005/8/layout/venn1"/>
    <dgm:cxn modelId="{623F5278-1CB4-2B43-A0A7-9EDF9CCAC7BD}" type="presOf" srcId="{7D74653A-2775-E14D-9383-4E695B7D2436}" destId="{EAFB3F8F-810D-2447-8E38-60D3343395A0}" srcOrd="1" destOrd="0" presId="urn:microsoft.com/office/officeart/2005/8/layout/venn1"/>
    <dgm:cxn modelId="{346F7897-1097-F041-ADCA-C95D4C302365}" type="presOf" srcId="{7D74653A-2775-E14D-9383-4E695B7D2436}" destId="{105035B5-094B-BB4D-BF1E-46599AC1C186}" srcOrd="0" destOrd="0" presId="urn:microsoft.com/office/officeart/2005/8/layout/venn1"/>
    <dgm:cxn modelId="{2544ABE9-3189-674F-A5C5-CB414F9672E8}" type="presOf" srcId="{0215D745-8F4B-9643-8266-F6EE8B8535CC}" destId="{1976680E-A6B4-4A45-99C4-A7FF451377DF}" srcOrd="1" destOrd="0" presId="urn:microsoft.com/office/officeart/2005/8/layout/venn1"/>
    <dgm:cxn modelId="{25BB2FF9-DA41-904C-8FA0-663F69C7A036}" type="presOf" srcId="{A8C4DE56-F169-F340-ADB2-0519AC01EA10}" destId="{710FBB56-27CC-D74E-9D5F-B7E384B367F3}" srcOrd="1" destOrd="0" presId="urn:microsoft.com/office/officeart/2005/8/layout/venn1"/>
    <dgm:cxn modelId="{407A28FA-27FC-1F41-ACCB-B0045B35A8F6}" type="presOf" srcId="{A8C4DE56-F169-F340-ADB2-0519AC01EA10}" destId="{35F0C6F2-8A4C-FC4E-8692-B631C7C9D9DF}" srcOrd="0" destOrd="0" presId="urn:microsoft.com/office/officeart/2005/8/layout/venn1"/>
    <dgm:cxn modelId="{C4277DAF-5CF2-AA45-A98B-FA29635D0CFE}" type="presParOf" srcId="{978A0AB4-1025-CE49-A930-36B3F4CA02A4}" destId="{105035B5-094B-BB4D-BF1E-46599AC1C186}" srcOrd="0" destOrd="0" presId="urn:microsoft.com/office/officeart/2005/8/layout/venn1"/>
    <dgm:cxn modelId="{51F34886-9563-2849-8198-B094D4FF1B4F}" type="presParOf" srcId="{978A0AB4-1025-CE49-A930-36B3F4CA02A4}" destId="{EAFB3F8F-810D-2447-8E38-60D3343395A0}" srcOrd="1" destOrd="0" presId="urn:microsoft.com/office/officeart/2005/8/layout/venn1"/>
    <dgm:cxn modelId="{5FB6A0F1-5899-6D42-97E2-EC0EE8F16EA9}" type="presParOf" srcId="{978A0AB4-1025-CE49-A930-36B3F4CA02A4}" destId="{35F0C6F2-8A4C-FC4E-8692-B631C7C9D9DF}" srcOrd="2" destOrd="0" presId="urn:microsoft.com/office/officeart/2005/8/layout/venn1"/>
    <dgm:cxn modelId="{4F0227AB-AACA-CF40-A925-A21CA9B5FC51}" type="presParOf" srcId="{978A0AB4-1025-CE49-A930-36B3F4CA02A4}" destId="{710FBB56-27CC-D74E-9D5F-B7E384B367F3}" srcOrd="3" destOrd="0" presId="urn:microsoft.com/office/officeart/2005/8/layout/venn1"/>
    <dgm:cxn modelId="{AEB28977-10B6-FD4C-94E5-6B4B1C67A7B3}" type="presParOf" srcId="{978A0AB4-1025-CE49-A930-36B3F4CA02A4}" destId="{ECCB968A-ABB6-2347-9EAE-D73432A4EBE0}" srcOrd="4" destOrd="0" presId="urn:microsoft.com/office/officeart/2005/8/layout/venn1"/>
    <dgm:cxn modelId="{33C2D373-26E5-2C47-897C-BB865FBA1ACE}" type="presParOf" srcId="{978A0AB4-1025-CE49-A930-36B3F4CA02A4}" destId="{1976680E-A6B4-4A45-99C4-A7FF451377DF}" srcOrd="5"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035B5-094B-BB4D-BF1E-46599AC1C186}">
      <dsp:nvSpPr>
        <dsp:cNvPr id="0" name=""/>
        <dsp:cNvSpPr/>
      </dsp:nvSpPr>
      <dsp:spPr>
        <a:xfrm>
          <a:off x="2438399" y="67733"/>
          <a:ext cx="3251200" cy="3251200"/>
        </a:xfrm>
        <a:prstGeom prst="ellipse">
          <a:avLst/>
        </a:prstGeom>
        <a:solidFill>
          <a:srgbClr val="FFFF00">
            <a:alpha val="50000"/>
          </a:srgb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kumimoji="1" lang="ja-JP" altLang="en-US" sz="3600" b="1" kern="1200"/>
            <a:t>安全保障</a:t>
          </a:r>
        </a:p>
      </dsp:txBody>
      <dsp:txXfrm>
        <a:off x="2871893" y="636693"/>
        <a:ext cx="2384213" cy="1463040"/>
      </dsp:txXfrm>
    </dsp:sp>
    <dsp:sp modelId="{35F0C6F2-8A4C-FC4E-8692-B631C7C9D9DF}">
      <dsp:nvSpPr>
        <dsp:cNvPr id="0" name=""/>
        <dsp:cNvSpPr/>
      </dsp:nvSpPr>
      <dsp:spPr>
        <a:xfrm>
          <a:off x="3611541" y="2099733"/>
          <a:ext cx="3251200" cy="3251200"/>
        </a:xfrm>
        <a:prstGeom prst="ellipse">
          <a:avLst/>
        </a:prstGeom>
        <a:solidFill>
          <a:srgbClr val="0070C0">
            <a:alpha val="50000"/>
          </a:srgb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kumimoji="1" lang="ja-JP" altLang="en-US" sz="3600" b="1" kern="1200"/>
            <a:t>開発</a:t>
          </a:r>
        </a:p>
      </dsp:txBody>
      <dsp:txXfrm>
        <a:off x="4605866" y="2939626"/>
        <a:ext cx="1950720" cy="1788160"/>
      </dsp:txXfrm>
    </dsp:sp>
    <dsp:sp modelId="{ECCB968A-ABB6-2347-9EAE-D73432A4EBE0}">
      <dsp:nvSpPr>
        <dsp:cNvPr id="0" name=""/>
        <dsp:cNvSpPr/>
      </dsp:nvSpPr>
      <dsp:spPr>
        <a:xfrm>
          <a:off x="1265258" y="2099733"/>
          <a:ext cx="3251200" cy="3251200"/>
        </a:xfrm>
        <a:prstGeom prst="ellipse">
          <a:avLst/>
        </a:prstGeom>
        <a:solidFill>
          <a:srgbClr val="FF0000">
            <a:alpha val="50000"/>
          </a:srgb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kumimoji="1" lang="ja-JP" altLang="en-US" sz="3600" b="1" kern="1200"/>
            <a:t>人道援助</a:t>
          </a:r>
        </a:p>
      </dsp:txBody>
      <dsp:txXfrm>
        <a:off x="1571413" y="2939626"/>
        <a:ext cx="1950720" cy="178816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72E70CF1-04BC-41C8-95D2-DA003DD259B9}" type="datetime1">
              <a:rPr lang="ja-JP" altLang="en-US" smtClean="0">
                <a:latin typeface="Meiryo UI" panose="020B0604030504040204" pitchFamily="50" charset="-128"/>
                <a:ea typeface="Meiryo UI" panose="020B0604030504040204" pitchFamily="50" charset="-128"/>
              </a:rPr>
              <a:pPr algn="r" rtl="0"/>
              <a:t>2025/7/1</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06834459-7356-44BF-850D-8B30C4FB3B6B}" type="slidenum">
              <a:rPr lang="en-US" altLang="ja-JP" smtClean="0">
                <a:latin typeface="Meiryo UI" panose="020B0604030504040204" pitchFamily="50" charset="-128"/>
                <a:ea typeface="Meiryo UI" panose="020B0604030504040204" pitchFamily="50" charset="-128"/>
              </a:rPr>
              <a:pPr algn="r" rtl="0"/>
              <a:t>‹#›</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atin typeface="Meiryo UI" panose="020B0604030504040204" pitchFamily="50" charset="-128"/>
                <a:ea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atin typeface="Meiryo UI" panose="020B0604030504040204" pitchFamily="50" charset="-128"/>
                <a:ea typeface="Meiryo UI" panose="020B0604030504040204" pitchFamily="50" charset="-128"/>
              </a:defRPr>
            </a:lvl1pPr>
          </a:lstStyle>
          <a:p>
            <a:fld id="{D15133AB-7960-41BA-914E-9F16E0AD760B}" type="datetime1">
              <a:rPr lang="ja-JP" altLang="en-US" smtClean="0"/>
              <a:pPr/>
              <a:t>2025/7/1</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atin typeface="Meiryo UI" panose="020B0604030504040204" pitchFamily="50" charset="-128"/>
                <a:ea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atin typeface="Meiryo UI" panose="020B0604030504040204" pitchFamily="50" charset="-128"/>
                <a:ea typeface="Meiryo UI" panose="020B0604030504040204" pitchFamily="50" charset="-128"/>
              </a:defRPr>
            </a:lvl1pPr>
          </a:lstStyle>
          <a:p>
            <a:pPr algn="r"/>
            <a:fld id="{0A3C37BE-C303-496D-B5CD-85F2937540FC}" type="slidenum">
              <a:rPr lang="en-US" altLang="ja-JP" smtClean="0"/>
              <a:pPr algn="r"/>
              <a:t>‹#›</a:t>
            </a:fld>
            <a:endParaRPr lang="ja-JP" altLang="en-US"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r>
              <a:rPr kumimoji="1" lang="en-US" altLang="ja-JP" dirty="0"/>
              <a:t>30</a:t>
            </a:r>
            <a:r>
              <a:rPr kumimoji="1" lang="ja-JP" altLang="en-US"/>
              <a:t>分　伊勢崎賢治さん</a:t>
            </a:r>
          </a:p>
          <a:p>
            <a:r>
              <a:rPr kumimoji="1" lang="ja-JP" altLang="en-US"/>
              <a:t>・お話していただきたいこと</a:t>
            </a:r>
          </a:p>
          <a:p>
            <a:r>
              <a:rPr kumimoji="1" lang="ja-JP" altLang="en-US"/>
              <a:t>日米地域協定の問題点、自立しない日本の外交の課題、世界の常識が通じない日本の報道</a:t>
            </a:r>
          </a:p>
          <a:p>
            <a:r>
              <a:rPr kumimoji="1" lang="en-US" altLang="ja-JP" dirty="0"/>
              <a:t>20</a:t>
            </a:r>
            <a:r>
              <a:rPr kumimoji="1" lang="ja-JP" altLang="en-US"/>
              <a:t>分　米村明美</a:t>
            </a:r>
          </a:p>
          <a:p>
            <a:r>
              <a:rPr kumimoji="1" lang="ja-JP" altLang="en-US"/>
              <a:t>プロフィール、紛争を防止する教育をしてきたこと、核なき社会・平和外交を構想して訴えていること</a:t>
            </a:r>
          </a:p>
          <a:p>
            <a:r>
              <a:rPr kumimoji="1" lang="en-US" altLang="ja-JP" dirty="0"/>
              <a:t>30</a:t>
            </a:r>
            <a:r>
              <a:rPr kumimoji="1" lang="ja-JP" altLang="en-US"/>
              <a:t>分　お二人と会場とのやりとり</a:t>
            </a:r>
          </a:p>
          <a:p>
            <a:r>
              <a:rPr kumimoji="1" lang="ja-JP" altLang="en-US"/>
              <a:t>＜最後に司会から二人に　最後は米村さんにふる＞</a:t>
            </a:r>
            <a:endParaRPr kumimoji="1" lang="en-US" altLang="ja-JP" dirty="0"/>
          </a:p>
          <a:p>
            <a:endParaRPr kumimoji="1" lang="en-US" altLang="ja-JP" dirty="0"/>
          </a:p>
          <a:p>
            <a:r>
              <a:rPr kumimoji="1" lang="ja-JP" altLang="en-US"/>
              <a:t>明日２２日のイベントはこの流れで行きたいと思っています。  </a:t>
            </a:r>
          </a:p>
          <a:p>
            <a:r>
              <a:rPr kumimoji="1" lang="ja-JP" altLang="en-US"/>
              <a:t>ご提案があればよろしくお願いします。</a:t>
            </a:r>
          </a:p>
          <a:p>
            <a:r>
              <a:rPr kumimoji="1" lang="ja-JP" altLang="en-US"/>
              <a:t>・・・・・・</a:t>
            </a:r>
          </a:p>
          <a:p>
            <a:r>
              <a:rPr kumimoji="1" lang="ja-JP" altLang="en-US"/>
              <a:t>米村明美・伊勢崎賢治対談集会　進行表</a:t>
            </a:r>
          </a:p>
          <a:p>
            <a:endParaRPr kumimoji="1" lang="ja-JP" altLang="en-US"/>
          </a:p>
          <a:p>
            <a:r>
              <a:rPr kumimoji="1" lang="en-US" altLang="ja-JP" dirty="0"/>
              <a:t>17</a:t>
            </a:r>
            <a:r>
              <a:rPr kumimoji="1" lang="ja-JP" altLang="en-US"/>
              <a:t>：</a:t>
            </a:r>
            <a:r>
              <a:rPr kumimoji="1" lang="en-US" altLang="ja-JP" dirty="0"/>
              <a:t>30</a:t>
            </a:r>
            <a:r>
              <a:rPr kumimoji="1" lang="ja-JP" altLang="en-US"/>
              <a:t>　スタッフ集合、会場内準備</a:t>
            </a:r>
          </a:p>
          <a:p>
            <a:r>
              <a:rPr kumimoji="1" lang="en-US" altLang="ja-JP" dirty="0"/>
              <a:t>16</a:t>
            </a:r>
            <a:r>
              <a:rPr kumimoji="1" lang="ja-JP" altLang="en-US"/>
              <a:t>：</a:t>
            </a:r>
            <a:r>
              <a:rPr kumimoji="1" lang="en-US" altLang="ja-JP" dirty="0"/>
              <a:t>00</a:t>
            </a:r>
            <a:r>
              <a:rPr kumimoji="1" lang="ja-JP" altLang="en-US"/>
              <a:t>　開場　</a:t>
            </a:r>
          </a:p>
          <a:p>
            <a:r>
              <a:rPr kumimoji="1" lang="en-US" altLang="ja-JP" dirty="0"/>
              <a:t>18</a:t>
            </a:r>
            <a:r>
              <a:rPr kumimoji="1" lang="ja-JP" altLang="en-US"/>
              <a:t>：</a:t>
            </a:r>
            <a:r>
              <a:rPr kumimoji="1" lang="en-US" altLang="ja-JP" dirty="0"/>
              <a:t>30</a:t>
            </a:r>
            <a:r>
              <a:rPr kumimoji="1" lang="ja-JP" altLang="en-US"/>
              <a:t>　開演</a:t>
            </a:r>
          </a:p>
          <a:p>
            <a:r>
              <a:rPr kumimoji="1" lang="en-US" altLang="ja-JP" dirty="0"/>
              <a:t>18</a:t>
            </a:r>
            <a:r>
              <a:rPr kumimoji="1" lang="ja-JP" altLang="en-US"/>
              <a:t>：</a:t>
            </a:r>
            <a:r>
              <a:rPr kumimoji="1" lang="en-US" altLang="ja-JP" dirty="0"/>
              <a:t>30</a:t>
            </a:r>
            <a:r>
              <a:rPr kumimoji="1" lang="ja-JP" altLang="en-US"/>
              <a:t>　開会宣言：佐野ひろみさん</a:t>
            </a:r>
          </a:p>
          <a:p>
            <a:r>
              <a:rPr kumimoji="1" lang="ja-JP" altLang="en-US"/>
              <a:t>（司会交代）</a:t>
            </a:r>
          </a:p>
          <a:p>
            <a:r>
              <a:rPr kumimoji="1" lang="en-US" altLang="ja-JP" dirty="0"/>
              <a:t>18</a:t>
            </a:r>
            <a:r>
              <a:rPr kumimoji="1" lang="ja-JP" altLang="en-US"/>
              <a:t>：</a:t>
            </a:r>
            <a:r>
              <a:rPr kumimoji="1" lang="en-US" altLang="ja-JP" dirty="0"/>
              <a:t>35</a:t>
            </a:r>
            <a:r>
              <a:rPr kumimoji="1" lang="ja-JP" altLang="en-US"/>
              <a:t>　司会挨拶：高橋秀典さん</a:t>
            </a:r>
          </a:p>
          <a:p>
            <a:r>
              <a:rPr kumimoji="1" lang="en-US" altLang="ja-JP" dirty="0"/>
              <a:t>18</a:t>
            </a:r>
            <a:r>
              <a:rPr kumimoji="1" lang="ja-JP" altLang="en-US"/>
              <a:t>：</a:t>
            </a:r>
            <a:r>
              <a:rPr kumimoji="1" lang="en-US" altLang="ja-JP" dirty="0"/>
              <a:t>40</a:t>
            </a:r>
            <a:r>
              <a:rPr kumimoji="1" lang="ja-JP" altLang="en-US"/>
              <a:t>～</a:t>
            </a:r>
            <a:r>
              <a:rPr kumimoji="1" lang="en-US" altLang="ja-JP" dirty="0"/>
              <a:t>19</a:t>
            </a:r>
            <a:r>
              <a:rPr kumimoji="1" lang="ja-JP" altLang="en-US"/>
              <a:t>：</a:t>
            </a:r>
            <a:r>
              <a:rPr kumimoji="1" lang="en-US" altLang="ja-JP" dirty="0"/>
              <a:t>10</a:t>
            </a:r>
            <a:r>
              <a:rPr kumimoji="1" lang="ja-JP" altLang="en-US"/>
              <a:t>（</a:t>
            </a:r>
            <a:r>
              <a:rPr kumimoji="1" lang="en-US" altLang="ja-JP" dirty="0"/>
              <a:t>30</a:t>
            </a:r>
            <a:r>
              <a:rPr kumimoji="1" lang="ja-JP" altLang="en-US"/>
              <a:t>分）伊勢崎賢治さん講演</a:t>
            </a:r>
          </a:p>
          <a:p>
            <a:r>
              <a:rPr kumimoji="1" lang="en-US" altLang="ja-JP" dirty="0"/>
              <a:t>19</a:t>
            </a:r>
            <a:r>
              <a:rPr kumimoji="1" lang="ja-JP" altLang="en-US"/>
              <a:t>：</a:t>
            </a:r>
            <a:r>
              <a:rPr kumimoji="1" lang="en-US" altLang="ja-JP" dirty="0"/>
              <a:t>10</a:t>
            </a:r>
            <a:r>
              <a:rPr kumimoji="1" lang="ja-JP" altLang="en-US"/>
              <a:t>～</a:t>
            </a:r>
            <a:r>
              <a:rPr kumimoji="1" lang="en-US" altLang="ja-JP" dirty="0"/>
              <a:t>19</a:t>
            </a:r>
            <a:r>
              <a:rPr kumimoji="1" lang="ja-JP" altLang="en-US"/>
              <a:t>：</a:t>
            </a:r>
            <a:r>
              <a:rPr kumimoji="1" lang="en-US" altLang="ja-JP" dirty="0"/>
              <a:t>30</a:t>
            </a:r>
            <a:r>
              <a:rPr kumimoji="1" lang="ja-JP" altLang="en-US"/>
              <a:t>（</a:t>
            </a:r>
            <a:r>
              <a:rPr kumimoji="1" lang="en-US" altLang="ja-JP" dirty="0"/>
              <a:t>20</a:t>
            </a:r>
            <a:r>
              <a:rPr kumimoji="1" lang="ja-JP" altLang="en-US"/>
              <a:t>分）米村明美さん講演</a:t>
            </a:r>
          </a:p>
          <a:p>
            <a:r>
              <a:rPr kumimoji="1" lang="en-US" altLang="ja-JP" dirty="0"/>
              <a:t>19</a:t>
            </a:r>
            <a:r>
              <a:rPr kumimoji="1" lang="ja-JP" altLang="en-US"/>
              <a:t>：</a:t>
            </a:r>
            <a:r>
              <a:rPr kumimoji="1" lang="en-US" altLang="ja-JP" dirty="0"/>
              <a:t>30</a:t>
            </a:r>
            <a:r>
              <a:rPr kumimoji="1" lang="ja-JP" altLang="en-US"/>
              <a:t>～</a:t>
            </a:r>
            <a:r>
              <a:rPr kumimoji="1" lang="en-US" altLang="ja-JP" dirty="0"/>
              <a:t>20</a:t>
            </a:r>
            <a:r>
              <a:rPr kumimoji="1" lang="ja-JP" altLang="en-US"/>
              <a:t>：</a:t>
            </a:r>
            <a:r>
              <a:rPr kumimoji="1" lang="en-US" altLang="ja-JP" dirty="0"/>
              <a:t>00</a:t>
            </a:r>
            <a:r>
              <a:rPr kumimoji="1" lang="ja-JP" altLang="en-US"/>
              <a:t>（</a:t>
            </a:r>
            <a:r>
              <a:rPr kumimoji="1" lang="en-US" altLang="ja-JP" dirty="0"/>
              <a:t>30</a:t>
            </a:r>
            <a:r>
              <a:rPr kumimoji="1" lang="ja-JP" altLang="en-US"/>
              <a:t>分）質疑応答、最後は伊勢崎さん米村さんの順に発言</a:t>
            </a:r>
          </a:p>
          <a:p>
            <a:r>
              <a:rPr kumimoji="1" lang="ja-JP" altLang="en-US"/>
              <a:t>（司会交代）</a:t>
            </a:r>
          </a:p>
          <a:p>
            <a:r>
              <a:rPr kumimoji="1" lang="en-US" altLang="ja-JP" dirty="0"/>
              <a:t>20</a:t>
            </a:r>
            <a:r>
              <a:rPr kumimoji="1" lang="ja-JP" altLang="en-US"/>
              <a:t>：</a:t>
            </a:r>
            <a:r>
              <a:rPr kumimoji="1" lang="en-US" altLang="ja-JP" dirty="0"/>
              <a:t>00</a:t>
            </a:r>
            <a:r>
              <a:rPr kumimoji="1" lang="ja-JP" altLang="en-US"/>
              <a:t>～</a:t>
            </a:r>
            <a:r>
              <a:rPr kumimoji="1" lang="en-US" altLang="ja-JP" dirty="0"/>
              <a:t>20</a:t>
            </a:r>
            <a:r>
              <a:rPr kumimoji="1" lang="ja-JP" altLang="en-US"/>
              <a:t>：</a:t>
            </a:r>
            <a:r>
              <a:rPr kumimoji="1" lang="en-US" altLang="ja-JP" dirty="0"/>
              <a:t>10</a:t>
            </a:r>
            <a:r>
              <a:rPr kumimoji="1" lang="ja-JP" altLang="en-US"/>
              <a:t>　佐野さんから寄付金とハガキの説明</a:t>
            </a:r>
          </a:p>
          <a:p>
            <a:r>
              <a:rPr kumimoji="1" lang="en-US" altLang="ja-JP" dirty="0"/>
              <a:t>20</a:t>
            </a:r>
            <a:r>
              <a:rPr kumimoji="1" lang="ja-JP" altLang="en-US"/>
              <a:t>：</a:t>
            </a:r>
            <a:r>
              <a:rPr kumimoji="1" lang="en-US" altLang="ja-JP" dirty="0"/>
              <a:t>10</a:t>
            </a:r>
            <a:r>
              <a:rPr kumimoji="1" lang="ja-JP" altLang="en-US"/>
              <a:t>～</a:t>
            </a:r>
            <a:r>
              <a:rPr kumimoji="1" lang="en-US" altLang="ja-JP" dirty="0"/>
              <a:t>20</a:t>
            </a:r>
            <a:r>
              <a:rPr kumimoji="1" lang="ja-JP" altLang="en-US"/>
              <a:t>：</a:t>
            </a:r>
            <a:r>
              <a:rPr kumimoji="1" lang="en-US" altLang="ja-JP" dirty="0"/>
              <a:t>30</a:t>
            </a:r>
            <a:r>
              <a:rPr kumimoji="1" lang="ja-JP" altLang="en-US"/>
              <a:t>（</a:t>
            </a:r>
            <a:r>
              <a:rPr kumimoji="1" lang="en-US" altLang="ja-JP" dirty="0"/>
              <a:t>20</a:t>
            </a:r>
            <a:r>
              <a:rPr kumimoji="1" lang="ja-JP" altLang="en-US"/>
              <a:t>分）写真撮影</a:t>
            </a:r>
          </a:p>
          <a:p>
            <a:r>
              <a:rPr kumimoji="1" lang="en-US" altLang="ja-JP" dirty="0"/>
              <a:t>20</a:t>
            </a:r>
            <a:r>
              <a:rPr kumimoji="1" lang="ja-JP" altLang="en-US"/>
              <a:t>：</a:t>
            </a:r>
            <a:r>
              <a:rPr kumimoji="1" lang="en-US" altLang="ja-JP" dirty="0"/>
              <a:t>10</a:t>
            </a:r>
            <a:r>
              <a:rPr kumimoji="1" lang="ja-JP" altLang="en-US"/>
              <a:t>～  寄付袋、チラシ、ポスター配布</a:t>
            </a:r>
          </a:p>
          <a:p>
            <a:r>
              <a:rPr kumimoji="1" lang="ja-JP" altLang="en-US"/>
              <a:t>          ボランティア申し込み受付</a:t>
            </a:r>
          </a:p>
          <a:p>
            <a:r>
              <a:rPr kumimoji="1" lang="en-US" altLang="ja-JP" dirty="0"/>
              <a:t>20</a:t>
            </a:r>
            <a:r>
              <a:rPr kumimoji="1" lang="ja-JP" altLang="en-US"/>
              <a:t>：</a:t>
            </a:r>
            <a:r>
              <a:rPr kumimoji="1" lang="en-US" altLang="ja-JP" dirty="0"/>
              <a:t>50</a:t>
            </a:r>
            <a:r>
              <a:rPr kumimoji="1" lang="ja-JP" altLang="en-US"/>
              <a:t>　退場</a:t>
            </a:r>
          </a:p>
          <a:p>
            <a:endParaRPr kumimoji="1" lang="ja-JP" altLang="en-US"/>
          </a:p>
        </p:txBody>
      </p:sp>
      <p:sp>
        <p:nvSpPr>
          <p:cNvPr id="4" name="スライド番号プレースホルダー 3"/>
          <p:cNvSpPr>
            <a:spLocks noGrp="1"/>
          </p:cNvSpPr>
          <p:nvPr>
            <p:ph type="sldNum" sz="quarter" idx="10"/>
          </p:nvPr>
        </p:nvSpPr>
        <p:spPr/>
        <p:txBody>
          <a:bodyPr/>
          <a:lstStyle/>
          <a:p>
            <a:pPr algn="r"/>
            <a:fld id="{0A3C37BE-C303-496D-B5CD-85F2937540FC}" type="slidenum">
              <a:rPr lang="en-US" altLang="ja-JP" smtClean="0"/>
              <a:pPr algn="r"/>
              <a:t>1</a:t>
            </a:fld>
            <a:endParaRPr lang="ja-JP" altLang="en-US" dirty="0"/>
          </a:p>
        </p:txBody>
      </p:sp>
    </p:spTree>
    <p:extLst>
      <p:ext uri="{BB962C8B-B14F-4D97-AF65-F5344CB8AC3E}">
        <p14:creationId xmlns:p14="http://schemas.microsoft.com/office/powerpoint/2010/main" val="1316143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12</a:t>
            </a:fld>
            <a:endParaRPr lang="ja-JP" altLang="en-US" dirty="0"/>
          </a:p>
        </p:txBody>
      </p:sp>
    </p:spTree>
    <p:extLst>
      <p:ext uri="{BB962C8B-B14F-4D97-AF65-F5344CB8AC3E}">
        <p14:creationId xmlns:p14="http://schemas.microsoft.com/office/powerpoint/2010/main" val="3851062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The real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reasons</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for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US-</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Israeli</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war</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on</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Iran,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explained</a:t>
            </a:r>
            <a:endPar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The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Goals</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hte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US-</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Israeli</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war</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on</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Iran: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Maintain</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US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hegemony</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in West Asia (Middle East)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Destroy</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anti-colonial</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Axis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Resistance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making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possible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total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colonization</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Palestine</a:t>
            </a:r>
            <a:endPar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Prevent</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Iran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from</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ever</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developing</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nuclear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capabiities</a:t>
            </a:r>
            <a:endPar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Overthrow</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or</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at</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least</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weaken</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Iran(</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s</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independente,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revolutionary</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government</a:t>
            </a:r>
            <a:endPar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Scare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Other countries in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region</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that</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may</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seek</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to</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ove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away</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from</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US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dólar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especially</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Gult</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monarchies</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Preserve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petrodólar system,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ensuring</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global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demand</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for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hte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US dólar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Destabilize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BRICS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Shanghai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Cooperation</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Organization</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divide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Global South,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disrupt</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multipolar Project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Break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up</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Iran-</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Russia</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-China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partnership</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with</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ultimate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goal</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1" i="0" u="none" strike="noStrike" kern="1200" dirty="0" err="1">
                <a:solidFill>
                  <a:schemeClr val="tx1"/>
                </a:solidFill>
                <a:effectLst/>
                <a:latin typeface="Meiryo UI" panose="020B0604030504040204" pitchFamily="50" charset="-128"/>
                <a:ea typeface="Meiryo UI" panose="020B0604030504040204" pitchFamily="50" charset="-128"/>
                <a:cs typeface="+mn-cs"/>
              </a:rPr>
              <a:t>isolating</a:t>
            </a:r>
            <a:r>
              <a:rPr lang="pt-BR" altLang="ja-JP" sz="1200" b="1" i="0" u="none" strike="noStrike" kern="1200" dirty="0">
                <a:solidFill>
                  <a:schemeClr val="tx1"/>
                </a:solidFill>
                <a:effectLst/>
                <a:latin typeface="Meiryo UI" panose="020B0604030504040204" pitchFamily="50" charset="-128"/>
                <a:ea typeface="Meiryo UI" panose="020B0604030504040204" pitchFamily="50" charset="-128"/>
                <a:cs typeface="+mn-cs"/>
              </a:rPr>
              <a:t> Beijing</a:t>
            </a:r>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13</a:t>
            </a:fld>
            <a:endParaRPr lang="ja-JP" altLang="en-US" dirty="0"/>
          </a:p>
        </p:txBody>
      </p:sp>
    </p:spTree>
    <p:extLst>
      <p:ext uri="{BB962C8B-B14F-4D97-AF65-F5344CB8AC3E}">
        <p14:creationId xmlns:p14="http://schemas.microsoft.com/office/powerpoint/2010/main" val="1666303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14</a:t>
            </a:fld>
            <a:endParaRPr lang="ja-JP" altLang="en-US" dirty="0"/>
          </a:p>
        </p:txBody>
      </p:sp>
    </p:spTree>
    <p:extLst>
      <p:ext uri="{BB962C8B-B14F-4D97-AF65-F5344CB8AC3E}">
        <p14:creationId xmlns:p14="http://schemas.microsoft.com/office/powerpoint/2010/main" val="1395215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i="1"/>
              <a:t>人類最後の日」を想定して残り時間を概念的に示す「終末時計」の</a:t>
            </a:r>
            <a:r>
              <a:rPr lang="en-US" altLang="ja-JP" i="1" dirty="0"/>
              <a:t>2025</a:t>
            </a:r>
            <a:r>
              <a:rPr lang="ja-JP" altLang="en-US" i="1"/>
              <a:t>年版の時刻は「残り</a:t>
            </a:r>
            <a:r>
              <a:rPr lang="en-US" altLang="ja-JP" i="1" dirty="0"/>
              <a:t>89</a:t>
            </a:r>
            <a:r>
              <a:rPr lang="ja-JP" altLang="en-US" i="1"/>
              <a:t>秒」になった、と米誌「原子力科学者会報（</a:t>
            </a:r>
            <a:r>
              <a:rPr lang="pt-BR" altLang="ja-JP" i="1" dirty="0"/>
              <a:t>BAS</a:t>
            </a:r>
            <a:r>
              <a:rPr lang="ja-JP" altLang="pt-BR" i="1"/>
              <a:t>）」</a:t>
            </a:r>
            <a:r>
              <a:rPr lang="ja-JP" altLang="en-US" i="1"/>
              <a:t>が</a:t>
            </a:r>
            <a:r>
              <a:rPr lang="en-US" altLang="ja-JP" i="1" dirty="0"/>
              <a:t>1</a:t>
            </a:r>
            <a:r>
              <a:rPr lang="ja-JP" altLang="en-US" i="1"/>
              <a:t>月</a:t>
            </a:r>
            <a:r>
              <a:rPr lang="en-US" altLang="ja-JP" i="1" dirty="0"/>
              <a:t>28</a:t>
            </a:r>
            <a:r>
              <a:rPr lang="ja-JP" altLang="en-US" i="1"/>
              <a:t>日発表した。</a:t>
            </a:r>
            <a:r>
              <a:rPr lang="ja-JP" altLang="en-US" b="1" i="1">
                <a:solidFill>
                  <a:srgbClr val="ED015B"/>
                </a:solidFill>
              </a:rPr>
              <a:t>核使用の恐れや気候変動の進行、人工知能（</a:t>
            </a:r>
            <a:r>
              <a:rPr lang="pt-BR" altLang="ja-JP" b="1" i="1" dirty="0">
                <a:solidFill>
                  <a:srgbClr val="ED015B"/>
                </a:solidFill>
              </a:rPr>
              <a:t>AI</a:t>
            </a:r>
            <a:r>
              <a:rPr lang="ja-JP" altLang="pt-BR" b="1" i="1">
                <a:solidFill>
                  <a:srgbClr val="ED015B"/>
                </a:solidFill>
              </a:rPr>
              <a:t>）</a:t>
            </a:r>
            <a:r>
              <a:rPr lang="ja-JP" altLang="en-US" b="1" i="1">
                <a:solidFill>
                  <a:srgbClr val="ED015B"/>
                </a:solidFill>
              </a:rPr>
              <a:t>の兵器利用などのリスクの増大が理由</a:t>
            </a:r>
            <a:r>
              <a:rPr lang="ja-JP" altLang="en-US" i="1"/>
              <a:t>で昨年より</a:t>
            </a:r>
            <a:r>
              <a:rPr lang="en-US" altLang="ja-JP" i="1" dirty="0"/>
              <a:t>1</a:t>
            </a:r>
            <a:r>
              <a:rPr lang="ja-JP" altLang="en-US" i="1"/>
              <a:t>秒進み、</a:t>
            </a:r>
            <a:r>
              <a:rPr lang="en-US" altLang="ja-JP" i="1" dirty="0"/>
              <a:t>1947</a:t>
            </a:r>
            <a:r>
              <a:rPr lang="ja-JP" altLang="en-US" i="1"/>
              <a:t>年の終末時計公表以来、残り時間が最も短くなった。同誌関係者は、時計の針を戻すには世界各国の指導者が脅威を軽減するために大胆な行動をとる必要がある、と訴えた。</a:t>
            </a:r>
            <a:endParaRPr lang="en-US" altLang="ja-JP" i="1" dirty="0"/>
          </a:p>
          <a:p>
            <a:r>
              <a:rPr lang="ja-JP" altLang="en-US" i="1"/>
              <a:t>。。。</a:t>
            </a:r>
            <a:endParaRPr lang="en-US" altLang="ja-JP" i="1" dirty="0"/>
          </a:p>
          <a:p>
            <a:endParaRPr lang="en-US" altLang="ja-JP" i="1" dirty="0"/>
          </a:p>
          <a:p>
            <a:r>
              <a:rPr lang="ja-JP" altLang="en-US" i="1"/>
              <a:t>「ロシアのウクライナへの侵攻による戦争が</a:t>
            </a:r>
            <a:r>
              <a:rPr lang="en-US" altLang="ja-JP" i="1" dirty="0"/>
              <a:t>3</a:t>
            </a:r>
            <a:r>
              <a:rPr lang="ja-JP" altLang="en-US" i="1"/>
              <a:t>年目を迎え、軽率な決断や偶発的な事故によりいつ</a:t>
            </a:r>
            <a:r>
              <a:rPr lang="ja-JP" altLang="en-US" b="1" i="1">
                <a:solidFill>
                  <a:srgbClr val="ED015B"/>
                </a:solidFill>
              </a:rPr>
              <a:t>核戦争が起きてもおかしくない状況だが、核を管理するプロセスは崩壊しつつある</a:t>
            </a:r>
            <a:r>
              <a:rPr lang="ja-JP" altLang="en-US" i="1"/>
              <a:t>」と指摘した。</a:t>
            </a:r>
            <a:endParaRPr lang="en-US" altLang="ja-JP" i="1" dirty="0"/>
          </a:p>
          <a:p>
            <a:endParaRPr lang="en-US" altLang="ja-JP" i="1" dirty="0"/>
          </a:p>
          <a:p>
            <a:r>
              <a:rPr lang="ja-JP" altLang="en-US" sz="1200" b="0" i="0" kern="1200">
                <a:solidFill>
                  <a:schemeClr val="tx1"/>
                </a:solidFill>
                <a:effectLst/>
                <a:latin typeface="Meiryo UI" panose="020B0604030504040204" pitchFamily="50" charset="-128"/>
                <a:ea typeface="Meiryo UI" panose="020B0604030504040204" pitchFamily="50" charset="-128"/>
                <a:cs typeface="+mn-cs"/>
              </a:rPr>
              <a:t>また気候変動の進行について「地球表面の温度など数多くの指標が過去の記録を更新したが、温室効果ガスの排出量は引き続き増加している。熱波や洪水、干ばつなど、気候変動の影響を受けた被害は全ての大陸に影響した。しかし世界の取り組みの長期的見通しは立っていない」などとした。</a:t>
            </a:r>
          </a:p>
          <a:p>
            <a:r>
              <a:rPr lang="ja-JP" altLang="en-US" sz="1200" b="0" i="0" kern="1200">
                <a:solidFill>
                  <a:schemeClr val="tx1"/>
                </a:solidFill>
                <a:effectLst/>
                <a:latin typeface="Meiryo UI" panose="020B0604030504040204" pitchFamily="50" charset="-128"/>
                <a:ea typeface="Meiryo UI" panose="020B0604030504040204" pitchFamily="50" charset="-128"/>
                <a:cs typeface="+mn-cs"/>
              </a:rPr>
              <a:t>　このほか、ウクライナや中東などで軍事目標設定に</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AI</a:t>
            </a:r>
            <a:r>
              <a:rPr lang="ja-JP" altLang="en-US" sz="1200" b="0" i="0" kern="1200">
                <a:solidFill>
                  <a:schemeClr val="tx1"/>
                </a:solidFill>
                <a:effectLst/>
                <a:latin typeface="Meiryo UI" panose="020B0604030504040204" pitchFamily="50" charset="-128"/>
                <a:ea typeface="Meiryo UI" panose="020B0604030504040204" pitchFamily="50" charset="-128"/>
                <a:cs typeface="+mn-cs"/>
              </a:rPr>
              <a:t>を組み込んだシステムが使用されていることや、</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AI</a:t>
            </a:r>
            <a:r>
              <a:rPr lang="ja-JP" altLang="en-US" sz="1200" b="0" i="0" kern="1200">
                <a:solidFill>
                  <a:schemeClr val="tx1"/>
                </a:solidFill>
                <a:effectLst/>
                <a:latin typeface="Meiryo UI" panose="020B0604030504040204" pitchFamily="50" charset="-128"/>
                <a:ea typeface="Meiryo UI" panose="020B0604030504040204" pitchFamily="50" charset="-128"/>
                <a:cs typeface="+mn-cs"/>
              </a:rPr>
              <a:t>の進歩により偽情報、誤情報や「陰謀論」が世界に拡散していることなどを状況が深刻化した理由に挙げている。</a:t>
            </a:r>
          </a:p>
          <a:p>
            <a:endParaRPr lang="en-US" altLang="ja-JP" i="1" dirty="0"/>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15</a:t>
            </a:fld>
            <a:endParaRPr lang="ja-JP" altLang="en-US" dirty="0"/>
          </a:p>
        </p:txBody>
      </p:sp>
    </p:spTree>
    <p:extLst>
      <p:ext uri="{BB962C8B-B14F-4D97-AF65-F5344CB8AC3E}">
        <p14:creationId xmlns:p14="http://schemas.microsoft.com/office/powerpoint/2010/main" val="3565989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16</a:t>
            </a:fld>
            <a:endParaRPr lang="ja-JP" altLang="en-US" dirty="0"/>
          </a:p>
        </p:txBody>
      </p:sp>
    </p:spTree>
    <p:extLst>
      <p:ext uri="{BB962C8B-B14F-4D97-AF65-F5344CB8AC3E}">
        <p14:creationId xmlns:p14="http://schemas.microsoft.com/office/powerpoint/2010/main" val="743455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17</a:t>
            </a:fld>
            <a:endParaRPr lang="ja-JP" altLang="en-US" dirty="0"/>
          </a:p>
        </p:txBody>
      </p:sp>
    </p:spTree>
    <p:extLst>
      <p:ext uri="{BB962C8B-B14F-4D97-AF65-F5344CB8AC3E}">
        <p14:creationId xmlns:p14="http://schemas.microsoft.com/office/powerpoint/2010/main" val="354040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18</a:t>
            </a:fld>
            <a:endParaRPr lang="ja-JP" altLang="en-US" dirty="0"/>
          </a:p>
        </p:txBody>
      </p:sp>
    </p:spTree>
    <p:extLst>
      <p:ext uri="{BB962C8B-B14F-4D97-AF65-F5344CB8AC3E}">
        <p14:creationId xmlns:p14="http://schemas.microsoft.com/office/powerpoint/2010/main" val="933526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Developments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in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last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few</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years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have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placed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journalism</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under</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fire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 range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factors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are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transforming</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communications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landscape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raising</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questions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about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quality</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impact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credibility</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journalism</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same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time,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orchestrated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campaigns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are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spreading</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untruths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disinformation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mal-information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misinformation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that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are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often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unwittingly</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shared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social media:</a:t>
            </a:r>
          </a:p>
          <a:p>
            <a:r>
              <a:rPr lang="pt-BR" altLang="ja-JP" sz="1200" b="1" i="0" kern="1200" dirty="0" err="1">
                <a:solidFill>
                  <a:schemeClr val="tx1"/>
                </a:solidFill>
                <a:effectLst/>
                <a:latin typeface="Meiryo UI" panose="020B0604030504040204" pitchFamily="50" charset="-128"/>
                <a:ea typeface="Meiryo UI" panose="020B0604030504040204" pitchFamily="50" charset="-128"/>
                <a:cs typeface="+mn-cs"/>
              </a:rPr>
              <a:t>Disinformation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Information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that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false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deliberately</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created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to</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harm</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person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social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group</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organisation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or</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country</a:t>
            </a:r>
          </a:p>
          <a:p>
            <a:r>
              <a:rPr lang="pt-BR" altLang="ja-JP" sz="1200" b="1" i="0" kern="1200" dirty="0" err="1">
                <a:solidFill>
                  <a:schemeClr val="tx1"/>
                </a:solidFill>
                <a:effectLst/>
                <a:latin typeface="Meiryo UI" panose="020B0604030504040204" pitchFamily="50" charset="-128"/>
                <a:ea typeface="Meiryo UI" panose="020B0604030504040204" pitchFamily="50" charset="-128"/>
                <a:cs typeface="+mn-cs"/>
              </a:rPr>
              <a:t>Misinformation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Information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that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false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but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not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created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with</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intention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causing</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harm</a:t>
            </a:r>
            <a:endParaRPr lang="pt-BR" altLang="ja-JP" sz="1200" b="0" i="0" kern="1200" dirty="0">
              <a:solidFill>
                <a:schemeClr val="tx1"/>
              </a:solidFill>
              <a:effectLst/>
              <a:latin typeface="Meiryo UI" panose="020B0604030504040204" pitchFamily="50" charset="-128"/>
              <a:ea typeface="Meiryo UI" panose="020B0604030504040204" pitchFamily="50" charset="-128"/>
              <a:cs typeface="+mn-cs"/>
            </a:endParaRPr>
          </a:p>
          <a:p>
            <a:r>
              <a:rPr lang="pt-BR" altLang="ja-JP" sz="1200" b="1" i="0" kern="1200" dirty="0" err="1">
                <a:solidFill>
                  <a:schemeClr val="tx1"/>
                </a:solidFill>
                <a:effectLst/>
                <a:latin typeface="Meiryo UI" panose="020B0604030504040204" pitchFamily="50" charset="-128"/>
                <a:ea typeface="Meiryo UI" panose="020B0604030504040204" pitchFamily="50" charset="-128"/>
                <a:cs typeface="+mn-cs"/>
              </a:rPr>
              <a:t>Mal-information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Information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that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based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reality,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used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to</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inflict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harm</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person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social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group</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organisation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or</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country.</a:t>
            </a:r>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19</a:t>
            </a:fld>
            <a:endParaRPr lang="ja-JP" altLang="en-US" dirty="0"/>
          </a:p>
        </p:txBody>
      </p:sp>
    </p:spTree>
    <p:extLst>
      <p:ext uri="{BB962C8B-B14F-4D97-AF65-F5344CB8AC3E}">
        <p14:creationId xmlns:p14="http://schemas.microsoft.com/office/powerpoint/2010/main" val="199218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pt-BR" altLang="ja-JP" b="1" dirty="0" err="1"/>
              <a:t>Freedom</a:t>
            </a:r>
            <a:r>
              <a:rPr lang="pt-BR" altLang="ja-JP" b="1" dirty="0"/>
              <a:t> </a:t>
            </a:r>
            <a:r>
              <a:rPr lang="pt-BR" altLang="ja-JP" b="1" dirty="0" err="1"/>
              <a:t>of</a:t>
            </a:r>
            <a:r>
              <a:rPr lang="pt-BR" altLang="ja-JP" b="1" dirty="0"/>
              <a:t> </a:t>
            </a:r>
            <a:r>
              <a:rPr lang="pt-BR" altLang="ja-JP" b="1" dirty="0" err="1"/>
              <a:t>expression</a:t>
            </a:r>
            <a:r>
              <a:rPr lang="pt-BR" altLang="ja-JP" b="1" dirty="0"/>
              <a:t>, </a:t>
            </a:r>
            <a:r>
              <a:rPr lang="pt-BR" altLang="ja-JP" b="1" dirty="0" err="1"/>
              <a:t>disinformation</a:t>
            </a:r>
            <a:r>
              <a:rPr lang="pt-BR" altLang="ja-JP" b="1" dirty="0"/>
              <a:t> </a:t>
            </a:r>
            <a:r>
              <a:rPr lang="pt-BR" altLang="ja-JP" b="1" dirty="0" err="1"/>
              <a:t>and</a:t>
            </a:r>
            <a:r>
              <a:rPr lang="pt-BR" altLang="ja-JP" b="1" dirty="0"/>
              <a:t> </a:t>
            </a:r>
            <a:r>
              <a:rPr lang="pt-BR" altLang="ja-JP" b="1" dirty="0" err="1"/>
              <a:t>democracy</a:t>
            </a:r>
            <a:r>
              <a:rPr lang="pt-BR" altLang="ja-JP" b="1" dirty="0"/>
              <a:t> </a:t>
            </a:r>
            <a:r>
              <a:rPr lang="pt-BR" altLang="ja-JP" b="1" dirty="0" err="1"/>
              <a:t>debated</a:t>
            </a:r>
            <a:r>
              <a:rPr lang="pt-BR" altLang="ja-JP" b="1" dirty="0"/>
              <a:t> </a:t>
            </a:r>
            <a:r>
              <a:rPr lang="pt-BR" altLang="ja-JP" b="1" dirty="0" err="1"/>
              <a:t>at</a:t>
            </a:r>
            <a:r>
              <a:rPr lang="pt-BR" altLang="ja-JP" b="1" dirty="0"/>
              <a:t> UNESCO </a:t>
            </a:r>
            <a:r>
              <a:rPr lang="pt-BR" altLang="ja-JP" b="1" dirty="0" err="1"/>
              <a:t>brainboost</a:t>
            </a:r>
            <a:r>
              <a:rPr lang="pt-BR" altLang="ja-JP" b="1" dirty="0"/>
              <a:t> </a:t>
            </a:r>
            <a:r>
              <a:rPr lang="pt-BR" altLang="ja-JP" b="1" dirty="0" err="1"/>
              <a:t>session</a:t>
            </a:r>
            <a:r>
              <a:rPr lang="pt-BR" altLang="ja-JP" b="1" dirty="0"/>
              <a:t> </a:t>
            </a:r>
            <a:r>
              <a:rPr lang="pt-BR" altLang="ja-JP" dirty="0"/>
              <a:t>Paris, </a:t>
            </a:r>
            <a:r>
              <a:rPr lang="pt-BR" altLang="ja-JP" dirty="0" err="1"/>
              <a:t>on</a:t>
            </a:r>
            <a:r>
              <a:rPr lang="pt-BR" altLang="ja-JP" dirty="0"/>
              <a:t> 8 July 2022</a:t>
            </a:r>
          </a:p>
          <a:p>
            <a:endParaRPr lang="pt-BR" dirty="0"/>
          </a:p>
          <a:p>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The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keynote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speaker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conference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was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Minister</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Luís Roberto Barroso, Justice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Supreme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Federal Tribunal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Brazil</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former</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President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Superior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Electoral</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Court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who</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brought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alive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challenges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faced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by</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courts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regulators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all</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over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world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freedom</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expression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elections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in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new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technological</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ecosystem</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He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divided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his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address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into</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three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key</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topics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democracy</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authoritarian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populism</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digital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revolution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social media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freedom</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expression.</a:t>
            </a:r>
            <a:endParaRPr lang="pt-BR" sz="1200" b="0" i="0" kern="1200" dirty="0">
              <a:solidFill>
                <a:schemeClr val="tx1"/>
              </a:solidFill>
              <a:effectLst/>
              <a:latin typeface="Meiryo UI" panose="020B0604030504040204" pitchFamily="50" charset="-128"/>
              <a:ea typeface="Meiryo UI" panose="020B0604030504040204" pitchFamily="50" charset="-128"/>
              <a:cs typeface="+mn-cs"/>
            </a:endParaRPr>
          </a:p>
          <a:p>
            <a:endParaRPr lang="pt-BR" sz="1200" b="0" i="0" kern="1200" dirty="0">
              <a:solidFill>
                <a:schemeClr val="tx1"/>
              </a:solidFill>
              <a:effectLst/>
              <a:latin typeface="Meiryo UI" panose="020B0604030504040204" pitchFamily="50" charset="-128"/>
              <a:ea typeface="Meiryo UI" panose="020B0604030504040204" pitchFamily="50" charset="-128"/>
              <a:cs typeface="+mn-cs"/>
            </a:endParaRPr>
          </a:p>
          <a:p>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The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brainboost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session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served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as a trigger for dialogue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discussion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among</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peers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to</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explore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how</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freedom</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expression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disinformation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democracy</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are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interlinked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best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ways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to</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enhance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role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judiciary</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electoral</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regulators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to</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guarantee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freedom</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expression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more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broadly</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to</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ensure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rule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law</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respect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for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human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rights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a:t>
            </a:r>
          </a:p>
          <a:p>
            <a:endParaRPr lang="pt-BR" sz="1200" b="0" i="0" kern="1200" dirty="0">
              <a:solidFill>
                <a:schemeClr val="tx1"/>
              </a:solidFill>
              <a:effectLst/>
              <a:latin typeface="Meiryo UI" panose="020B0604030504040204" pitchFamily="50" charset="-128"/>
              <a:ea typeface="Meiryo UI" panose="020B0604030504040204" pitchFamily="50" charset="-128"/>
              <a:cs typeface="+mn-cs"/>
            </a:endParaRPr>
          </a:p>
          <a:p>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Elections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constitute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key</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moment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in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political</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life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therefore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it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crucial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that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public</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informed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in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accurate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way</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from</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plurality</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sources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about</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political</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choices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available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to</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them</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The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judiciary</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also</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play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essential</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role in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protection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freedom</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expression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freedom</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of</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the</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press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and</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access</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to</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 </a:t>
            </a:r>
            <a:r>
              <a:rPr lang="pt-BR" altLang="ja-JP" sz="1200" b="0" i="0" kern="1200" dirty="0" err="1">
                <a:solidFill>
                  <a:schemeClr val="tx1"/>
                </a:solidFill>
                <a:effectLst/>
                <a:latin typeface="Meiryo UI" panose="020B0604030504040204" pitchFamily="50" charset="-128"/>
                <a:ea typeface="Meiryo UI" panose="020B0604030504040204" pitchFamily="50" charset="-128"/>
                <a:cs typeface="+mn-cs"/>
              </a:rPr>
              <a:t>information</a:t>
            </a:r>
            <a:r>
              <a:rPr lang="pt-BR" altLang="ja-JP" sz="1200" b="0" i="0" kern="1200" dirty="0">
                <a:solidFill>
                  <a:schemeClr val="tx1"/>
                </a:solidFill>
                <a:effectLst/>
                <a:latin typeface="Meiryo UI" panose="020B0604030504040204" pitchFamily="50" charset="-128"/>
                <a:ea typeface="Meiryo UI" panose="020B0604030504040204" pitchFamily="50" charset="-128"/>
                <a:cs typeface="+mn-cs"/>
              </a:rPr>
              <a:t>.</a:t>
            </a:r>
          </a:p>
          <a:p>
            <a:endParaRPr lang="pt-BR" sz="1200" b="0" i="0" kern="1200" dirty="0">
              <a:solidFill>
                <a:schemeClr val="tx1"/>
              </a:solidFill>
              <a:effectLst/>
              <a:latin typeface="Meiryo UI" panose="020B0604030504040204" pitchFamily="50" charset="-128"/>
              <a:ea typeface="Meiryo UI" panose="020B0604030504040204" pitchFamily="50" charset="-128"/>
              <a:cs typeface="+mn-cs"/>
            </a:endParaRPr>
          </a:p>
          <a:p>
            <a:pPr fontAlgn="t"/>
            <a:r>
              <a:rPr lang="pt-BR" altLang="ja-JP" dirty="0" err="1"/>
              <a:t>Widespread</a:t>
            </a:r>
            <a:r>
              <a:rPr lang="pt-BR" altLang="ja-JP" dirty="0"/>
              <a:t> </a:t>
            </a:r>
            <a:r>
              <a:rPr lang="pt-BR" altLang="ja-JP" dirty="0" err="1"/>
              <a:t>misinformation</a:t>
            </a:r>
            <a:r>
              <a:rPr lang="pt-BR" altLang="ja-JP" dirty="0"/>
              <a:t> </a:t>
            </a:r>
            <a:r>
              <a:rPr lang="pt-BR" altLang="ja-JP" dirty="0" err="1"/>
              <a:t>and</a:t>
            </a:r>
            <a:r>
              <a:rPr lang="pt-BR" altLang="ja-JP" dirty="0"/>
              <a:t> </a:t>
            </a:r>
            <a:r>
              <a:rPr lang="pt-BR" altLang="ja-JP" dirty="0" err="1"/>
              <a:t>disinformation</a:t>
            </a:r>
            <a:r>
              <a:rPr lang="pt-BR" altLang="ja-JP" dirty="0"/>
              <a:t> are </a:t>
            </a:r>
            <a:r>
              <a:rPr lang="pt-BR" altLang="ja-JP" dirty="0" err="1"/>
              <a:t>often</a:t>
            </a:r>
            <a:r>
              <a:rPr lang="pt-BR" altLang="ja-JP" dirty="0"/>
              <a:t> </a:t>
            </a:r>
            <a:r>
              <a:rPr lang="pt-BR" altLang="ja-JP" dirty="0" err="1"/>
              <a:t>instrumentalized</a:t>
            </a:r>
            <a:r>
              <a:rPr lang="pt-BR" altLang="ja-JP" dirty="0"/>
              <a:t> </a:t>
            </a:r>
            <a:r>
              <a:rPr lang="pt-BR" altLang="ja-JP" dirty="0" err="1"/>
              <a:t>during</a:t>
            </a:r>
            <a:r>
              <a:rPr lang="pt-BR" altLang="ja-JP" dirty="0"/>
              <a:t> </a:t>
            </a:r>
            <a:r>
              <a:rPr lang="pt-BR" altLang="ja-JP" dirty="0" err="1"/>
              <a:t>election</a:t>
            </a:r>
            <a:r>
              <a:rPr lang="pt-BR" altLang="ja-JP" dirty="0"/>
              <a:t> times </a:t>
            </a:r>
            <a:r>
              <a:rPr lang="pt-BR" altLang="ja-JP" dirty="0" err="1"/>
              <a:t>to</a:t>
            </a:r>
            <a:r>
              <a:rPr lang="pt-BR" altLang="ja-JP" dirty="0"/>
              <a:t> </a:t>
            </a:r>
            <a:r>
              <a:rPr lang="pt-BR" altLang="ja-JP" dirty="0" err="1"/>
              <a:t>sow</a:t>
            </a:r>
            <a:r>
              <a:rPr lang="pt-BR" altLang="ja-JP" dirty="0"/>
              <a:t> </a:t>
            </a:r>
            <a:r>
              <a:rPr lang="pt-BR" altLang="ja-JP" dirty="0" err="1"/>
              <a:t>division</a:t>
            </a:r>
            <a:r>
              <a:rPr lang="pt-BR" altLang="ja-JP" dirty="0"/>
              <a:t>, target </a:t>
            </a:r>
            <a:r>
              <a:rPr lang="pt-BR" altLang="ja-JP" dirty="0" err="1"/>
              <a:t>certain</a:t>
            </a:r>
            <a:r>
              <a:rPr lang="pt-BR" altLang="ja-JP" dirty="0"/>
              <a:t> </a:t>
            </a:r>
            <a:r>
              <a:rPr lang="pt-BR" altLang="ja-JP" dirty="0" err="1"/>
              <a:t>groups</a:t>
            </a:r>
            <a:r>
              <a:rPr lang="pt-BR" altLang="ja-JP" dirty="0"/>
              <a:t>, </a:t>
            </a:r>
            <a:r>
              <a:rPr lang="pt-BR" altLang="ja-JP" dirty="0" err="1"/>
              <a:t>or</a:t>
            </a:r>
            <a:r>
              <a:rPr lang="pt-BR" altLang="ja-JP" dirty="0"/>
              <a:t> </a:t>
            </a:r>
            <a:r>
              <a:rPr lang="pt-BR" altLang="ja-JP" dirty="0" err="1"/>
              <a:t>seek</a:t>
            </a:r>
            <a:r>
              <a:rPr lang="pt-BR" altLang="ja-JP" dirty="0"/>
              <a:t> </a:t>
            </a:r>
            <a:r>
              <a:rPr lang="pt-BR" altLang="ja-JP" dirty="0" err="1"/>
              <a:t>political</a:t>
            </a:r>
            <a:r>
              <a:rPr lang="pt-BR" altLang="ja-JP" dirty="0"/>
              <a:t> </a:t>
            </a:r>
            <a:r>
              <a:rPr lang="pt-BR" altLang="ja-JP" dirty="0" err="1"/>
              <a:t>gain</a:t>
            </a:r>
            <a:r>
              <a:rPr lang="pt-BR" altLang="ja-JP" dirty="0"/>
              <a:t>. It </a:t>
            </a:r>
            <a:r>
              <a:rPr lang="pt-BR" altLang="ja-JP" dirty="0" err="1"/>
              <a:t>is</a:t>
            </a:r>
            <a:r>
              <a:rPr lang="pt-BR" altLang="ja-JP" dirty="0"/>
              <a:t> for </a:t>
            </a:r>
            <a:r>
              <a:rPr lang="pt-BR" altLang="ja-JP" dirty="0" err="1"/>
              <a:t>these</a:t>
            </a:r>
            <a:r>
              <a:rPr lang="pt-BR" altLang="ja-JP" dirty="0"/>
              <a:t> </a:t>
            </a:r>
            <a:r>
              <a:rPr lang="pt-BR" altLang="ja-JP" dirty="0" err="1"/>
              <a:t>reasons</a:t>
            </a:r>
            <a:r>
              <a:rPr lang="pt-BR" altLang="ja-JP" dirty="0"/>
              <a:t> </a:t>
            </a:r>
            <a:r>
              <a:rPr lang="pt-BR" altLang="ja-JP" dirty="0" err="1"/>
              <a:t>that</a:t>
            </a:r>
            <a:r>
              <a:rPr lang="pt-BR" altLang="ja-JP" dirty="0"/>
              <a:t> UNESCO </a:t>
            </a:r>
            <a:r>
              <a:rPr lang="pt-BR" altLang="ja-JP" dirty="0" err="1"/>
              <a:t>addresses</a:t>
            </a:r>
            <a:r>
              <a:rPr lang="pt-BR" altLang="ja-JP" dirty="0"/>
              <a:t> </a:t>
            </a:r>
            <a:r>
              <a:rPr lang="pt-BR" altLang="ja-JP" dirty="0" err="1"/>
              <a:t>misinformation</a:t>
            </a:r>
            <a:r>
              <a:rPr lang="pt-BR" altLang="ja-JP" dirty="0"/>
              <a:t> </a:t>
            </a:r>
            <a:r>
              <a:rPr lang="pt-BR" altLang="ja-JP" dirty="0" err="1"/>
              <a:t>and</a:t>
            </a:r>
            <a:r>
              <a:rPr lang="pt-BR" altLang="ja-JP" dirty="0"/>
              <a:t> </a:t>
            </a:r>
            <a:r>
              <a:rPr lang="pt-BR" altLang="ja-JP" dirty="0" err="1"/>
              <a:t>disinformation</a:t>
            </a:r>
            <a:r>
              <a:rPr lang="pt-BR" altLang="ja-JP" dirty="0"/>
              <a:t> </a:t>
            </a:r>
            <a:r>
              <a:rPr lang="pt-BR" altLang="ja-JP" dirty="0" err="1"/>
              <a:t>through</a:t>
            </a:r>
            <a:r>
              <a:rPr lang="pt-BR" altLang="ja-JP" dirty="0"/>
              <a:t> a </a:t>
            </a:r>
            <a:r>
              <a:rPr lang="pt-BR" altLang="ja-JP" dirty="0" err="1"/>
              <a:t>human</a:t>
            </a:r>
            <a:r>
              <a:rPr lang="pt-BR" altLang="ja-JP" dirty="0"/>
              <a:t> </a:t>
            </a:r>
            <a:r>
              <a:rPr lang="pt-BR" altLang="ja-JP" dirty="0" err="1"/>
              <a:t>rights-based</a:t>
            </a:r>
            <a:r>
              <a:rPr lang="pt-BR" altLang="ja-JP" dirty="0"/>
              <a:t> approach. </a:t>
            </a:r>
            <a:r>
              <a:rPr lang="pt-BR" altLang="ja-JP" dirty="0" err="1"/>
              <a:t>We</a:t>
            </a:r>
            <a:r>
              <a:rPr lang="pt-BR" altLang="ja-JP" dirty="0"/>
              <a:t> </a:t>
            </a:r>
            <a:r>
              <a:rPr lang="pt-BR" altLang="ja-JP" dirty="0" err="1"/>
              <a:t>advocate</a:t>
            </a:r>
            <a:r>
              <a:rPr lang="pt-BR" altLang="ja-JP" dirty="0"/>
              <a:t> for </a:t>
            </a:r>
            <a:r>
              <a:rPr lang="pt-BR" altLang="ja-JP" dirty="0" err="1"/>
              <a:t>aligning</a:t>
            </a:r>
            <a:r>
              <a:rPr lang="pt-BR" altLang="ja-JP" dirty="0"/>
              <a:t> </a:t>
            </a:r>
            <a:r>
              <a:rPr lang="pt-BR" altLang="ja-JP" dirty="0" err="1"/>
              <a:t>national</a:t>
            </a:r>
            <a:r>
              <a:rPr lang="pt-BR" altLang="ja-JP" dirty="0"/>
              <a:t> </a:t>
            </a:r>
            <a:r>
              <a:rPr lang="pt-BR" altLang="ja-JP" dirty="0" err="1"/>
              <a:t>laws</a:t>
            </a:r>
            <a:r>
              <a:rPr lang="pt-BR" altLang="ja-JP" dirty="0"/>
              <a:t> </a:t>
            </a:r>
            <a:r>
              <a:rPr lang="pt-BR" altLang="ja-JP" dirty="0" err="1"/>
              <a:t>and</a:t>
            </a:r>
            <a:r>
              <a:rPr lang="pt-BR" altLang="ja-JP" dirty="0"/>
              <a:t> policies </a:t>
            </a:r>
            <a:r>
              <a:rPr lang="pt-BR" altLang="ja-JP" dirty="0" err="1"/>
              <a:t>aimed</a:t>
            </a:r>
            <a:r>
              <a:rPr lang="pt-BR" altLang="ja-JP" dirty="0"/>
              <a:t> </a:t>
            </a:r>
            <a:r>
              <a:rPr lang="pt-BR" altLang="ja-JP" dirty="0" err="1"/>
              <a:t>at</a:t>
            </a:r>
            <a:r>
              <a:rPr lang="pt-BR" altLang="ja-JP" dirty="0"/>
              <a:t> </a:t>
            </a:r>
            <a:r>
              <a:rPr lang="pt-BR" altLang="ja-JP" dirty="0" err="1"/>
              <a:t>addressing</a:t>
            </a:r>
            <a:r>
              <a:rPr lang="pt-BR" altLang="ja-JP" dirty="0"/>
              <a:t> </a:t>
            </a:r>
            <a:r>
              <a:rPr lang="pt-BR" altLang="ja-JP" dirty="0" err="1"/>
              <a:t>disinformation</a:t>
            </a:r>
            <a:r>
              <a:rPr lang="pt-BR" altLang="ja-JP" dirty="0"/>
              <a:t> </a:t>
            </a:r>
            <a:r>
              <a:rPr lang="pt-BR" altLang="ja-JP" dirty="0" err="1"/>
              <a:t>with</a:t>
            </a:r>
            <a:r>
              <a:rPr lang="pt-BR" altLang="ja-JP" dirty="0"/>
              <a:t> </a:t>
            </a:r>
            <a:r>
              <a:rPr lang="pt-BR" altLang="ja-JP" dirty="0" err="1"/>
              <a:t>international</a:t>
            </a:r>
            <a:r>
              <a:rPr lang="pt-BR" altLang="ja-JP" dirty="0"/>
              <a:t> standards </a:t>
            </a:r>
            <a:r>
              <a:rPr lang="pt-BR" altLang="ja-JP" dirty="0" err="1"/>
              <a:t>on</a:t>
            </a:r>
            <a:r>
              <a:rPr lang="pt-BR" altLang="ja-JP" dirty="0"/>
              <a:t> </a:t>
            </a:r>
            <a:r>
              <a:rPr lang="pt-BR" altLang="ja-JP" dirty="0" err="1"/>
              <a:t>freedom</a:t>
            </a:r>
            <a:r>
              <a:rPr lang="pt-BR" altLang="ja-JP" dirty="0"/>
              <a:t> </a:t>
            </a:r>
            <a:r>
              <a:rPr lang="pt-BR" altLang="ja-JP" dirty="0" err="1"/>
              <a:t>of</a:t>
            </a:r>
            <a:r>
              <a:rPr lang="pt-BR" altLang="ja-JP" dirty="0"/>
              <a:t> expression.</a:t>
            </a:r>
          </a:p>
          <a:p>
            <a:r>
              <a:rPr lang="pt-BR" altLang="ja-JP" b="1" dirty="0" err="1"/>
              <a:t>Tawfik</a:t>
            </a:r>
            <a:r>
              <a:rPr lang="pt-BR" altLang="ja-JP" b="1" dirty="0"/>
              <a:t> </a:t>
            </a:r>
            <a:r>
              <a:rPr lang="pt-BR" altLang="ja-JP" b="1" dirty="0" err="1"/>
              <a:t>Jelassi</a:t>
            </a:r>
            <a:r>
              <a:rPr lang="pt-BR" altLang="ja-JP" dirty="0" err="1"/>
              <a:t>UNESCO’s</a:t>
            </a:r>
            <a:r>
              <a:rPr lang="pt-BR" altLang="ja-JP" dirty="0"/>
              <a:t> </a:t>
            </a:r>
            <a:r>
              <a:rPr lang="pt-BR" altLang="ja-JP" dirty="0" err="1"/>
              <a:t>Assistant</a:t>
            </a:r>
            <a:r>
              <a:rPr lang="pt-BR" altLang="ja-JP" dirty="0"/>
              <a:t> </a:t>
            </a:r>
            <a:r>
              <a:rPr lang="pt-BR" altLang="ja-JP" dirty="0" err="1"/>
              <a:t>Director</a:t>
            </a:r>
            <a:r>
              <a:rPr lang="pt-BR" altLang="ja-JP" dirty="0"/>
              <a:t>-General for Communication </a:t>
            </a:r>
            <a:r>
              <a:rPr lang="pt-BR" altLang="ja-JP" dirty="0" err="1"/>
              <a:t>and</a:t>
            </a:r>
            <a:r>
              <a:rPr lang="pt-BR" altLang="ja-JP" dirty="0"/>
              <a:t> </a:t>
            </a:r>
            <a:r>
              <a:rPr lang="pt-BR" altLang="ja-JP" dirty="0" err="1"/>
              <a:t>Information</a:t>
            </a:r>
            <a:endParaRPr lang="pt-BR" altLang="ja-JP" dirty="0"/>
          </a:p>
          <a:p>
            <a:endParaRPr lang="pt-BR" altLang="ja-JP" dirty="0"/>
          </a:p>
          <a:p>
            <a:r>
              <a:rPr lang="pt-BR" altLang="ja-JP" dirty="0"/>
              <a:t>The </a:t>
            </a:r>
            <a:r>
              <a:rPr lang="pt-BR" altLang="ja-JP" dirty="0" err="1"/>
              <a:t>keynote</a:t>
            </a:r>
            <a:r>
              <a:rPr lang="pt-BR" altLang="ja-JP" dirty="0"/>
              <a:t> speaker, </a:t>
            </a:r>
            <a:r>
              <a:rPr lang="pt-BR" altLang="ja-JP" dirty="0" err="1"/>
              <a:t>Minister</a:t>
            </a:r>
            <a:r>
              <a:rPr lang="pt-BR" altLang="ja-JP" dirty="0"/>
              <a:t> Luís Roberto Barroso, Justice </a:t>
            </a:r>
            <a:r>
              <a:rPr lang="pt-BR" altLang="ja-JP" dirty="0" err="1"/>
              <a:t>of</a:t>
            </a:r>
            <a:r>
              <a:rPr lang="pt-BR" altLang="ja-JP" dirty="0"/>
              <a:t> </a:t>
            </a:r>
            <a:r>
              <a:rPr lang="pt-BR" altLang="ja-JP" dirty="0" err="1"/>
              <a:t>the</a:t>
            </a:r>
            <a:r>
              <a:rPr lang="pt-BR" altLang="ja-JP" dirty="0"/>
              <a:t> </a:t>
            </a:r>
            <a:r>
              <a:rPr lang="pt-BR" altLang="ja-JP" dirty="0" err="1"/>
              <a:t>Supreme</a:t>
            </a:r>
            <a:r>
              <a:rPr lang="pt-BR" altLang="ja-JP" dirty="0"/>
              <a:t> Federal Tribunal </a:t>
            </a:r>
            <a:r>
              <a:rPr lang="pt-BR" altLang="ja-JP" dirty="0" err="1"/>
              <a:t>of</a:t>
            </a:r>
            <a:r>
              <a:rPr lang="pt-BR" altLang="ja-JP" dirty="0"/>
              <a:t> </a:t>
            </a:r>
            <a:r>
              <a:rPr lang="pt-BR" altLang="ja-JP" dirty="0" err="1"/>
              <a:t>Brazil</a:t>
            </a:r>
            <a:r>
              <a:rPr lang="pt-BR" altLang="ja-JP" dirty="0"/>
              <a:t>,  </a:t>
            </a:r>
            <a:r>
              <a:rPr lang="pt-BR" altLang="ja-JP" dirty="0" err="1"/>
              <a:t>mentioned</a:t>
            </a:r>
            <a:r>
              <a:rPr lang="pt-BR" altLang="ja-JP" dirty="0"/>
              <a:t> </a:t>
            </a:r>
            <a:r>
              <a:rPr lang="pt-BR" altLang="ja-JP" dirty="0" err="1"/>
              <a:t>UNESCO’s</a:t>
            </a:r>
            <a:r>
              <a:rPr lang="pt-BR" altLang="ja-JP" dirty="0"/>
              <a:t> </a:t>
            </a:r>
            <a:r>
              <a:rPr lang="pt-BR" altLang="ja-JP" dirty="0" err="1"/>
              <a:t>recommendations</a:t>
            </a:r>
            <a:r>
              <a:rPr lang="pt-BR" altLang="ja-JP" dirty="0"/>
              <a:t> </a:t>
            </a:r>
            <a:r>
              <a:rPr lang="pt-BR" altLang="ja-JP" dirty="0" err="1"/>
              <a:t>on</a:t>
            </a:r>
            <a:r>
              <a:rPr lang="pt-BR" altLang="ja-JP" dirty="0"/>
              <a:t> </a:t>
            </a:r>
            <a:r>
              <a:rPr lang="pt-BR" altLang="ja-JP" dirty="0" err="1"/>
              <a:t>Ethics</a:t>
            </a:r>
            <a:r>
              <a:rPr lang="pt-BR" altLang="ja-JP" dirty="0"/>
              <a:t> </a:t>
            </a:r>
            <a:r>
              <a:rPr lang="pt-BR" altLang="ja-JP" dirty="0" err="1"/>
              <a:t>and</a:t>
            </a:r>
            <a:r>
              <a:rPr lang="pt-BR" altLang="ja-JP" dirty="0"/>
              <a:t> Artificial </a:t>
            </a:r>
            <a:r>
              <a:rPr lang="pt-BR" altLang="ja-JP" dirty="0" err="1"/>
              <a:t>Intelligence</a:t>
            </a:r>
            <a:r>
              <a:rPr lang="pt-BR" altLang="ja-JP" dirty="0"/>
              <a:t> </a:t>
            </a:r>
            <a:r>
              <a:rPr lang="pt-BR" altLang="ja-JP" dirty="0" err="1"/>
              <a:t>to</a:t>
            </a:r>
            <a:r>
              <a:rPr lang="pt-BR" altLang="ja-JP" dirty="0"/>
              <a:t> </a:t>
            </a:r>
            <a:r>
              <a:rPr lang="pt-BR" altLang="ja-JP" dirty="0" err="1"/>
              <a:t>address</a:t>
            </a:r>
            <a:r>
              <a:rPr lang="pt-BR" altLang="ja-JP" dirty="0"/>
              <a:t> </a:t>
            </a:r>
            <a:r>
              <a:rPr lang="pt-BR" altLang="ja-JP" dirty="0" err="1"/>
              <a:t>the</a:t>
            </a:r>
            <a:r>
              <a:rPr lang="pt-BR" altLang="ja-JP" dirty="0"/>
              <a:t> </a:t>
            </a:r>
            <a:r>
              <a:rPr lang="pt-BR" altLang="ja-JP" dirty="0" err="1"/>
              <a:t>topic</a:t>
            </a:r>
            <a:r>
              <a:rPr lang="pt-BR" altLang="ja-JP" dirty="0"/>
              <a:t> </a:t>
            </a:r>
            <a:r>
              <a:rPr lang="pt-BR" altLang="ja-JP" dirty="0" err="1"/>
              <a:t>on</a:t>
            </a:r>
            <a:r>
              <a:rPr lang="pt-BR" altLang="ja-JP" dirty="0"/>
              <a:t> </a:t>
            </a:r>
            <a:r>
              <a:rPr lang="pt-BR" altLang="ja-JP" dirty="0" err="1"/>
              <a:t>current</a:t>
            </a:r>
            <a:r>
              <a:rPr lang="pt-BR" altLang="ja-JP" dirty="0"/>
              <a:t> digital </a:t>
            </a:r>
            <a:r>
              <a:rPr lang="pt-BR" altLang="ja-JP" dirty="0" err="1"/>
              <a:t>challenges</a:t>
            </a:r>
            <a:r>
              <a:rPr lang="pt-BR" altLang="ja-JP" dirty="0"/>
              <a:t> </a:t>
            </a:r>
            <a:r>
              <a:rPr lang="pt-BR" altLang="ja-JP" dirty="0" err="1"/>
              <a:t>and</a:t>
            </a:r>
            <a:r>
              <a:rPr lang="pt-BR" altLang="ja-JP" dirty="0"/>
              <a:t> </a:t>
            </a:r>
            <a:r>
              <a:rPr lang="pt-BR" altLang="ja-JP" dirty="0" err="1"/>
              <a:t>their</a:t>
            </a:r>
            <a:r>
              <a:rPr lang="pt-BR" altLang="ja-JP" dirty="0"/>
              <a:t> </a:t>
            </a:r>
            <a:r>
              <a:rPr lang="pt-BR" altLang="ja-JP" dirty="0" err="1"/>
              <a:t>threats</a:t>
            </a:r>
            <a:r>
              <a:rPr lang="pt-BR" altLang="ja-JP" dirty="0"/>
              <a:t> </a:t>
            </a:r>
            <a:r>
              <a:rPr lang="pt-BR" altLang="ja-JP" dirty="0" err="1"/>
              <a:t>on</a:t>
            </a:r>
            <a:r>
              <a:rPr lang="pt-BR" altLang="ja-JP" dirty="0"/>
              <a:t> </a:t>
            </a:r>
            <a:r>
              <a:rPr lang="pt-BR" altLang="ja-JP" dirty="0" err="1"/>
              <a:t>freedom</a:t>
            </a:r>
            <a:r>
              <a:rPr lang="pt-BR" altLang="ja-JP" dirty="0"/>
              <a:t> </a:t>
            </a:r>
            <a:r>
              <a:rPr lang="pt-BR" altLang="ja-JP" dirty="0" err="1"/>
              <a:t>of</a:t>
            </a:r>
            <a:r>
              <a:rPr lang="pt-BR" altLang="ja-JP" dirty="0"/>
              <a:t> expression.</a:t>
            </a:r>
          </a:p>
          <a:p>
            <a:endParaRPr lang="pt-BR" altLang="ja-JP" dirty="0"/>
          </a:p>
          <a:p>
            <a:pPr fontAlgn="t"/>
            <a:r>
              <a:rPr lang="pt-BR" altLang="ja-JP" dirty="0" err="1"/>
              <a:t>Three</a:t>
            </a:r>
            <a:r>
              <a:rPr lang="pt-BR" altLang="ja-JP" dirty="0"/>
              <a:t> </a:t>
            </a:r>
            <a:r>
              <a:rPr lang="pt-BR" altLang="ja-JP" dirty="0" err="1"/>
              <a:t>observations</a:t>
            </a:r>
            <a:r>
              <a:rPr lang="pt-BR" altLang="ja-JP" dirty="0"/>
              <a:t> </a:t>
            </a:r>
            <a:r>
              <a:rPr lang="pt-BR" altLang="ja-JP" dirty="0" err="1"/>
              <a:t>have</a:t>
            </a:r>
            <a:r>
              <a:rPr lang="pt-BR" altLang="ja-JP" dirty="0"/>
              <a:t> </a:t>
            </a:r>
            <a:r>
              <a:rPr lang="pt-BR" altLang="ja-JP" dirty="0" err="1"/>
              <a:t>to</a:t>
            </a:r>
            <a:r>
              <a:rPr lang="pt-BR" altLang="ja-JP" dirty="0"/>
              <a:t> </a:t>
            </a:r>
            <a:r>
              <a:rPr lang="pt-BR" altLang="ja-JP" dirty="0" err="1"/>
              <a:t>be</a:t>
            </a:r>
            <a:r>
              <a:rPr lang="pt-BR" altLang="ja-JP" dirty="0"/>
              <a:t> </a:t>
            </a:r>
            <a:r>
              <a:rPr lang="pt-BR" altLang="ja-JP" dirty="0" err="1"/>
              <a:t>made</a:t>
            </a:r>
            <a:r>
              <a:rPr lang="pt-BR" altLang="ja-JP" dirty="0"/>
              <a:t>: </a:t>
            </a:r>
            <a:r>
              <a:rPr lang="pt-BR" altLang="ja-JP" dirty="0" err="1"/>
              <a:t>first</a:t>
            </a:r>
            <a:r>
              <a:rPr lang="pt-BR" altLang="ja-JP" dirty="0"/>
              <a:t>, in </a:t>
            </a:r>
            <a:r>
              <a:rPr lang="pt-BR" altLang="ja-JP" dirty="0" err="1"/>
              <a:t>nowadays</a:t>
            </a:r>
            <a:r>
              <a:rPr lang="pt-BR" altLang="ja-JP" dirty="0"/>
              <a:t> world </a:t>
            </a:r>
            <a:r>
              <a:rPr lang="pt-BR" altLang="ja-JP" dirty="0" err="1"/>
              <a:t>access</a:t>
            </a:r>
            <a:r>
              <a:rPr lang="pt-BR" altLang="ja-JP" dirty="0"/>
              <a:t> </a:t>
            </a:r>
            <a:r>
              <a:rPr lang="pt-BR" altLang="ja-JP" dirty="0" err="1"/>
              <a:t>to</a:t>
            </a:r>
            <a:r>
              <a:rPr lang="pt-BR" altLang="ja-JP" dirty="0"/>
              <a:t> </a:t>
            </a:r>
            <a:r>
              <a:rPr lang="pt-BR" altLang="ja-JP" dirty="0" err="1"/>
              <a:t>the</a:t>
            </a:r>
            <a:r>
              <a:rPr lang="pt-BR" altLang="ja-JP" dirty="0"/>
              <a:t> </a:t>
            </a:r>
            <a:r>
              <a:rPr lang="pt-BR" altLang="ja-JP" dirty="0" err="1"/>
              <a:t>public</a:t>
            </a:r>
            <a:r>
              <a:rPr lang="pt-BR" altLang="ja-JP" dirty="0"/>
              <a:t> </a:t>
            </a:r>
            <a:r>
              <a:rPr lang="pt-BR" altLang="ja-JP" dirty="0" err="1"/>
              <a:t>space</a:t>
            </a:r>
            <a:r>
              <a:rPr lang="pt-BR" altLang="ja-JP" dirty="0"/>
              <a:t> </a:t>
            </a:r>
            <a:r>
              <a:rPr lang="pt-BR" altLang="ja-JP" dirty="0" err="1"/>
              <a:t>is</a:t>
            </a:r>
            <a:r>
              <a:rPr lang="pt-BR" altLang="ja-JP" dirty="0"/>
              <a:t> </a:t>
            </a:r>
            <a:r>
              <a:rPr lang="pt-BR" altLang="ja-JP" dirty="0" err="1"/>
              <a:t>not</a:t>
            </a:r>
            <a:r>
              <a:rPr lang="pt-BR" altLang="ja-JP" dirty="0"/>
              <a:t> </a:t>
            </a:r>
            <a:r>
              <a:rPr lang="pt-BR" altLang="ja-JP" dirty="0" err="1"/>
              <a:t>an</a:t>
            </a:r>
            <a:r>
              <a:rPr lang="pt-BR" altLang="ja-JP" dirty="0"/>
              <a:t> </a:t>
            </a:r>
            <a:r>
              <a:rPr lang="pt-BR" altLang="ja-JP" dirty="0" err="1"/>
              <a:t>issue</a:t>
            </a:r>
            <a:r>
              <a:rPr lang="pt-BR" altLang="ja-JP" dirty="0"/>
              <a:t> </a:t>
            </a:r>
            <a:r>
              <a:rPr lang="pt-BR" altLang="ja-JP" dirty="0" err="1"/>
              <a:t>anymore</a:t>
            </a:r>
            <a:r>
              <a:rPr lang="pt-BR" altLang="ja-JP" dirty="0"/>
              <a:t>, </a:t>
            </a:r>
            <a:r>
              <a:rPr lang="pt-BR" altLang="ja-JP" dirty="0" err="1"/>
              <a:t>these</a:t>
            </a:r>
            <a:r>
              <a:rPr lang="pt-BR" altLang="ja-JP" dirty="0"/>
              <a:t> </a:t>
            </a:r>
            <a:r>
              <a:rPr lang="pt-BR" altLang="ja-JP" dirty="0" err="1"/>
              <a:t>days</a:t>
            </a:r>
            <a:r>
              <a:rPr lang="pt-BR" altLang="ja-JP" dirty="0"/>
              <a:t> </a:t>
            </a:r>
            <a:r>
              <a:rPr lang="pt-BR" altLang="ja-JP" dirty="0" err="1"/>
              <a:t>the</a:t>
            </a:r>
            <a:r>
              <a:rPr lang="pt-BR" altLang="ja-JP" dirty="0"/>
              <a:t> </a:t>
            </a:r>
            <a:r>
              <a:rPr lang="pt-BR" altLang="ja-JP" dirty="0" err="1"/>
              <a:t>problem</a:t>
            </a:r>
            <a:r>
              <a:rPr lang="pt-BR" altLang="ja-JP" dirty="0"/>
              <a:t> </a:t>
            </a:r>
            <a:r>
              <a:rPr lang="pt-BR" altLang="ja-JP" dirty="0" err="1"/>
              <a:t>is</a:t>
            </a:r>
            <a:r>
              <a:rPr lang="pt-BR" altLang="ja-JP" dirty="0"/>
              <a:t> </a:t>
            </a:r>
            <a:r>
              <a:rPr lang="pt-BR" altLang="ja-JP" dirty="0" err="1"/>
              <a:t>to</a:t>
            </a:r>
            <a:r>
              <a:rPr lang="pt-BR" altLang="ja-JP" dirty="0"/>
              <a:t> catch </a:t>
            </a:r>
            <a:r>
              <a:rPr lang="pt-BR" altLang="ja-JP" dirty="0" err="1"/>
              <a:t>the</a:t>
            </a:r>
            <a:r>
              <a:rPr lang="pt-BR" altLang="ja-JP" dirty="0"/>
              <a:t> </a:t>
            </a:r>
            <a:r>
              <a:rPr lang="pt-BR" altLang="ja-JP" dirty="0" err="1"/>
              <a:t>attention</a:t>
            </a:r>
            <a:r>
              <a:rPr lang="pt-BR" altLang="ja-JP" dirty="0"/>
              <a:t> </a:t>
            </a:r>
            <a:r>
              <a:rPr lang="pt-BR" altLang="ja-JP" dirty="0" err="1"/>
              <a:t>of</a:t>
            </a:r>
            <a:r>
              <a:rPr lang="pt-BR" altLang="ja-JP" dirty="0"/>
              <a:t> </a:t>
            </a:r>
            <a:r>
              <a:rPr lang="pt-BR" altLang="ja-JP" dirty="0" err="1"/>
              <a:t>the</a:t>
            </a:r>
            <a:r>
              <a:rPr lang="pt-BR" altLang="ja-JP" dirty="0"/>
              <a:t> </a:t>
            </a:r>
            <a:r>
              <a:rPr lang="pt-BR" altLang="ja-JP" dirty="0" err="1"/>
              <a:t>audience</a:t>
            </a:r>
            <a:r>
              <a:rPr lang="pt-BR" altLang="ja-JP" dirty="0"/>
              <a:t>; </a:t>
            </a:r>
            <a:r>
              <a:rPr lang="pt-BR" altLang="ja-JP" dirty="0" err="1"/>
              <a:t>second</a:t>
            </a:r>
            <a:r>
              <a:rPr lang="pt-BR" altLang="ja-JP" dirty="0"/>
              <a:t>, </a:t>
            </a:r>
            <a:r>
              <a:rPr lang="pt-BR" altLang="ja-JP" dirty="0" err="1"/>
              <a:t>according</a:t>
            </a:r>
            <a:r>
              <a:rPr lang="pt-BR" altLang="ja-JP" dirty="0"/>
              <a:t> </a:t>
            </a:r>
            <a:r>
              <a:rPr lang="pt-BR" altLang="ja-JP" dirty="0" err="1"/>
              <a:t>to</a:t>
            </a:r>
            <a:r>
              <a:rPr lang="pt-BR" altLang="ja-JP" dirty="0"/>
              <a:t> </a:t>
            </a:r>
            <a:r>
              <a:rPr lang="pt-BR" altLang="ja-JP" dirty="0" err="1"/>
              <a:t>several</a:t>
            </a:r>
            <a:r>
              <a:rPr lang="pt-BR" altLang="ja-JP" dirty="0"/>
              <a:t> </a:t>
            </a:r>
            <a:r>
              <a:rPr lang="pt-BR" altLang="ja-JP" dirty="0" err="1"/>
              <a:t>studies</a:t>
            </a:r>
            <a:r>
              <a:rPr lang="pt-BR" altLang="ja-JP" dirty="0"/>
              <a:t> false, </a:t>
            </a:r>
            <a:r>
              <a:rPr lang="pt-BR" altLang="ja-JP" dirty="0" err="1"/>
              <a:t>defamatory</a:t>
            </a:r>
            <a:r>
              <a:rPr lang="pt-BR" altLang="ja-JP" dirty="0"/>
              <a:t> </a:t>
            </a:r>
            <a:r>
              <a:rPr lang="pt-BR" altLang="ja-JP" dirty="0" err="1"/>
              <a:t>and</a:t>
            </a:r>
            <a:r>
              <a:rPr lang="pt-BR" altLang="ja-JP" dirty="0"/>
              <a:t> </a:t>
            </a:r>
            <a:r>
              <a:rPr lang="pt-BR" altLang="ja-JP" dirty="0" err="1"/>
              <a:t>sensational</a:t>
            </a:r>
            <a:r>
              <a:rPr lang="pt-BR" altLang="ja-JP" dirty="0"/>
              <a:t> </a:t>
            </a:r>
            <a:r>
              <a:rPr lang="pt-BR" altLang="ja-JP" dirty="0" err="1"/>
              <a:t>contents</a:t>
            </a:r>
            <a:r>
              <a:rPr lang="pt-BR" altLang="ja-JP" dirty="0"/>
              <a:t> </a:t>
            </a:r>
            <a:r>
              <a:rPr lang="pt-BR" altLang="ja-JP" dirty="0" err="1"/>
              <a:t>produce</a:t>
            </a:r>
            <a:r>
              <a:rPr lang="pt-BR" altLang="ja-JP" dirty="0"/>
              <a:t> </a:t>
            </a:r>
            <a:r>
              <a:rPr lang="pt-BR" altLang="ja-JP" dirty="0" err="1"/>
              <a:t>much</a:t>
            </a:r>
            <a:r>
              <a:rPr lang="pt-BR" altLang="ja-JP" dirty="0"/>
              <a:t> more </a:t>
            </a:r>
            <a:r>
              <a:rPr lang="pt-BR" altLang="ja-JP" dirty="0" err="1"/>
              <a:t>engagement</a:t>
            </a:r>
            <a:r>
              <a:rPr lang="pt-BR" altLang="ja-JP" dirty="0"/>
              <a:t> </a:t>
            </a:r>
            <a:r>
              <a:rPr lang="pt-BR" altLang="ja-JP" dirty="0" err="1"/>
              <a:t>than</a:t>
            </a:r>
            <a:r>
              <a:rPr lang="pt-BR" altLang="ja-JP" dirty="0"/>
              <a:t> </a:t>
            </a:r>
            <a:r>
              <a:rPr lang="pt-BR" altLang="ja-JP" dirty="0" err="1"/>
              <a:t>rational</a:t>
            </a:r>
            <a:r>
              <a:rPr lang="pt-BR" altLang="ja-JP" dirty="0"/>
              <a:t> </a:t>
            </a:r>
            <a:r>
              <a:rPr lang="pt-BR" altLang="ja-JP" dirty="0" err="1"/>
              <a:t>and</a:t>
            </a:r>
            <a:r>
              <a:rPr lang="pt-BR" altLang="ja-JP" dirty="0"/>
              <a:t> </a:t>
            </a:r>
            <a:r>
              <a:rPr lang="pt-BR" altLang="ja-JP" dirty="0" err="1"/>
              <a:t>moderated</a:t>
            </a:r>
            <a:r>
              <a:rPr lang="pt-BR" altLang="ja-JP" dirty="0"/>
              <a:t> speech; </a:t>
            </a:r>
            <a:r>
              <a:rPr lang="pt-BR" altLang="ja-JP" dirty="0" err="1"/>
              <a:t>third</a:t>
            </a:r>
            <a:r>
              <a:rPr lang="pt-BR" altLang="ja-JP" dirty="0"/>
              <a:t>, </a:t>
            </a:r>
            <a:r>
              <a:rPr lang="pt-BR" altLang="ja-JP" dirty="0" err="1"/>
              <a:t>hate</a:t>
            </a:r>
            <a:r>
              <a:rPr lang="pt-BR" altLang="ja-JP" dirty="0"/>
              <a:t> speech, fake </a:t>
            </a:r>
            <a:r>
              <a:rPr lang="pt-BR" altLang="ja-JP" dirty="0" err="1"/>
              <a:t>news</a:t>
            </a:r>
            <a:r>
              <a:rPr lang="pt-BR" altLang="ja-JP" dirty="0"/>
              <a:t> </a:t>
            </a:r>
            <a:r>
              <a:rPr lang="pt-BR" altLang="ja-JP" dirty="0" err="1"/>
              <a:t>and</a:t>
            </a:r>
            <a:r>
              <a:rPr lang="pt-BR" altLang="ja-JP" dirty="0"/>
              <a:t> </a:t>
            </a:r>
            <a:r>
              <a:rPr lang="pt-BR" altLang="ja-JP" dirty="0" err="1"/>
              <a:t>sensationalism</a:t>
            </a:r>
            <a:r>
              <a:rPr lang="pt-BR" altLang="ja-JP" dirty="0"/>
              <a:t> </a:t>
            </a:r>
            <a:r>
              <a:rPr lang="pt-BR" altLang="ja-JP" dirty="0" err="1"/>
              <a:t>give</a:t>
            </a:r>
            <a:r>
              <a:rPr lang="pt-BR" altLang="ja-JP" dirty="0"/>
              <a:t> </a:t>
            </a:r>
            <a:r>
              <a:rPr lang="pt-BR" altLang="ja-JP" dirty="0" err="1"/>
              <a:t>the</a:t>
            </a:r>
            <a:r>
              <a:rPr lang="pt-BR" altLang="ja-JP" dirty="0"/>
              <a:t> </a:t>
            </a:r>
            <a:r>
              <a:rPr lang="pt-BR" altLang="ja-JP" dirty="0" err="1"/>
              <a:t>wrong</a:t>
            </a:r>
            <a:r>
              <a:rPr lang="pt-BR" altLang="ja-JP" dirty="0"/>
              <a:t> incentives </a:t>
            </a:r>
            <a:r>
              <a:rPr lang="pt-BR" altLang="ja-JP" dirty="0" err="1"/>
              <a:t>to</a:t>
            </a:r>
            <a:r>
              <a:rPr lang="pt-BR" altLang="ja-JP" dirty="0"/>
              <a:t> </a:t>
            </a:r>
            <a:r>
              <a:rPr lang="pt-BR" altLang="ja-JP" dirty="0" err="1"/>
              <a:t>amplify</a:t>
            </a:r>
            <a:r>
              <a:rPr lang="pt-BR" altLang="ja-JP" dirty="0"/>
              <a:t> </a:t>
            </a:r>
            <a:r>
              <a:rPr lang="pt-BR" altLang="ja-JP" dirty="0" err="1"/>
              <a:t>and</a:t>
            </a:r>
            <a:r>
              <a:rPr lang="pt-BR" altLang="ja-JP" dirty="0"/>
              <a:t> </a:t>
            </a:r>
            <a:r>
              <a:rPr lang="pt-BR" altLang="ja-JP" dirty="0" err="1"/>
              <a:t>publish</a:t>
            </a:r>
            <a:r>
              <a:rPr lang="pt-BR" altLang="ja-JP" dirty="0"/>
              <a:t> </a:t>
            </a:r>
            <a:r>
              <a:rPr lang="pt-BR" altLang="ja-JP" dirty="0" err="1"/>
              <a:t>this</a:t>
            </a:r>
            <a:r>
              <a:rPr lang="pt-BR" altLang="ja-JP" dirty="0"/>
              <a:t> </a:t>
            </a:r>
            <a:r>
              <a:rPr lang="pt-BR" altLang="ja-JP" dirty="0" err="1"/>
              <a:t>kind</a:t>
            </a:r>
            <a:r>
              <a:rPr lang="pt-BR" altLang="ja-JP" dirty="0"/>
              <a:t> </a:t>
            </a:r>
            <a:r>
              <a:rPr lang="pt-BR" altLang="ja-JP" dirty="0" err="1"/>
              <a:t>of</a:t>
            </a:r>
            <a:r>
              <a:rPr lang="pt-BR" altLang="ja-JP" dirty="0"/>
              <a:t> </a:t>
            </a:r>
            <a:r>
              <a:rPr lang="pt-BR" altLang="ja-JP" dirty="0" err="1"/>
              <a:t>contents</a:t>
            </a:r>
            <a:r>
              <a:rPr lang="pt-BR" altLang="ja-JP" dirty="0"/>
              <a:t> </a:t>
            </a:r>
            <a:r>
              <a:rPr lang="pt-BR" altLang="ja-JP" dirty="0" err="1"/>
              <a:t>on</a:t>
            </a:r>
            <a:r>
              <a:rPr lang="pt-BR" altLang="ja-JP" dirty="0"/>
              <a:t> social </a:t>
            </a:r>
            <a:r>
              <a:rPr lang="pt-BR" altLang="ja-JP" dirty="0" err="1"/>
              <a:t>platforms</a:t>
            </a:r>
            <a:r>
              <a:rPr lang="pt-BR" altLang="ja-JP" dirty="0"/>
              <a:t>.</a:t>
            </a:r>
          </a:p>
          <a:p>
            <a:r>
              <a:rPr lang="pt-BR" altLang="ja-JP" b="1" dirty="0" err="1"/>
              <a:t>Minister</a:t>
            </a:r>
            <a:r>
              <a:rPr lang="pt-BR" altLang="ja-JP" b="1" dirty="0"/>
              <a:t> Luís Roberto </a:t>
            </a:r>
            <a:r>
              <a:rPr lang="pt-BR" altLang="ja-JP" b="1" dirty="0" err="1"/>
              <a:t>Barroso</a:t>
            </a:r>
            <a:r>
              <a:rPr lang="pt-BR" altLang="ja-JP" dirty="0" err="1"/>
              <a:t>Justice</a:t>
            </a:r>
            <a:r>
              <a:rPr lang="pt-BR" altLang="ja-JP" dirty="0"/>
              <a:t> </a:t>
            </a:r>
            <a:r>
              <a:rPr lang="pt-BR" altLang="ja-JP" dirty="0" err="1"/>
              <a:t>of</a:t>
            </a:r>
            <a:r>
              <a:rPr lang="pt-BR" altLang="ja-JP" dirty="0"/>
              <a:t> </a:t>
            </a:r>
            <a:r>
              <a:rPr lang="pt-BR" altLang="ja-JP" dirty="0" err="1"/>
              <a:t>the</a:t>
            </a:r>
            <a:r>
              <a:rPr lang="pt-BR" altLang="ja-JP" dirty="0"/>
              <a:t> </a:t>
            </a:r>
            <a:r>
              <a:rPr lang="pt-BR" altLang="ja-JP" dirty="0" err="1"/>
              <a:t>Supreme</a:t>
            </a:r>
            <a:r>
              <a:rPr lang="pt-BR" altLang="ja-JP" dirty="0"/>
              <a:t> Federal </a:t>
            </a:r>
            <a:r>
              <a:rPr lang="pt-BR" altLang="ja-JP" dirty="0" err="1"/>
              <a:t>Court</a:t>
            </a:r>
            <a:r>
              <a:rPr lang="pt-BR" altLang="ja-JP" dirty="0"/>
              <a:t> </a:t>
            </a:r>
            <a:r>
              <a:rPr lang="pt-BR" altLang="ja-JP" dirty="0" err="1"/>
              <a:t>of</a:t>
            </a:r>
            <a:r>
              <a:rPr lang="pt-BR" altLang="ja-JP" dirty="0"/>
              <a:t> </a:t>
            </a:r>
            <a:r>
              <a:rPr lang="pt-BR" altLang="ja-JP" dirty="0" err="1"/>
              <a:t>Brazil</a:t>
            </a:r>
            <a:endParaRPr lang="pt-BR" altLang="ja-JP" dirty="0"/>
          </a:p>
          <a:p>
            <a:endParaRPr lang="pt-BR" sz="1200" b="0" i="0" kern="1200" dirty="0">
              <a:solidFill>
                <a:schemeClr val="tx1"/>
              </a:solidFill>
              <a:effectLst/>
              <a:latin typeface="Meiryo UI" panose="020B0604030504040204" pitchFamily="50" charset="-128"/>
              <a:ea typeface="Meiryo UI" panose="020B0604030504040204" pitchFamily="50" charset="-128"/>
              <a:cs typeface="+mn-cs"/>
            </a:endParaRPr>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20</a:t>
            </a:fld>
            <a:endParaRPr lang="ja-JP" altLang="en-US" dirty="0"/>
          </a:p>
        </p:txBody>
      </p:sp>
    </p:spTree>
    <p:extLst>
      <p:ext uri="{BB962C8B-B14F-4D97-AF65-F5344CB8AC3E}">
        <p14:creationId xmlns:p14="http://schemas.microsoft.com/office/powerpoint/2010/main" val="2750950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21</a:t>
            </a:fld>
            <a:endParaRPr lang="ja-JP" altLang="en-US" dirty="0"/>
          </a:p>
        </p:txBody>
      </p:sp>
    </p:spTree>
    <p:extLst>
      <p:ext uri="{BB962C8B-B14F-4D97-AF65-F5344CB8AC3E}">
        <p14:creationId xmlns:p14="http://schemas.microsoft.com/office/powerpoint/2010/main" val="3838990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err="1"/>
              <a:t>博士論文</a:t>
            </a:r>
            <a:r>
              <a:rPr lang="en-US" altLang="ja-JP" dirty="0"/>
              <a:t>：</a:t>
            </a:r>
          </a:p>
          <a:p>
            <a:r>
              <a:rPr lang="pt-BR" altLang="ja-JP" dirty="0"/>
              <a:t> The </a:t>
            </a:r>
            <a:r>
              <a:rPr lang="pt-BR" altLang="ja-JP" dirty="0" err="1"/>
              <a:t>Changing</a:t>
            </a:r>
            <a:r>
              <a:rPr lang="pt-BR" altLang="ja-JP" dirty="0"/>
              <a:t> Social Agenda in </a:t>
            </a:r>
            <a:r>
              <a:rPr lang="pt-BR" altLang="ja-JP" dirty="0" err="1"/>
              <a:t>Brazil</a:t>
            </a:r>
            <a:r>
              <a:rPr lang="pt-BR" altLang="ja-JP" dirty="0"/>
              <a:t>: </a:t>
            </a:r>
            <a:r>
              <a:rPr lang="pt-BR" altLang="ja-JP" dirty="0" err="1"/>
              <a:t>An</a:t>
            </a:r>
            <a:r>
              <a:rPr lang="pt-BR" altLang="ja-JP" dirty="0"/>
              <a:t> </a:t>
            </a:r>
            <a:r>
              <a:rPr lang="pt-BR" altLang="ja-JP" dirty="0" err="1"/>
              <a:t>Analysis</a:t>
            </a:r>
            <a:r>
              <a:rPr lang="pt-BR" altLang="ja-JP" dirty="0"/>
              <a:t> </a:t>
            </a:r>
            <a:r>
              <a:rPr lang="pt-BR" altLang="ja-JP" dirty="0" err="1"/>
              <a:t>of</a:t>
            </a:r>
            <a:r>
              <a:rPr lang="pt-BR" altLang="ja-JP" dirty="0"/>
              <a:t> </a:t>
            </a:r>
            <a:r>
              <a:rPr lang="pt-BR" altLang="ja-JP" dirty="0" err="1"/>
              <a:t>Policy</a:t>
            </a:r>
            <a:r>
              <a:rPr lang="pt-BR" altLang="ja-JP" dirty="0"/>
              <a:t> Making </a:t>
            </a:r>
            <a:r>
              <a:rPr lang="pt-BR" altLang="ja-JP" dirty="0" err="1"/>
              <a:t>Process</a:t>
            </a:r>
            <a:r>
              <a:rPr lang="pt-BR" altLang="ja-JP" dirty="0"/>
              <a:t> in </a:t>
            </a:r>
            <a:r>
              <a:rPr lang="pt-BR" altLang="ja-JP" dirty="0" err="1"/>
              <a:t>the</a:t>
            </a:r>
            <a:r>
              <a:rPr lang="pt-BR" altLang="ja-JP" dirty="0"/>
              <a:t> Case </a:t>
            </a:r>
            <a:r>
              <a:rPr lang="pt-BR" altLang="ja-JP" dirty="0" err="1"/>
              <a:t>of</a:t>
            </a:r>
            <a:r>
              <a:rPr lang="pt-BR" altLang="ja-JP" dirty="0"/>
              <a:t> Bolsa Escola. (2005)</a:t>
            </a:r>
            <a:endParaRPr lang="en-US" altLang="ja-JP" dirty="0"/>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2</a:t>
            </a:fld>
            <a:endParaRPr lang="ja-JP" altLang="en-US" dirty="0"/>
          </a:p>
        </p:txBody>
      </p:sp>
    </p:spTree>
    <p:extLst>
      <p:ext uri="{BB962C8B-B14F-4D97-AF65-F5344CB8AC3E}">
        <p14:creationId xmlns:p14="http://schemas.microsoft.com/office/powerpoint/2010/main" val="3447948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23</a:t>
            </a:fld>
            <a:endParaRPr lang="ja-JP" altLang="en-US" dirty="0"/>
          </a:p>
        </p:txBody>
      </p:sp>
    </p:spTree>
    <p:extLst>
      <p:ext uri="{BB962C8B-B14F-4D97-AF65-F5344CB8AC3E}">
        <p14:creationId xmlns:p14="http://schemas.microsoft.com/office/powerpoint/2010/main" val="3366544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a:p>
            <a:endParaRPr lang="en-US" dirty="0"/>
          </a:p>
          <a:p>
            <a:r>
              <a:rPr lang="ja-JP" altLang="en-US" sz="1200" b="0" i="0" kern="1200">
                <a:solidFill>
                  <a:schemeClr val="tx1"/>
                </a:solidFill>
                <a:effectLst/>
                <a:latin typeface="Meiryo UI" panose="020B0604030504040204" pitchFamily="50" charset="-128"/>
                <a:ea typeface="Meiryo UI" panose="020B0604030504040204" pitchFamily="50" charset="-128"/>
                <a:cs typeface="+mn-cs"/>
              </a:rPr>
              <a:t>今年入手したアメリカ政府の新たな機密文書を基に、アメリカの人たちにアメリカ大陸の放射能汚染の事実を伝え、被曝者としての自覚を促し、議論を巻き起こすため、</a:t>
            </a:r>
            <a:r>
              <a:rPr lang="en-US" altLang="ja-JP" sz="1200" b="0" i="0" kern="1200" dirty="0">
                <a:solidFill>
                  <a:schemeClr val="tx1"/>
                </a:solidFill>
                <a:effectLst/>
                <a:latin typeface="Meiryo UI" panose="020B0604030504040204" pitchFamily="50" charset="-128"/>
                <a:ea typeface="Meiryo UI" panose="020B0604030504040204" pitchFamily="50" charset="-128"/>
                <a:cs typeface="+mn-cs"/>
              </a:rPr>
              <a:t>2026</a:t>
            </a:r>
            <a:r>
              <a:rPr lang="ja-JP" altLang="en-US" sz="1200" b="0" i="0" kern="1200">
                <a:solidFill>
                  <a:schemeClr val="tx1"/>
                </a:solidFill>
                <a:effectLst/>
                <a:latin typeface="Meiryo UI" panose="020B0604030504040204" pitchFamily="50" charset="-128"/>
                <a:ea typeface="Meiryo UI" panose="020B0604030504040204" pitchFamily="50" charset="-128"/>
                <a:cs typeface="+mn-cs"/>
              </a:rPr>
              <a:t>年春、新たな映画を製作します。アメリカでの取材にかかる費用や映画製作費捻出のためクラウドファンディングに挑戦します。核のない地球を皆さんと！</a:t>
            </a:r>
            <a:endParaRPr lang="en-US" altLang="ja-JP" sz="1200" b="0" i="0" kern="1200" dirty="0">
              <a:solidFill>
                <a:schemeClr val="tx1"/>
              </a:solidFill>
              <a:effectLst/>
              <a:latin typeface="Meiryo UI" panose="020B0604030504040204" pitchFamily="50" charset="-128"/>
              <a:ea typeface="Meiryo UI" panose="020B0604030504040204" pitchFamily="50" charset="-128"/>
              <a:cs typeface="+mn-cs"/>
            </a:endParaRPr>
          </a:p>
          <a:p>
            <a:endParaRPr lang="en-US" sz="1200" b="0" i="0" kern="1200" dirty="0">
              <a:solidFill>
                <a:schemeClr val="tx1"/>
              </a:solidFill>
              <a:effectLst/>
              <a:latin typeface="Meiryo UI" panose="020B0604030504040204" pitchFamily="50" charset="-128"/>
              <a:ea typeface="Meiryo UI" panose="020B0604030504040204" pitchFamily="50" charset="-128"/>
              <a:cs typeface="+mn-cs"/>
            </a:endParaRPr>
          </a:p>
          <a:p>
            <a:r>
              <a:rPr lang="en-US" altLang="ja-JP" dirty="0"/>
              <a:t>2024/10/22</a:t>
            </a:r>
          </a:p>
          <a:p>
            <a:r>
              <a:rPr lang="ja-JP" altLang="en-US"/>
              <a:t>アレック・ボールドウィンのナレーションによる</a:t>
            </a:r>
            <a:r>
              <a:rPr lang="en-US" altLang="ja-JP" dirty="0"/>
              <a:t>『</a:t>
            </a:r>
            <a:r>
              <a:rPr lang="ja-JP" altLang="en-US"/>
              <a:t>サイレント・フォールアウト</a:t>
            </a:r>
            <a:r>
              <a:rPr lang="en-US" altLang="ja-JP" dirty="0"/>
              <a:t>』</a:t>
            </a:r>
            <a:r>
              <a:rPr lang="ja-JP" altLang="en-US"/>
              <a:t>は、伊藤英明監督による力強いドキュメンタリーです。核実験が人々の健康、特に子供たちに及ぼす壊滅的な影響を明らかにしながら、実験の終結に貢献した教師、母親、そして活動家たちの勇敢な努力を浮き彫りにしています。伊藤英明監督と</a:t>
            </a:r>
            <a:r>
              <a:rPr lang="en-US" altLang="ja-JP" dirty="0"/>
              <a:t>CIES</a:t>
            </a:r>
            <a:r>
              <a:rPr lang="ja-JP" altLang="en-US"/>
              <a:t>メンバーの米村明美は、</a:t>
            </a:r>
            <a:r>
              <a:rPr lang="en-US" altLang="ja-JP" dirty="0"/>
              <a:t>2024</a:t>
            </a:r>
            <a:r>
              <a:rPr lang="ja-JP" altLang="en-US"/>
              <a:t>年</a:t>
            </a:r>
            <a:r>
              <a:rPr lang="en-US" altLang="ja-JP" dirty="0"/>
              <a:t>10</a:t>
            </a:r>
            <a:r>
              <a:rPr lang="ja-JP" altLang="en-US"/>
              <a:t>月</a:t>
            </a:r>
            <a:r>
              <a:rPr lang="en-US" altLang="ja-JP" dirty="0"/>
              <a:t>18</a:t>
            </a:r>
            <a:r>
              <a:rPr lang="ja-JP" altLang="en-US"/>
              <a:t>日（金）に開催された</a:t>
            </a:r>
            <a:r>
              <a:rPr lang="en-US" altLang="ja-JP" dirty="0"/>
              <a:t>CIES</a:t>
            </a:r>
            <a:r>
              <a:rPr lang="ja-JP" altLang="en-US"/>
              <a:t>の映画祭に出席しました。</a:t>
            </a:r>
            <a:endParaRPr lang="en-US" altLang="ja-JP" dirty="0"/>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24</a:t>
            </a:fld>
            <a:endParaRPr lang="ja-JP" altLang="en-US" dirty="0"/>
          </a:p>
        </p:txBody>
      </p:sp>
    </p:spTree>
    <p:extLst>
      <p:ext uri="{BB962C8B-B14F-4D97-AF65-F5344CB8AC3E}">
        <p14:creationId xmlns:p14="http://schemas.microsoft.com/office/powerpoint/2010/main" val="1404970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b="1" dirty="0">
                <a:solidFill>
                  <a:srgbClr val="0070C0"/>
                </a:solidFill>
              </a:rPr>
              <a:t>Recommended Film</a:t>
            </a:r>
            <a:br>
              <a:rPr lang="en-US" altLang="ja-JP" sz="1200" b="1" dirty="0"/>
            </a:br>
            <a:r>
              <a:rPr lang="en-US" altLang="ja-JP" sz="1200" b="1" i="0" dirty="0">
                <a:solidFill>
                  <a:srgbClr val="0F0F0F"/>
                </a:solidFill>
                <a:effectLst/>
                <a:latin typeface="Roboto" panose="02000000000000000000" pitchFamily="2" charset="0"/>
              </a:rPr>
              <a:t>The Shadow World: Inside the Global Arms Trade</a:t>
            </a:r>
          </a:p>
          <a:p>
            <a:endParaRPr lang="en-US" sz="1200" b="1" i="0" dirty="0">
              <a:solidFill>
                <a:srgbClr val="0F0F0F"/>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131313"/>
                </a:solidFill>
                <a:effectLst/>
                <a:latin typeface="Arial" panose="020B0604020202020204" pitchFamily="34" charset="0"/>
                <a:cs typeface="Arial" panose="020B0604020202020204" pitchFamily="34" charset="0"/>
              </a:rPr>
              <a:t>“Based on the book The Shadow World, this feature length documentary reveals the shocking realities of the multi-billion dollar global arms trade, through whistleblowers, investigators, prosecutors, and military insiders. Director: Johan Grimonprez”</a:t>
            </a:r>
            <a:endParaRPr lang="en-US" altLang="ja-JP" sz="1200" dirty="0">
              <a:latin typeface="Arial" panose="020B0604020202020204" pitchFamily="34" charset="0"/>
              <a:cs typeface="Arial" panose="020B0604020202020204" pitchFamily="34" charset="0"/>
            </a:endParaRPr>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25</a:t>
            </a:fld>
            <a:endParaRPr lang="ja-JP" altLang="en-US" dirty="0"/>
          </a:p>
        </p:txBody>
      </p:sp>
    </p:spTree>
    <p:extLst>
      <p:ext uri="{BB962C8B-B14F-4D97-AF65-F5344CB8AC3E}">
        <p14:creationId xmlns:p14="http://schemas.microsoft.com/office/powerpoint/2010/main" val="1009752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ctr" fontAlgn="base">
              <a:spcBef>
                <a:spcPts val="2250"/>
              </a:spcBef>
              <a:spcAft>
                <a:spcPts val="2250"/>
              </a:spcAft>
              <a:buNone/>
            </a:pPr>
            <a:r>
              <a:rPr lang="ja-JP" altLang="en-US" b="1" i="0" u="none" strike="noStrike">
                <a:solidFill>
                  <a:srgbClr val="7F375C"/>
                </a:solidFill>
                <a:effectLst/>
                <a:latin typeface="-apple-system"/>
              </a:rPr>
              <a:t>米村明美の政策</a:t>
            </a:r>
          </a:p>
          <a:p>
            <a:r>
              <a:rPr lang="ja-JP" altLang="ja-JP" sz="1200" kern="1200">
                <a:solidFill>
                  <a:schemeClr val="tx1"/>
                </a:solidFill>
                <a:effectLst/>
                <a:latin typeface="Meiryo UI" panose="020B0604030504040204" pitchFamily="50" charset="-128"/>
                <a:ea typeface="Meiryo UI" panose="020B0604030504040204" pitchFamily="50" charset="-128"/>
                <a:cs typeface="+mn-cs"/>
              </a:rPr>
              <a:t>❶ 消費税は廃止！社会保険料を下げる</a:t>
            </a:r>
          </a:p>
          <a:p>
            <a:r>
              <a:rPr lang="ja-JP" altLang="ja-JP" sz="1200" kern="1200">
                <a:solidFill>
                  <a:schemeClr val="tx1"/>
                </a:solidFill>
                <a:effectLst/>
                <a:latin typeface="Meiryo UI" panose="020B0604030504040204" pitchFamily="50" charset="-128"/>
                <a:ea typeface="Meiryo UI" panose="020B0604030504040204" pitchFamily="50" charset="-128"/>
                <a:cs typeface="+mn-cs"/>
              </a:rPr>
              <a:t>消費税は、市民の負担が増え、格差が広がる悪税です。社会保障料も同じです。悪税をなくし、国のお金で、経済を底上げすることが最優先。</a:t>
            </a:r>
          </a:p>
          <a:p>
            <a:r>
              <a:rPr lang="ja-JP" altLang="ja-JP" sz="1200" kern="1200">
                <a:solidFill>
                  <a:schemeClr val="tx1"/>
                </a:solidFill>
                <a:effectLst/>
                <a:latin typeface="Meiryo UI" panose="020B0604030504040204" pitchFamily="50" charset="-128"/>
                <a:ea typeface="Meiryo UI" panose="020B0604030504040204" pitchFamily="50" charset="-128"/>
                <a:cs typeface="+mn-cs"/>
              </a:rPr>
              <a:t>❷ 本物の安全保障〜戦争ビジネスには加担しない〜</a:t>
            </a:r>
          </a:p>
          <a:p>
            <a:r>
              <a:rPr lang="ja-JP" altLang="ja-JP" sz="1200" kern="1200">
                <a:solidFill>
                  <a:schemeClr val="tx1"/>
                </a:solidFill>
                <a:effectLst/>
                <a:latin typeface="Meiryo UI" panose="020B0604030504040204" pitchFamily="50" charset="-128"/>
                <a:ea typeface="Meiryo UI" panose="020B0604030504040204" pitchFamily="50" charset="-128"/>
                <a:cs typeface="+mn-cs"/>
              </a:rPr>
              <a:t>昨夏以来、コメの不足、値上がり、買いにくい状況が続いています。お米の値段が上がるのに、農家は廃業、倒産。国民も農家も植える国はおかしい。長きにわたる国の失策を改め、生産者や製造業を守る。国民の安定雇用と衣食住を確保する。『武器輸出で儲ける』といった戦争ビジネスには加担しない。緊急事態条項などの憲法改正にも反対。</a:t>
            </a:r>
          </a:p>
          <a:p>
            <a:r>
              <a:rPr lang="ja-JP" altLang="ja-JP" sz="1200" kern="1200">
                <a:solidFill>
                  <a:schemeClr val="tx1"/>
                </a:solidFill>
                <a:effectLst/>
                <a:latin typeface="Meiryo UI" panose="020B0604030504040204" pitchFamily="50" charset="-128"/>
                <a:ea typeface="Meiryo UI" panose="020B0604030504040204" pitchFamily="50" charset="-128"/>
                <a:cs typeface="+mn-cs"/>
              </a:rPr>
              <a:t>❸ 防衛費ではなく教育予算増額</a:t>
            </a:r>
          </a:p>
          <a:p>
            <a:r>
              <a:rPr lang="en-US" altLang="ja-JP" sz="1200" kern="1200" dirty="0">
                <a:solidFill>
                  <a:schemeClr val="tx1"/>
                </a:solidFill>
                <a:effectLst/>
                <a:latin typeface="Meiryo UI" panose="020B0604030504040204" pitchFamily="50" charset="-128"/>
                <a:ea typeface="Meiryo UI" panose="020B0604030504040204" pitchFamily="50" charset="-128"/>
                <a:cs typeface="+mn-cs"/>
              </a:rPr>
              <a:t>OECD</a:t>
            </a:r>
            <a:r>
              <a:rPr lang="ja-JP" altLang="ja-JP" sz="1200" kern="1200">
                <a:solidFill>
                  <a:schemeClr val="tx1"/>
                </a:solidFill>
                <a:effectLst/>
                <a:latin typeface="Meiryo UI" panose="020B0604030504040204" pitchFamily="50" charset="-128"/>
                <a:ea typeface="Meiryo UI" panose="020B0604030504040204" pitchFamily="50" charset="-128"/>
                <a:cs typeface="+mn-cs"/>
              </a:rPr>
              <a:t>諸国の中でも最低水準の日本の教育予算を増加し、教育費無償化を実現します。奨学金徳政令で、奨学金返済に苦しむ約</a:t>
            </a:r>
            <a:r>
              <a:rPr lang="en-US" altLang="ja-JP" sz="1200" kern="1200" dirty="0">
                <a:solidFill>
                  <a:schemeClr val="tx1"/>
                </a:solidFill>
                <a:effectLst/>
                <a:latin typeface="Meiryo UI" panose="020B0604030504040204" pitchFamily="50" charset="-128"/>
                <a:ea typeface="Meiryo UI" panose="020B0604030504040204" pitchFamily="50" charset="-128"/>
                <a:cs typeface="+mn-cs"/>
              </a:rPr>
              <a:t>580</a:t>
            </a:r>
            <a:r>
              <a:rPr lang="ja-JP" altLang="ja-JP" sz="1200" kern="1200">
                <a:solidFill>
                  <a:schemeClr val="tx1"/>
                </a:solidFill>
                <a:effectLst/>
                <a:latin typeface="Meiryo UI" panose="020B0604030504040204" pitchFamily="50" charset="-128"/>
                <a:ea typeface="Meiryo UI" panose="020B0604030504040204" pitchFamily="50" charset="-128"/>
                <a:cs typeface="+mn-cs"/>
              </a:rPr>
              <a:t>万人の借金をキャンセルします。すでに返済した人に対する合理的補償を検討します。教員の待遇・労働条件を改善するとともに正規教員の数を大幅に増やし、深刻な教員不足を解決します。大学の基礎研究に財政投資を行い、長期的な視点で研究に取り組めるように支援します。</a:t>
            </a:r>
          </a:p>
          <a:p>
            <a:r>
              <a:rPr lang="ja-JP" altLang="ja-JP" sz="1200" kern="1200">
                <a:solidFill>
                  <a:schemeClr val="tx1"/>
                </a:solidFill>
                <a:effectLst/>
                <a:latin typeface="Meiryo UI" panose="020B0604030504040204" pitchFamily="50" charset="-128"/>
                <a:ea typeface="Meiryo UI" panose="020B0604030504040204" pitchFamily="50" charset="-128"/>
                <a:cs typeface="+mn-cs"/>
              </a:rPr>
              <a:t>❹ 原発の即時禁止　核なき社会へ平和外交</a:t>
            </a:r>
          </a:p>
          <a:p>
            <a:r>
              <a:rPr lang="ja-JP" altLang="ja-JP" sz="1200" kern="1200">
                <a:solidFill>
                  <a:schemeClr val="tx1"/>
                </a:solidFill>
                <a:effectLst/>
                <a:latin typeface="Meiryo UI" panose="020B0604030504040204" pitchFamily="50" charset="-128"/>
                <a:ea typeface="Meiryo UI" panose="020B0604030504040204" pitchFamily="50" charset="-128"/>
                <a:cs typeface="+mn-cs"/>
              </a:rPr>
              <a:t>地震国の日本に原発は危険きわまりない。原発は即時禁止し、再エネと省エネでエネルギーの自給をはかります。そして、唯一の戦争被爆国として、核兵器禁止条約をただちに批准し、現行憲法を尊重するとともに、徹底した平和外交、そして核廃絶の先頭に立つことを目指します。専守防衛と徹底した平和外交によって周辺諸国との信頼醸成を強化し、北東アジアの平和と安定に寄与するべきです。</a:t>
            </a:r>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26</a:t>
            </a:fld>
            <a:endParaRPr lang="ja-JP" altLang="en-US" dirty="0"/>
          </a:p>
        </p:txBody>
      </p:sp>
    </p:spTree>
    <p:extLst>
      <p:ext uri="{BB962C8B-B14F-4D97-AF65-F5344CB8AC3E}">
        <p14:creationId xmlns:p14="http://schemas.microsoft.com/office/powerpoint/2010/main" val="3327437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27</a:t>
            </a:fld>
            <a:endParaRPr lang="ja-JP" altLang="en-US" dirty="0"/>
          </a:p>
        </p:txBody>
      </p:sp>
    </p:spTree>
    <p:extLst>
      <p:ext uri="{BB962C8B-B14F-4D97-AF65-F5344CB8AC3E}">
        <p14:creationId xmlns:p14="http://schemas.microsoft.com/office/powerpoint/2010/main" val="495712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3</a:t>
            </a:fld>
            <a:endParaRPr lang="ja-JP" altLang="en-US" dirty="0"/>
          </a:p>
        </p:txBody>
      </p:sp>
    </p:spTree>
    <p:extLst>
      <p:ext uri="{BB962C8B-B14F-4D97-AF65-F5344CB8AC3E}">
        <p14:creationId xmlns:p14="http://schemas.microsoft.com/office/powerpoint/2010/main" val="2380192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kern="1200">
                <a:solidFill>
                  <a:schemeClr val="tx1"/>
                </a:solidFill>
                <a:effectLst/>
                <a:latin typeface="Meiryo UI" panose="020B0604030504040204" pitchFamily="50" charset="-128"/>
                <a:ea typeface="Meiryo UI" panose="020B0604030504040204" pitchFamily="50" charset="-128"/>
                <a:cs typeface="+mn-cs"/>
              </a:rPr>
              <a:t>ユネスコ憲章第</a:t>
            </a:r>
            <a:r>
              <a:rPr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lang="ja-JP" altLang="en-US" sz="1200" kern="1200">
                <a:solidFill>
                  <a:schemeClr val="tx1"/>
                </a:solidFill>
                <a:effectLst/>
                <a:latin typeface="Meiryo UI" panose="020B0604030504040204" pitchFamily="50" charset="-128"/>
                <a:ea typeface="Meiryo UI" panose="020B0604030504040204" pitchFamily="50" charset="-128"/>
                <a:cs typeface="+mn-cs"/>
              </a:rPr>
              <a:t>条</a:t>
            </a:r>
            <a:r>
              <a:rPr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lang="ja-JP" altLang="en-US" sz="1200" kern="1200">
                <a:solidFill>
                  <a:schemeClr val="tx1"/>
                </a:solidFill>
                <a:effectLst/>
                <a:latin typeface="Meiryo UI" panose="020B0604030504040204" pitchFamily="50" charset="-128"/>
                <a:ea typeface="Meiryo UI" panose="020B0604030504040204" pitchFamily="50" charset="-128"/>
                <a:cs typeface="+mn-cs"/>
              </a:rPr>
              <a:t>項により、「国際連合憲章が世界の諸人民に対して人種、性、言語または宗教の差別なく確認している正義、法の支配、人権および基本的自由に対する普遍的な尊重を助長するために教育、科学および文化を通じて諸国民の間の協力を促進することによって、平和および安全に貢献すること」</a:t>
            </a:r>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4</a:t>
            </a:fld>
            <a:endParaRPr lang="ja-JP" altLang="en-US" dirty="0"/>
          </a:p>
        </p:txBody>
      </p:sp>
    </p:spTree>
    <p:extLst>
      <p:ext uri="{BB962C8B-B14F-4D97-AF65-F5344CB8AC3E}">
        <p14:creationId xmlns:p14="http://schemas.microsoft.com/office/powerpoint/2010/main" val="420748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5</a:t>
            </a:fld>
            <a:endParaRPr lang="ja-JP" altLang="en-US" dirty="0"/>
          </a:p>
        </p:txBody>
      </p:sp>
    </p:spTree>
    <p:extLst>
      <p:ext uri="{BB962C8B-B14F-4D97-AF65-F5344CB8AC3E}">
        <p14:creationId xmlns:p14="http://schemas.microsoft.com/office/powerpoint/2010/main" val="194247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6</a:t>
            </a:fld>
            <a:endParaRPr lang="ja-JP" altLang="en-US" dirty="0"/>
          </a:p>
        </p:txBody>
      </p:sp>
    </p:spTree>
    <p:extLst>
      <p:ext uri="{BB962C8B-B14F-4D97-AF65-F5344CB8AC3E}">
        <p14:creationId xmlns:p14="http://schemas.microsoft.com/office/powerpoint/2010/main" val="332050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9</a:t>
            </a:fld>
            <a:endParaRPr lang="ja-JP" altLang="en-US" dirty="0"/>
          </a:p>
        </p:txBody>
      </p:sp>
    </p:spTree>
    <p:extLst>
      <p:ext uri="{BB962C8B-B14F-4D97-AF65-F5344CB8AC3E}">
        <p14:creationId xmlns:p14="http://schemas.microsoft.com/office/powerpoint/2010/main" val="4270063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b="1" i="0" u="none" strike="noStrike" dirty="0">
                <a:solidFill>
                  <a:srgbClr val="0F0F0F"/>
                </a:solidFill>
                <a:effectLst/>
                <a:latin typeface="YouTube Sans"/>
              </a:rPr>
              <a:t>Jeffrey Sachs: U.S. Policy &amp; "West's False Narrative" Stoking Tensions with Russia, China</a:t>
            </a:r>
          </a:p>
          <a:p>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effectLst/>
              </a:rPr>
              <a:t>Sachs says the bipartisan U.S. approach to foreign policy is "unaccountably dangerous and wrongheaded," and warns the U.S. is creating </a:t>
            </a:r>
            <a:r>
              <a:rPr lang="en-US" altLang="ja-JP" sz="1200" b="1" dirty="0">
                <a:solidFill>
                  <a:srgbClr val="FF0000"/>
                </a:solidFill>
                <a:effectLst/>
              </a:rPr>
              <a:t>"a recipe for yet another war" in East Asia.”</a:t>
            </a:r>
            <a:endParaRPr lang="en-US" altLang="ja-JP" sz="1200" b="1" dirty="0">
              <a:solidFill>
                <a:srgbClr val="FF0000"/>
              </a:solidFill>
            </a:endParaRPr>
          </a:p>
          <a:p>
            <a:endParaRPr lang="en-US" altLang="ja-JP" dirty="0"/>
          </a:p>
          <a:p>
            <a:endParaRPr lang="en-US" dirty="0"/>
          </a:p>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10</a:t>
            </a:fld>
            <a:endParaRPr lang="ja-JP" altLang="en-US" dirty="0"/>
          </a:p>
        </p:txBody>
      </p:sp>
    </p:spTree>
    <p:extLst>
      <p:ext uri="{BB962C8B-B14F-4D97-AF65-F5344CB8AC3E}">
        <p14:creationId xmlns:p14="http://schemas.microsoft.com/office/powerpoint/2010/main" val="1345081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5"/>
          </p:nvPr>
        </p:nvSpPr>
        <p:spPr/>
        <p:txBody>
          <a:bodyPr/>
          <a:lstStyle/>
          <a:p>
            <a:pPr algn="r"/>
            <a:fld id="{0A3C37BE-C303-496D-B5CD-85F2937540FC}" type="slidenum">
              <a:rPr lang="en-US" altLang="ja-JP" smtClean="0"/>
              <a:pPr algn="r"/>
              <a:t>11</a:t>
            </a:fld>
            <a:endParaRPr lang="ja-JP" altLang="en-US" dirty="0"/>
          </a:p>
        </p:txBody>
      </p:sp>
    </p:spTree>
    <p:extLst>
      <p:ext uri="{BB962C8B-B14F-4D97-AF65-F5344CB8AC3E}">
        <p14:creationId xmlns:p14="http://schemas.microsoft.com/office/powerpoint/2010/main" val="10725857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長方形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8" name="長方形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ctrTitle"/>
          </p:nvPr>
        </p:nvSpPr>
        <p:spPr>
          <a:xfrm>
            <a:off x="1104900" y="2292094"/>
            <a:ext cx="10096500" cy="2219691"/>
          </a:xfrm>
        </p:spPr>
        <p:txBody>
          <a:bodyPr rtlCol="0" anchor="ctr">
            <a:normAutofit/>
          </a:bodyPr>
          <a:lstStyle>
            <a:lvl1pPr algn="l" rtl="0">
              <a:defRPr sz="4400" cap="all"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1104898" y="4511784"/>
            <a:ext cx="10096501" cy="955565"/>
          </a:xfrm>
        </p:spPr>
        <p:txBody>
          <a:bodyPr rtlCol="0">
            <a:normAutofit/>
          </a:bodyPr>
          <a:lstStyle>
            <a:lvl1pPr marL="0" indent="0" algn="l" rtl="0">
              <a:spcBef>
                <a:spcPts val="0"/>
              </a:spcBef>
              <a:buNone/>
              <a:defRPr sz="1800">
                <a:latin typeface="Meiryo UI" panose="020B0604030504040204" pitchFamily="50" charset="-128"/>
                <a:ea typeface="Meiryo UI" panose="020B0604030504040204" pitchFamily="50" charset="-128"/>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ja-JP" altLang="en-US" noProof="0"/>
              <a:t>マスター サブタイトルの書式設定</a:t>
            </a:r>
            <a:endParaRPr lang="ja-JP" altLang="en-US" noProof="0" dirty="0"/>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AF22D0B8-DB5E-4A59-8E0B-19211B500AAA}" type="datetime1">
              <a:rPr lang="ja-JP" altLang="en-US" smtClean="0"/>
              <a:pPr/>
              <a:t>2025/7/1</a:t>
            </a:fld>
            <a:endParaRPr lang="ja-JP" altLang="en-US"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lgn="r"/>
            <a:fld id="{0FF54DE5-C571-48E8-A5BC-B369434E2F44}" type="slidenum">
              <a:rPr lang="en-US" altLang="ja-JP" smtClean="0"/>
              <a:pPr algn="r"/>
              <a:t>‹#›</a:t>
            </a:fld>
            <a:endParaRPr lang="ja-JP" altLang="en-US" dirty="0"/>
          </a:p>
        </p:txBody>
      </p:sp>
      <p:pic>
        <p:nvPicPr>
          <p:cNvPr id="11" name="図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chor="b"/>
          <a:lstStyle>
            <a:lvl1pPr algn="l" rtl="0">
              <a:defRPr sz="3200"/>
            </a:lvl1pPr>
          </a:lstStyle>
          <a:p>
            <a:pPr rtl="0"/>
            <a:r>
              <a:rPr lang="ja-JP" altLang="en-US" noProof="0"/>
              <a:t>マスター タイトルの書式設定</a:t>
            </a:r>
            <a:endParaRPr lang="ja-JP" altLang="en-US" noProof="0" dirty="0"/>
          </a:p>
        </p:txBody>
      </p:sp>
      <p:sp>
        <p:nvSpPr>
          <p:cNvPr id="3" name="図プレースホルダー 2"/>
          <p:cNvSpPr>
            <a:spLocks noGrp="1"/>
          </p:cNvSpPr>
          <p:nvPr>
            <p:ph type="pic" idx="1"/>
          </p:nvPr>
        </p:nvSpPr>
        <p:spPr>
          <a:xfrm>
            <a:off x="4654671" y="1600199"/>
            <a:ext cx="6430912" cy="4572001"/>
          </a:xfrm>
        </p:spPr>
        <p:txBody>
          <a:bodyPr tIns="1188720" rtlCol="0">
            <a:normAutofit/>
          </a:bodyPr>
          <a:lstStyle>
            <a:lvl1pPr marL="0" indent="0" algn="ctr" rtl="0">
              <a:buNone/>
              <a:defRPr sz="20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ja-JP" altLang="en-US" noProof="0"/>
              <a:t>アイコンをクリックして図を追加</a:t>
            </a:r>
            <a:endParaRPr lang="ja-JP" altLang="en-US" noProof="0" dirty="0"/>
          </a:p>
        </p:txBody>
      </p:sp>
      <p:sp>
        <p:nvSpPr>
          <p:cNvPr id="4" name="テキスト プレースホルダー 3"/>
          <p:cNvSpPr>
            <a:spLocks noGrp="1"/>
          </p:cNvSpPr>
          <p:nvPr>
            <p:ph type="body" sz="half" idx="2"/>
          </p:nvPr>
        </p:nvSpPr>
        <p:spPr>
          <a:xfrm>
            <a:off x="1104900" y="1600200"/>
            <a:ext cx="3396996"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lvl1pPr>
              <a:defRPr/>
            </a:lvl1pPr>
          </a:lstStyle>
          <a:p>
            <a:fld id="{B9A22D8E-5C9B-414A-BCE6-D0C423CED96E}" type="datetime1">
              <a:rPr lang="ja-JP" altLang="en-US" smtClean="0"/>
              <a:pPr/>
              <a:t>2025/7/1</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p:txBody>
          <a:bodyPr vert="eaVert" rtlCol="0"/>
          <a:lstStyle>
            <a:lvl2pPr rtl="0">
              <a:defRPr/>
            </a:lvl2pPr>
            <a:lvl3pPr rtl="0">
              <a:defRPr/>
            </a:lvl3pPr>
            <a:lvl4pPr rtl="0">
              <a:defRPr/>
            </a:lvl4pPr>
            <a:lvl5pPr rtl="0">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vl1pPr>
          </a:lstStyle>
          <a:p>
            <a:fld id="{F17C54CF-F3AC-47BD-A264-ED4986E1868B}" type="datetime1">
              <a:rPr lang="ja-JP" altLang="en-US" smtClean="0"/>
              <a:pPr/>
              <a:t>2025/7/1</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372600" y="365125"/>
            <a:ext cx="1714500" cy="5811838"/>
          </a:xfrm>
        </p:spPr>
        <p:txBody>
          <a:bodyPr vert="eaVert" rtlCol="0"/>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a:xfrm>
            <a:off x="1104900" y="365125"/>
            <a:ext cx="8098896" cy="5811838"/>
          </a:xfrm>
        </p:spPr>
        <p:txBody>
          <a:bodyPr vert="eaVert" rtlCol="0"/>
          <a:lstStyle>
            <a:lvl2pPr rtl="0">
              <a:defRPr/>
            </a:lvl2pPr>
            <a:lvl3pPr rtl="0">
              <a:defRPr/>
            </a:lvl3pPr>
            <a:lvl4pPr rtl="0">
              <a:defRPr/>
            </a:lvl4pPr>
            <a:lvl5pPr rtl="0">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vl1pPr>
          </a:lstStyle>
          <a:p>
            <a:fld id="{D2EA0A99-9C92-4E04-94CF-79DE0E5F4BBE}" type="datetime1">
              <a:rPr lang="ja-JP" altLang="en-US" smtClean="0"/>
              <a:pPr/>
              <a:t>2025/7/1</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algn="r"/>
            <a:r>
              <a:rPr lang="en-US" altLang="ja-JP" dirty="0"/>
              <a:t>‹#›</a:t>
            </a:r>
            <a:endParaRPr lang="ja-JP" altLang="en-US" dirty="0"/>
          </a:p>
        </p:txBody>
      </p:sp>
      <p:grpSp>
        <p:nvGrpSpPr>
          <p:cNvPr id="7" name="グループ 6"/>
          <p:cNvGrpSpPr/>
          <p:nvPr/>
        </p:nvGrpSpPr>
        <p:grpSpPr>
          <a:xfrm rot="5400000">
            <a:off x="6514047" y="3228843"/>
            <a:ext cx="5632704" cy="84403"/>
            <a:chOff x="1073150" y="1219201"/>
            <a:chExt cx="10058400" cy="63125"/>
          </a:xfrm>
        </p:grpSpPr>
        <p:cxnSp>
          <p:nvCxnSpPr>
            <p:cNvPr id="8" name="直線​​コネクタ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キャプション付きのコンテンツ">
    <p:spTree>
      <p:nvGrpSpPr>
        <p:cNvPr id="1" name=""/>
        <p:cNvGrpSpPr/>
        <p:nvPr/>
      </p:nvGrpSpPr>
      <p:grpSpPr>
        <a:xfrm>
          <a:off x="0" y="0"/>
          <a:ext cx="0" cy="0"/>
          <a:chOff x="0" y="0"/>
          <a:chExt cx="0" cy="0"/>
        </a:xfrm>
      </p:grpSpPr>
      <p:grpSp>
        <p:nvGrpSpPr>
          <p:cNvPr id="4" name="グループ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長方形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GB" noProof="0">
                <a:latin typeface="Meiryo UI" panose="020B0604030504040204" pitchFamily="50" charset="-128"/>
              </a:endParaRPr>
            </a:p>
          </p:txBody>
        </p:sp>
        <p:sp>
          <p:nvSpPr>
            <p:cNvPr id="7" name="円/楕円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GB" noProof="0">
                <a:latin typeface="Meiryo UI" panose="020B0604030504040204" pitchFamily="50" charset="-128"/>
              </a:endParaRPr>
            </a:p>
          </p:txBody>
        </p:sp>
      </p:grpSp>
      <p:sp>
        <p:nvSpPr>
          <p:cNvPr id="8" name="スライド番号プレースホルダー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n-GB" altLang="ja-JP" sz="1200" noProof="0" smtClean="0">
                <a:solidFill>
                  <a:schemeClr val="bg1"/>
                </a:solidFill>
                <a:latin typeface="Meiryo UI" panose="020B0604030504040204" pitchFamily="50" charset="-128"/>
              </a:rPr>
              <a:pPr algn="ctr"/>
              <a:t>‹#›</a:t>
            </a:fld>
            <a:endParaRPr lang="ja-JP" altLang="en-GB" sz="1200" noProof="0">
              <a:solidFill>
                <a:schemeClr val="bg1"/>
              </a:solidFill>
              <a:latin typeface="Meiryo UI" panose="020B0604030504040204" pitchFamily="50" charset="-128"/>
            </a:endParaRPr>
          </a:p>
        </p:txBody>
      </p:sp>
      <p:sp>
        <p:nvSpPr>
          <p:cNvPr id="9" name="テキスト プレースホルダー 3">
            <a:extLst>
              <a:ext uri="{FF2B5EF4-FFF2-40B4-BE49-F238E27FC236}">
                <a16:creationId xmlns:a16="http://schemas.microsoft.com/office/drawing/2014/main" id="{9F5DF135-B773-4FF0-A198-687768159124}"/>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テキストのスタイルを編集する</a:t>
            </a:r>
          </a:p>
        </p:txBody>
      </p:sp>
      <p:sp>
        <p:nvSpPr>
          <p:cNvPr id="10" name="コンテンツ プレースホルダー 2">
            <a:extLst>
              <a:ext uri="{FF2B5EF4-FFF2-40B4-BE49-F238E27FC236}">
                <a16:creationId xmlns:a16="http://schemas.microsoft.com/office/drawing/2014/main" id="{4D4BA48E-457A-42FA-BC00-3AE386B38A0C}"/>
              </a:ext>
            </a:extLst>
          </p:cNvPr>
          <p:cNvSpPr>
            <a:spLocks noGrp="1"/>
          </p:cNvSpPr>
          <p:nvPr>
            <p:ph idx="1" hasCustomPrompt="1"/>
          </p:nvPr>
        </p:nvSpPr>
        <p:spPr>
          <a:xfrm>
            <a:off x="5183188" y="987425"/>
            <a:ext cx="6265862"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 name="タイトル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rtlCol="0" anchor="b"/>
          <a:lstStyle>
            <a:lvl1pPr>
              <a:defRPr sz="3200"/>
            </a:lvl1pPr>
          </a:lstStyle>
          <a:p>
            <a:pPr rtl="0"/>
            <a:r>
              <a:rPr lang="ja-JP" altLang="en-US" noProof="0"/>
              <a:t>マスター タイトルの書式設定</a:t>
            </a:r>
          </a:p>
        </p:txBody>
      </p:sp>
    </p:spTree>
    <p:extLst>
      <p:ext uri="{BB962C8B-B14F-4D97-AF65-F5344CB8AC3E}">
        <p14:creationId xmlns:p14="http://schemas.microsoft.com/office/powerpoint/2010/main" val="1655903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vl1pPr>
          </a:lstStyle>
          <a:p>
            <a:fld id="{12473E14-5140-4472-AFB7-E31D03AF4769}" type="datetime1">
              <a:rPr lang="ja-JP" altLang="en-US" smtClean="0"/>
              <a:pPr/>
              <a:t>2025/7/1</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algn="r"/>
            <a:fld id="{0FF54DE5-C571-48E8-A5BC-B369434E2F44}" type="slidenum">
              <a:rPr lang="en-US" altLang="ja-JP" smtClean="0"/>
              <a:pPr algn="r"/>
              <a:t>‹#›</a:t>
            </a:fld>
            <a:endParaRPr lang="ja-JP" altLang="en-US"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タイトル スライドと図">
    <p:spTree>
      <p:nvGrpSpPr>
        <p:cNvPr id="1" name=""/>
        <p:cNvGrpSpPr/>
        <p:nvPr/>
      </p:nvGrpSpPr>
      <p:grpSpPr>
        <a:xfrm>
          <a:off x="0" y="0"/>
          <a:ext cx="0" cy="0"/>
          <a:chOff x="0" y="0"/>
          <a:chExt cx="0" cy="0"/>
        </a:xfrm>
      </p:grpSpPr>
      <p:grpSp>
        <p:nvGrpSpPr>
          <p:cNvPr id="13" name="グループ 12"/>
          <p:cNvGrpSpPr/>
          <p:nvPr/>
        </p:nvGrpSpPr>
        <p:grpSpPr>
          <a:xfrm rot="10800000">
            <a:off x="0" y="5645510"/>
            <a:ext cx="12192000" cy="63125"/>
            <a:chOff x="507492" y="1501519"/>
            <a:chExt cx="8129016" cy="63125"/>
          </a:xfrm>
        </p:grpSpPr>
        <p:cxnSp>
          <p:nvCxnSpPr>
            <p:cNvPr id="17" name="直線コネクタ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グループ 13"/>
          <p:cNvGrpSpPr/>
          <p:nvPr/>
        </p:nvGrpSpPr>
        <p:grpSpPr>
          <a:xfrm>
            <a:off x="0" y="1143000"/>
            <a:ext cx="12192000" cy="63125"/>
            <a:chOff x="507492" y="1501519"/>
            <a:chExt cx="8129016" cy="63125"/>
          </a:xfrm>
        </p:grpSpPr>
        <p:cxnSp>
          <p:nvCxnSpPr>
            <p:cNvPr id="15" name="直線コネクタ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長方形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8" name="長方形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ctrTitle"/>
          </p:nvPr>
        </p:nvSpPr>
        <p:spPr>
          <a:xfrm>
            <a:off x="1104900" y="2292094"/>
            <a:ext cx="5734050" cy="2219691"/>
          </a:xfrm>
        </p:spPr>
        <p:txBody>
          <a:bodyPr rtlCol="0" anchor="ctr">
            <a:normAutofit/>
          </a:bodyPr>
          <a:lstStyle>
            <a:lvl1pPr algn="l" rtl="0">
              <a:defRPr sz="4400" cap="all"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1104900" y="4511784"/>
            <a:ext cx="5734050" cy="955565"/>
          </a:xfrm>
        </p:spPr>
        <p:txBody>
          <a:bodyPr rtlCol="0">
            <a:normAutofit/>
          </a:bodyPr>
          <a:lstStyle>
            <a:lvl1pPr marL="0" indent="0" algn="l" rtl="0">
              <a:spcBef>
                <a:spcPts val="0"/>
              </a:spcBef>
              <a:buNone/>
              <a:defRPr sz="1800">
                <a:latin typeface="Meiryo UI" panose="020B0604030504040204" pitchFamily="50" charset="-128"/>
                <a:ea typeface="Meiryo UI" panose="020B0604030504040204" pitchFamily="50" charset="-128"/>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ja-JP" altLang="en-US" noProof="0"/>
              <a:t>マスター サブタイトルの書式設定</a:t>
            </a:r>
            <a:endParaRPr lang="ja-JP" altLang="en-US" noProof="0" dirty="0"/>
          </a:p>
        </p:txBody>
      </p:sp>
      <p:pic>
        <p:nvPicPr>
          <p:cNvPr id="10" name="画像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図プレースホルダー 10"/>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rtl="0">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9" name="操作方法のテキスト"/>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r>
              <a:rPr lang="ja-JP" altLang="en-US" sz="1200" b="1" i="1" noProof="0" dirty="0">
                <a:latin typeface="Meiryo UI" panose="020B0604030504040204" pitchFamily="50" charset="-128"/>
                <a:ea typeface="Meiryo UI" panose="020B0604030504040204" pitchFamily="50" charset="-128"/>
                <a:cs typeface="Arial" pitchFamily="34" charset="0"/>
              </a:rPr>
              <a:t>注</a:t>
            </a:r>
            <a:r>
              <a:rPr lang="en-US" altLang="ja-JP" sz="1200" b="1" i="1" noProof="0" dirty="0">
                <a:latin typeface="Meiryo UI" panose="020B0604030504040204" pitchFamily="50" charset="-128"/>
                <a:ea typeface="Meiryo UI" panose="020B0604030504040204" pitchFamily="50" charset="-128"/>
                <a:cs typeface="Arial" pitchFamily="34" charset="0"/>
              </a:rPr>
              <a:t>:</a:t>
            </a:r>
          </a:p>
          <a:p>
            <a:pPr rtl="0"/>
            <a:r>
              <a:rPr lang="ja-JP" altLang="en-US" sz="1200" i="1" noProof="0" dirty="0">
                <a:latin typeface="Meiryo UI" panose="020B0604030504040204" pitchFamily="50" charset="-128"/>
                <a:ea typeface="Meiryo UI" panose="020B0604030504040204" pitchFamily="50" charset="-128"/>
                <a:cs typeface="Arial" pitchFamily="34" charset="0"/>
              </a:rPr>
              <a:t>このスライド上の画像を変更するには、図を選択して削除します。次に、プレースホルダーの画像アイコンをクリックして独自の画像を挿入します。</a:t>
            </a: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spTree>
      <p:nvGrpSpPr>
        <p:cNvPr id="1" name=""/>
        <p:cNvGrpSpPr/>
        <p:nvPr/>
      </p:nvGrpSpPr>
      <p:grpSpPr>
        <a:xfrm>
          <a:off x="0" y="0"/>
          <a:ext cx="0" cy="0"/>
          <a:chOff x="0" y="0"/>
          <a:chExt cx="0" cy="0"/>
        </a:xfrm>
      </p:grpSpPr>
      <p:grpSp>
        <p:nvGrpSpPr>
          <p:cNvPr id="8" name="グループ 7"/>
          <p:cNvGrpSpPr/>
          <p:nvPr/>
        </p:nvGrpSpPr>
        <p:grpSpPr>
          <a:xfrm>
            <a:off x="0" y="2514600"/>
            <a:ext cx="12192000" cy="3194035"/>
            <a:chOff x="647402" y="2514600"/>
            <a:chExt cx="10838688" cy="3194035"/>
          </a:xfrm>
        </p:grpSpPr>
        <p:grpSp>
          <p:nvGrpSpPr>
            <p:cNvPr id="9" name="グループ 8"/>
            <p:cNvGrpSpPr/>
            <p:nvPr/>
          </p:nvGrpSpPr>
          <p:grpSpPr>
            <a:xfrm>
              <a:off x="647402" y="2514600"/>
              <a:ext cx="10838688" cy="63125"/>
              <a:chOff x="507492" y="1501519"/>
              <a:chExt cx="8129016" cy="63125"/>
            </a:xfrm>
          </p:grpSpPr>
          <p:cxnSp>
            <p:nvCxnSpPr>
              <p:cNvPr id="14" name="直線​​コネクタ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長方形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p>
          </p:txBody>
        </p:sp>
        <p:grpSp>
          <p:nvGrpSpPr>
            <p:cNvPr id="11" name="グループ 10"/>
            <p:cNvGrpSpPr/>
            <p:nvPr/>
          </p:nvGrpSpPr>
          <p:grpSpPr>
            <a:xfrm rot="10800000">
              <a:off x="647402" y="5645510"/>
              <a:ext cx="10838688" cy="63125"/>
              <a:chOff x="507492" y="1501519"/>
              <a:chExt cx="8129016" cy="63125"/>
            </a:xfrm>
          </p:grpSpPr>
          <p:cxnSp>
            <p:nvCxnSpPr>
              <p:cNvPr id="12" name="直線​​コネクタ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タイトル 1"/>
          <p:cNvSpPr>
            <a:spLocks noGrp="1"/>
          </p:cNvSpPr>
          <p:nvPr>
            <p:ph type="title"/>
          </p:nvPr>
        </p:nvSpPr>
        <p:spPr>
          <a:xfrm>
            <a:off x="1104899" y="2971806"/>
            <a:ext cx="10071099" cy="1684150"/>
          </a:xfrm>
        </p:spPr>
        <p:txBody>
          <a:bodyPr rtlCol="0" anchor="ctr">
            <a:normAutofit/>
          </a:bodyPr>
          <a:lstStyle>
            <a:lvl1pPr algn="l" rtl="0">
              <a:defRPr sz="4400" cap="all" baseline="0">
                <a:solidFill>
                  <a:schemeClr val="bg1"/>
                </a:solidFill>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104899" y="4655956"/>
            <a:ext cx="10071099" cy="509750"/>
          </a:xfrm>
        </p:spPr>
        <p:txBody>
          <a:bodyPr rtlCol="0">
            <a:normAutofit/>
          </a:bodyPr>
          <a:lstStyle>
            <a:lvl1pPr marL="0" indent="0" algn="l" rtl="0">
              <a:spcBef>
                <a:spcPts val="0"/>
              </a:spcBef>
              <a:buNone/>
              <a:defRPr sz="1600">
                <a:solidFill>
                  <a:schemeClr val="bg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ja-JP" altLang="en-US" noProof="0"/>
              <a:t>マスター テキストの書式設定</a:t>
            </a:r>
          </a:p>
        </p:txBody>
      </p:sp>
      <p:sp>
        <p:nvSpPr>
          <p:cNvPr id="4" name="日付プレースホルダー 3"/>
          <p:cNvSpPr>
            <a:spLocks noGrp="1"/>
          </p:cNvSpPr>
          <p:nvPr>
            <p:ph type="dt" sz="half" idx="10"/>
          </p:nvPr>
        </p:nvSpPr>
        <p:spPr/>
        <p:txBody>
          <a:bodyPr rtlCol="0"/>
          <a:lstStyle>
            <a:lvl1pPr>
              <a:defRPr/>
            </a:lvl1pPr>
          </a:lstStyle>
          <a:p>
            <a:fld id="{91564474-8C31-4E3C-B359-35FAB1256BAD}" type="datetime1">
              <a:rPr lang="ja-JP" altLang="en-US" smtClean="0"/>
              <a:pPr/>
              <a:t>2025/7/1</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algn="r"/>
            <a:fld id="{0FF54DE5-C571-48E8-A5BC-B369434E2F44}" type="slidenum">
              <a:rPr lang="en-US" altLang="ja-JP" smtClean="0"/>
              <a:pPr algn="r"/>
              <a:t>‹#›</a:t>
            </a:fld>
            <a:endParaRPr lang="ja-JP" altLang="en-US" dirty="0"/>
          </a:p>
        </p:txBody>
      </p:sp>
      <p:pic>
        <p:nvPicPr>
          <p:cNvPr id="7" name="画像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sz="half" idx="1"/>
          </p:nvPr>
        </p:nvSpPr>
        <p:spPr>
          <a:xfrm>
            <a:off x="1104900" y="1600200"/>
            <a:ext cx="4914900" cy="4571999"/>
          </a:xfrm>
        </p:spPr>
        <p:txBody>
          <a:bodyPr rtlCol="0"/>
          <a:lstStyle>
            <a:lvl5pPr algn="l" rtl="0">
              <a:defRPr/>
            </a:lvl5pPr>
            <a:lvl6pPr algn="l" rtl="0">
              <a:defRPr/>
            </a:lvl6pPr>
            <a:lvl7pPr algn="l" rtl="0">
              <a:defRPr/>
            </a:lvl7pPr>
            <a:lvl8pPr algn="l" rtl="0">
              <a:defRPr/>
            </a:lvl8pPr>
            <a:lvl9pPr algn="l" rtl="0">
              <a:defRPr/>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コンテンツ プレースホルダー 3"/>
          <p:cNvSpPr>
            <a:spLocks noGrp="1"/>
          </p:cNvSpPr>
          <p:nvPr>
            <p:ph sz="half" idx="2"/>
          </p:nvPr>
        </p:nvSpPr>
        <p:spPr>
          <a:xfrm>
            <a:off x="6172200" y="1600200"/>
            <a:ext cx="4914900" cy="4571999"/>
          </a:xfrm>
        </p:spPr>
        <p:txBody>
          <a:bodyPr rtlCol="0"/>
          <a:lstStyle>
            <a:lvl5pPr algn="l" rtl="0">
              <a:defRPr/>
            </a:lvl5pPr>
            <a:lvl6pPr algn="l" rtl="0">
              <a:defRPr/>
            </a:lvl6pPr>
            <a:lvl7pPr algn="l" rtl="0">
              <a:defRPr/>
            </a:lvl7pPr>
            <a:lvl8pPr algn="l" rtl="0">
              <a:defRPr/>
            </a:lvl8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日付プレースホルダー 4"/>
          <p:cNvSpPr>
            <a:spLocks noGrp="1"/>
          </p:cNvSpPr>
          <p:nvPr>
            <p:ph type="dt" sz="half" idx="10"/>
          </p:nvPr>
        </p:nvSpPr>
        <p:spPr/>
        <p:txBody>
          <a:bodyPr rtlCol="0"/>
          <a:lstStyle>
            <a:lvl1pPr>
              <a:defRPr/>
            </a:lvl1pPr>
          </a:lstStyle>
          <a:p>
            <a:fld id="{B2D36521-3AF6-431A-A06D-F9E579EE8B08}" type="datetime1">
              <a:rPr lang="ja-JP" altLang="en-US" smtClean="0"/>
              <a:pPr/>
              <a:t>2025/7/1</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104900" y="1600200"/>
            <a:ext cx="4919472"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1104900" y="2424112"/>
            <a:ext cx="4919472" cy="3748088"/>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p:cNvSpPr>
            <a:spLocks noGrp="1"/>
          </p:cNvSpPr>
          <p:nvPr>
            <p:ph type="body" sz="quarter" idx="3"/>
          </p:nvPr>
        </p:nvSpPr>
        <p:spPr>
          <a:xfrm>
            <a:off x="6166110" y="1600200"/>
            <a:ext cx="4919472"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ja-JP" altLang="en-US" noProof="0"/>
              <a:t>マスター テキストの書式設定</a:t>
            </a:r>
          </a:p>
        </p:txBody>
      </p:sp>
      <p:sp>
        <p:nvSpPr>
          <p:cNvPr id="6" name="コンテンツ プレースホルダー 5"/>
          <p:cNvSpPr>
            <a:spLocks noGrp="1"/>
          </p:cNvSpPr>
          <p:nvPr>
            <p:ph sz="quarter" idx="4"/>
          </p:nvPr>
        </p:nvSpPr>
        <p:spPr>
          <a:xfrm>
            <a:off x="6166110" y="2424112"/>
            <a:ext cx="4919472" cy="3748088"/>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日付プレースホルダー 6"/>
          <p:cNvSpPr>
            <a:spLocks noGrp="1"/>
          </p:cNvSpPr>
          <p:nvPr>
            <p:ph type="dt" sz="half" idx="10"/>
          </p:nvPr>
        </p:nvSpPr>
        <p:spPr/>
        <p:txBody>
          <a:bodyPr rtlCol="0"/>
          <a:lstStyle>
            <a:lvl1pPr>
              <a:defRPr/>
            </a:lvl1pPr>
          </a:lstStyle>
          <a:p>
            <a:fld id="{891EEB67-7C0C-4347-97FC-5242520E53FF}" type="datetime1">
              <a:rPr lang="ja-JP" altLang="en-US" smtClean="0"/>
              <a:pPr/>
              <a:t>2025/7/1</a:t>
            </a:fld>
            <a:endParaRPr lang="ja-JP" altLang="en-US" dirty="0"/>
          </a:p>
        </p:txBody>
      </p:sp>
      <p:sp>
        <p:nvSpPr>
          <p:cNvPr id="8" name="フッター プレースホルダー 7"/>
          <p:cNvSpPr>
            <a:spLocks noGrp="1"/>
          </p:cNvSpPr>
          <p:nvPr>
            <p:ph type="ftr" sz="quarter" idx="11"/>
          </p:nvPr>
        </p:nvSpPr>
        <p:spPr/>
        <p:txBody>
          <a:bodyPr rtlCol="0"/>
          <a:lstStyle/>
          <a:p>
            <a:pPr rtl="0"/>
            <a:endParaRPr lang="ja-JP" altLang="en-US" noProof="0" dirty="0"/>
          </a:p>
        </p:txBody>
      </p:sp>
      <p:sp>
        <p:nvSpPr>
          <p:cNvPr id="9" name="スライド番号プレースホルダー 8"/>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日付プレースホルダー 2"/>
          <p:cNvSpPr>
            <a:spLocks noGrp="1"/>
          </p:cNvSpPr>
          <p:nvPr>
            <p:ph type="dt" sz="half" idx="10"/>
          </p:nvPr>
        </p:nvSpPr>
        <p:spPr/>
        <p:txBody>
          <a:bodyPr rtlCol="0"/>
          <a:lstStyle>
            <a:lvl1pPr>
              <a:defRPr/>
            </a:lvl1pPr>
          </a:lstStyle>
          <a:p>
            <a:fld id="{F1A54D9A-579A-43E4-AA92-247F078523E2}" type="datetime1">
              <a:rPr lang="ja-JP" altLang="en-US" smtClean="0"/>
              <a:pPr/>
              <a:t>2025/7/1</a:t>
            </a:fld>
            <a:endParaRPr lang="ja-JP" altLang="en-US" dirty="0"/>
          </a:p>
        </p:txBody>
      </p:sp>
      <p:sp>
        <p:nvSpPr>
          <p:cNvPr id="4" name="フッター プレースホルダー 3"/>
          <p:cNvSpPr>
            <a:spLocks noGrp="1"/>
          </p:cNvSpPr>
          <p:nvPr>
            <p:ph type="ftr" sz="quarter" idx="11"/>
          </p:nvPr>
        </p:nvSpPr>
        <p:spPr/>
        <p:txBody>
          <a:bodyPr rtlCol="0"/>
          <a:lstStyle/>
          <a:p>
            <a:pPr rtl="0"/>
            <a:endParaRPr lang="ja-JP" altLang="en-US" noProof="0" dirty="0"/>
          </a:p>
        </p:txBody>
      </p:sp>
      <p:sp>
        <p:nvSpPr>
          <p:cNvPr id="5" name="スライド番号プレースホルダー 4"/>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lvl1pPr>
              <a:defRPr/>
            </a:lvl1pPr>
          </a:lstStyle>
          <a:p>
            <a:fld id="{8394D5DF-F973-4A28-BE99-51E1B37DE461}" type="datetime1">
              <a:rPr lang="ja-JP" altLang="en-US" smtClean="0"/>
              <a:pPr/>
              <a:t>2025/7/1</a:t>
            </a:fld>
            <a:endParaRPr lang="ja-JP" altLang="en-US" dirty="0"/>
          </a:p>
        </p:txBody>
      </p:sp>
      <p:sp>
        <p:nvSpPr>
          <p:cNvPr id="3" name="フッター プレースホルダー 2"/>
          <p:cNvSpPr>
            <a:spLocks noGrp="1"/>
          </p:cNvSpPr>
          <p:nvPr>
            <p:ph type="ftr" sz="quarter" idx="11"/>
          </p:nvPr>
        </p:nvSpPr>
        <p:spPr/>
        <p:txBody>
          <a:bodyPr rtlCol="0"/>
          <a:lstStyle/>
          <a:p>
            <a:pPr rtl="0"/>
            <a:endParaRPr lang="ja-JP" altLang="en-US" noProof="0" dirty="0"/>
          </a:p>
        </p:txBody>
      </p:sp>
      <p:sp>
        <p:nvSpPr>
          <p:cNvPr id="4" name="スライド番号プレースホルダー 3"/>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chor="b"/>
          <a:lstStyle>
            <a:lvl1pPr algn="l" rtl="0">
              <a:defRPr sz="3200"/>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5641848" y="1600199"/>
            <a:ext cx="5445252" cy="4572001"/>
          </a:xfrm>
        </p:spPr>
        <p:txBody>
          <a:bodyPr rtlCol="0">
            <a:normAutofit/>
          </a:bodyPr>
          <a:lstStyle>
            <a:lvl1pPr algn="l" rtl="0">
              <a:defRPr sz="2000"/>
            </a:lvl1pPr>
            <a:lvl2pPr algn="l" rtl="0">
              <a:defRPr sz="16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p:cNvSpPr>
            <a:spLocks noGrp="1"/>
          </p:cNvSpPr>
          <p:nvPr>
            <p:ph type="body" sz="half" idx="2"/>
          </p:nvPr>
        </p:nvSpPr>
        <p:spPr>
          <a:xfrm>
            <a:off x="1104900" y="1600200"/>
            <a:ext cx="4384548"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lvl1pPr>
              <a:defRPr/>
            </a:lvl1pPr>
          </a:lstStyle>
          <a:p>
            <a:fld id="{D945B7C2-4E6A-436C-A324-53B9F5E3A2D9}" type="datetime1">
              <a:rPr lang="ja-JP" altLang="en-US" smtClean="0"/>
              <a:pPr/>
              <a:t>2025/7/1</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algn="r"/>
            <a:r>
              <a:rPr lang="en-US" altLang="ja-JP" dirty="0"/>
              <a:t>‹#›</a:t>
            </a:r>
            <a:endParaRPr lang="ja-JP" altLang="en-US"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a:p>
            <a:pPr lvl="5" rtl="0"/>
            <a:r>
              <a:rPr lang="ja-JP" altLang="en-US" noProof="0" dirty="0"/>
              <a:t>第 </a:t>
            </a:r>
            <a:r>
              <a:rPr lang="en-US" altLang="ja-JP" noProof="0" dirty="0"/>
              <a:t>6 </a:t>
            </a:r>
            <a:r>
              <a:rPr lang="ja-JP" altLang="en-US" noProof="0" dirty="0"/>
              <a:t>レベル</a:t>
            </a:r>
          </a:p>
          <a:p>
            <a:pPr lvl="6" rtl="0"/>
            <a:r>
              <a:rPr lang="ja-JP" altLang="en-US" noProof="0" dirty="0"/>
              <a:t>第 </a:t>
            </a:r>
            <a:r>
              <a:rPr lang="en-US" altLang="ja-JP" noProof="0" dirty="0"/>
              <a:t>7 </a:t>
            </a:r>
            <a:r>
              <a:rPr lang="ja-JP" altLang="en-US" noProof="0" dirty="0"/>
              <a:t>レベル</a:t>
            </a:r>
          </a:p>
          <a:p>
            <a:pPr lvl="7" rtl="0"/>
            <a:r>
              <a:rPr lang="ja-JP" altLang="en-US" noProof="0" dirty="0"/>
              <a:t>第 </a:t>
            </a:r>
            <a:r>
              <a:rPr lang="en-US" altLang="ja-JP" noProof="0" dirty="0"/>
              <a:t>8 </a:t>
            </a:r>
            <a:r>
              <a:rPr lang="ja-JP" altLang="en-US" noProof="0" dirty="0"/>
              <a:t>レベル</a:t>
            </a:r>
          </a:p>
          <a:p>
            <a:pPr lvl="8" rtl="0"/>
            <a:r>
              <a:rPr lang="ja-JP" altLang="en-US" noProof="0" dirty="0"/>
              <a:t>第 </a:t>
            </a:r>
            <a:r>
              <a:rPr lang="en-US" altLang="ja-JP" noProof="0" dirty="0"/>
              <a:t>9 </a:t>
            </a:r>
            <a:r>
              <a:rPr lang="ja-JP" altLang="en-US" noProof="0" dirty="0"/>
              <a:t>レベル</a:t>
            </a:r>
          </a:p>
        </p:txBody>
      </p:sp>
      <p:sp>
        <p:nvSpPr>
          <p:cNvPr id="4" name="日付プレースホルダー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rtl="0">
              <a:defRPr sz="1200">
                <a:solidFill>
                  <a:schemeClr val="tx1">
                    <a:lumMod val="60000"/>
                    <a:lumOff val="40000"/>
                  </a:schemeClr>
                </a:solidFill>
                <a:latin typeface="Meiryo UI" panose="020B0604030504040204" pitchFamily="50" charset="-128"/>
                <a:ea typeface="Meiryo UI" panose="020B0604030504040204" pitchFamily="50" charset="-128"/>
              </a:defRPr>
            </a:lvl1pPr>
          </a:lstStyle>
          <a:p>
            <a:fld id="{AF4D288C-CF44-4932-AFE2-B1F79EA91A8C}" type="datetime1">
              <a:rPr lang="ja-JP" altLang="en-US" smtClean="0"/>
              <a:pPr/>
              <a:t>2025/7/1</a:t>
            </a:fld>
            <a:endParaRPr lang="ja-JP" altLang="en-US" dirty="0"/>
          </a:p>
        </p:txBody>
      </p:sp>
      <p:sp>
        <p:nvSpPr>
          <p:cNvPr id="5" name="フッター プレースホルダー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rtl="0">
              <a:defRPr sz="1200">
                <a:solidFill>
                  <a:schemeClr val="tx1">
                    <a:lumMod val="60000"/>
                    <a:lumOff val="40000"/>
                  </a:schemeClr>
                </a:solidFill>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l" rtl="0">
              <a:defRPr sz="1200">
                <a:solidFill>
                  <a:schemeClr val="tx1">
                    <a:lumMod val="60000"/>
                    <a:lumOff val="40000"/>
                  </a:schemeClr>
                </a:solidFill>
                <a:latin typeface="Meiryo UI" panose="020B0604030504040204" pitchFamily="50" charset="-128"/>
                <a:ea typeface="Meiryo UI" panose="020B0604030504040204" pitchFamily="50" charset="-128"/>
              </a:defRPr>
            </a:lvl1pPr>
          </a:lstStyle>
          <a:p>
            <a:pPr algn="r"/>
            <a:fld id="{0FF54DE5-C571-48E8-A5BC-B369434E2F44}" type="slidenum">
              <a:rPr lang="en-US" altLang="ja-JP" smtClean="0"/>
              <a:pPr algn="r"/>
              <a:t>‹#›</a:t>
            </a:fld>
            <a:endParaRPr lang="ja-JP" altLang="en-US" dirty="0"/>
          </a:p>
        </p:txBody>
      </p:sp>
      <p:grpSp>
        <p:nvGrpSpPr>
          <p:cNvPr id="15" name="グループ 14"/>
          <p:cNvGrpSpPr/>
          <p:nvPr/>
        </p:nvGrpSpPr>
        <p:grpSpPr>
          <a:xfrm>
            <a:off x="1103376" y="1219201"/>
            <a:ext cx="9985248" cy="84403"/>
            <a:chOff x="1073150" y="1219201"/>
            <a:chExt cx="10058400" cy="63125"/>
          </a:xfrm>
        </p:grpSpPr>
        <p:cxnSp>
          <p:nvCxnSpPr>
            <p:cNvPr id="13" name="直線​​コネクタ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kumimoji="1" sz="280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kumimoji="1" sz="20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kumimoji="1" sz="16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kumimoji="1" sz="1400" kern="1200">
          <a:solidFill>
            <a:schemeClr val="tx1"/>
          </a:solidFill>
          <a:latin typeface="Meiryo UI" panose="020B0604030504040204" pitchFamily="50" charset="-128"/>
          <a:ea typeface="Meiryo UI" panose="020B0604030504040204" pitchFamily="50" charset="-128"/>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wmOePNsNFw0?feature=oembed"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T6Te5TMjl70?feature=oembed" TargetMode="Externa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lpsmPXCf6I?feature=oembed" TargetMode="Externa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OwH780cEcEQ?feature=oembed" TargetMode="External"/><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HOg-dqGd6Jk?feature=oembed" TargetMode="External"/><Relationship Id="rId6" Type="http://schemas.openxmlformats.org/officeDocument/2006/relationships/image" Target="../media/image32.png"/><Relationship Id="rId5" Type="http://schemas.openxmlformats.org/officeDocument/2006/relationships/hyperlink" Target="https://youtu.be/HOg-dqGd6Jk" TargetMode="Externa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oqifSCvzaFI?feature=oembed" TargetMode="External"/><Relationship Id="rId6" Type="http://schemas.openxmlformats.org/officeDocument/2006/relationships/image" Target="../media/image34.png"/><Relationship Id="rId5" Type="http://schemas.openxmlformats.org/officeDocument/2006/relationships/hyperlink" Target="https://youtu.be/oqifSCvzaFI" TargetMode="Externa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hyperlink" Target="https://youtu.be/asmaLnhaFiY" TargetMode="External"/><Relationship Id="rId3" Type="http://schemas.openxmlformats.org/officeDocument/2006/relationships/slideLayout" Target="../slideLayouts/slideLayout2.xml"/><Relationship Id="rId7" Type="http://schemas.openxmlformats.org/officeDocument/2006/relationships/hyperlink" Target="https://youtu.be/AaNbVL1eK9c" TargetMode="External"/><Relationship Id="rId2" Type="http://schemas.openxmlformats.org/officeDocument/2006/relationships/video" Target="https://www.youtube.com/embed/asmaLnhaFiY?feature=oembed" TargetMode="External"/><Relationship Id="rId1" Type="http://schemas.openxmlformats.org/officeDocument/2006/relationships/video" Target="https://www.youtube.com/embed/AaNbVL1eK9c?feature=oembed" TargetMode="Externa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Sby7Kh8vDKs?feature=oembed" TargetMode="External"/><Relationship Id="rId5" Type="http://schemas.openxmlformats.org/officeDocument/2006/relationships/hyperlink" Target="https://youtu.be/Sby7Kh8vDKs" TargetMode="Externa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cUGu73hnjdY?feature=oembed" TargetMode="Externa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EFnnnlV4MrE?feature=oembed" TargetMode="External"/><Relationship Id="rId5" Type="http://schemas.openxmlformats.org/officeDocument/2006/relationships/hyperlink" Target="https://youtu.be/EFnnnlV4MrE" TargetMode="Externa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YFTUoQ39SJA?feature=oembed" TargetMode="Externa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diagramLayout" Target="../diagrams/layout1.xml"/><Relationship Id="rId12"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11.jpeg"/><Relationship Id="rId5" Type="http://schemas.openxmlformats.org/officeDocument/2006/relationships/image" Target="../media/image10.png"/><Relationship Id="rId10" Type="http://schemas.microsoft.com/office/2007/relationships/diagramDrawing" Target="../diagrams/drawing1.xml"/><Relationship Id="rId4" Type="http://schemas.openxmlformats.org/officeDocument/2006/relationships/image" Target="../media/image9.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inee.org/collections/preventing-violent-extremism"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www.youtube.com/watch?v=79MTkVumCcQ&amp;t=18s" TargetMode="Externa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idx="4294967295"/>
          </p:nvPr>
        </p:nvSpPr>
        <p:spPr>
          <a:xfrm>
            <a:off x="0" y="76200"/>
            <a:ext cx="9980613" cy="1096963"/>
          </a:xfrm>
        </p:spPr>
        <p:txBody>
          <a:bodyPr rtlCol="0" anchor="ctr">
            <a:normAutofit fontScale="90000"/>
          </a:bodyPr>
          <a:lstStyle/>
          <a:p>
            <a:br>
              <a:rPr lang="en-US" altLang="ja-JP" b="1" dirty="0">
                <a:latin typeface="Meiryo UI" panose="020B0604030504040204" pitchFamily="50" charset="-128"/>
                <a:ea typeface="Meiryo UI" panose="020B0604030504040204" pitchFamily="50" charset="-128"/>
              </a:rPr>
            </a:br>
            <a:br>
              <a:rPr lang="en-US" altLang="ja-JP" dirty="0">
                <a:latin typeface="Meiryo UI" panose="020B0604030504040204" pitchFamily="50" charset="-128"/>
                <a:ea typeface="Meiryo UI" panose="020B0604030504040204" pitchFamily="50" charset="-128"/>
              </a:rPr>
            </a:br>
            <a:br>
              <a:rPr lang="en-US" altLang="ja-JP" sz="4400" b="1" dirty="0">
                <a:solidFill>
                  <a:srgbClr val="0070C0"/>
                </a:solidFill>
                <a:latin typeface="Arial" panose="020B0604020202020204" pitchFamily="34" charset="0"/>
                <a:cs typeface="Arial" panose="020B0604020202020204" pitchFamily="34" charset="0"/>
              </a:rPr>
            </a:br>
            <a:br>
              <a:rPr lang="en-US" altLang="ja-JP" sz="4400" b="1" dirty="0">
                <a:solidFill>
                  <a:srgbClr val="0070C0"/>
                </a:solidFill>
                <a:latin typeface="Arial" panose="020B0604020202020204" pitchFamily="34" charset="0"/>
                <a:cs typeface="Arial" panose="020B0604020202020204" pitchFamily="34" charset="0"/>
              </a:rPr>
            </a:br>
            <a:endParaRPr lang="ja-JP" altLang="en-US" sz="4900" dirty="0">
              <a:latin typeface="Meiryo UI" panose="020B0604030504040204" pitchFamily="50" charset="-128"/>
              <a:ea typeface="Meiryo UI" panose="020B0604030504040204" pitchFamily="50" charset="-128"/>
            </a:endParaRPr>
          </a:p>
        </p:txBody>
      </p:sp>
      <p:pic>
        <p:nvPicPr>
          <p:cNvPr id="13" name="図 12" descr="マップ&#10;&#10;AI によって生成されたコンテンツは間違っている可能性があります。">
            <a:extLst>
              <a:ext uri="{FF2B5EF4-FFF2-40B4-BE49-F238E27FC236}">
                <a16:creationId xmlns:a16="http://schemas.microsoft.com/office/drawing/2014/main" id="{61B929A3-C733-231A-A254-930FDD587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9753" y="13488"/>
            <a:ext cx="4820554" cy="6831023"/>
          </a:xfrm>
          <a:prstGeom prst="rect">
            <a:avLst/>
          </a:prstGeom>
        </p:spPr>
      </p:pic>
      <p:pic>
        <p:nvPicPr>
          <p:cNvPr id="3" name="図 2" descr="テキスト, 新聞, 記号, 写真 が含まれている画像&#10;&#10;AI 生成コンテンツは誤りを含む可能性があります。">
            <a:extLst>
              <a:ext uri="{FF2B5EF4-FFF2-40B4-BE49-F238E27FC236}">
                <a16:creationId xmlns:a16="http://schemas.microsoft.com/office/drawing/2014/main" id="{980DF168-D502-04A6-22C6-FB76622B4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446" y="13488"/>
            <a:ext cx="4820554" cy="6858000"/>
          </a:xfrm>
          <a:prstGeom prst="rect">
            <a:avLst/>
          </a:prstGeo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5E8A8F-ABC2-2A3E-48F6-77131FA9896B}"/>
              </a:ext>
            </a:extLst>
          </p:cNvPr>
          <p:cNvSpPr>
            <a:spLocks noGrp="1"/>
          </p:cNvSpPr>
          <p:nvPr>
            <p:ph type="title"/>
          </p:nvPr>
        </p:nvSpPr>
        <p:spPr>
          <a:xfrm>
            <a:off x="723014" y="76200"/>
            <a:ext cx="11202286" cy="1096962"/>
          </a:xfrm>
        </p:spPr>
        <p:txBody>
          <a:bodyPr>
            <a:noAutofit/>
          </a:bodyPr>
          <a:lstStyle/>
          <a:p>
            <a:r>
              <a:rPr lang="ja-JP" altLang="en-US" sz="4000" b="1"/>
              <a:t>ジェフリー・サックス：</a:t>
            </a:r>
            <a:r>
              <a:rPr lang="ja-JP" altLang="en-US" sz="4000" b="1">
                <a:solidFill>
                  <a:srgbClr val="ED015B"/>
                </a:solidFill>
              </a:rPr>
              <a:t>米国の政策と「西側諸国の虚偽の物語」</a:t>
            </a:r>
            <a:r>
              <a:rPr lang="ja-JP" altLang="en-US" sz="4000" b="1"/>
              <a:t>がロシアと中国との緊張を煽る</a:t>
            </a:r>
            <a:r>
              <a:rPr lang="en-US" altLang="ja-JP" sz="2000" b="1" dirty="0"/>
              <a:t>2022</a:t>
            </a:r>
            <a:r>
              <a:rPr lang="ja-JP" altLang="en-US" sz="2000" b="1"/>
              <a:t>年</a:t>
            </a:r>
            <a:r>
              <a:rPr lang="en-US" altLang="ja-JP" sz="2000" b="1" dirty="0"/>
              <a:t>8</a:t>
            </a:r>
            <a:r>
              <a:rPr lang="ja-JP" altLang="en-US" sz="2000" b="1"/>
              <a:t>月</a:t>
            </a:r>
            <a:r>
              <a:rPr lang="en-US" altLang="ja-JP" sz="2000" b="1" dirty="0"/>
              <a:t>30</a:t>
            </a:r>
            <a:r>
              <a:rPr lang="ja-JP" altLang="en-US" sz="2000" b="1"/>
              <a:t>日</a:t>
            </a:r>
            <a:endParaRPr lang="en-US" sz="2000" b="1" dirty="0"/>
          </a:p>
        </p:txBody>
      </p:sp>
      <p:sp>
        <p:nvSpPr>
          <p:cNvPr id="3" name="コンテンツ プレースホルダー 2">
            <a:extLst>
              <a:ext uri="{FF2B5EF4-FFF2-40B4-BE49-F238E27FC236}">
                <a16:creationId xmlns:a16="http://schemas.microsoft.com/office/drawing/2014/main" id="{5A63169B-EEF4-CE97-5EAC-2C485C9684C9}"/>
              </a:ext>
            </a:extLst>
          </p:cNvPr>
          <p:cNvSpPr>
            <a:spLocks noGrp="1"/>
          </p:cNvSpPr>
          <p:nvPr>
            <p:ph idx="1"/>
          </p:nvPr>
        </p:nvSpPr>
        <p:spPr>
          <a:xfrm>
            <a:off x="5697770" y="4141035"/>
            <a:ext cx="6494230" cy="2716965"/>
          </a:xfrm>
        </p:spPr>
        <p:txBody>
          <a:bodyPr>
            <a:noAutofit/>
          </a:bodyPr>
          <a:lstStyle/>
          <a:p>
            <a:pPr marL="0" indent="0">
              <a:buNone/>
            </a:pPr>
            <a:r>
              <a:rPr lang="ja-JP" altLang="en-US" sz="2200"/>
              <a:t>米国外交政策の軍事化</a:t>
            </a:r>
          </a:p>
          <a:p>
            <a:pPr marL="0" indent="0">
              <a:buNone/>
            </a:pPr>
            <a:r>
              <a:rPr lang="en-US" altLang="ja-JP" sz="2200" dirty="0"/>
              <a:t>1991</a:t>
            </a:r>
            <a:r>
              <a:rPr lang="ja-JP" altLang="en-US" sz="2200"/>
              <a:t>年以降、米国による</a:t>
            </a:r>
            <a:r>
              <a:rPr lang="en-US" altLang="ja-JP" sz="2200" dirty="0"/>
              <a:t>100</a:t>
            </a:r>
            <a:r>
              <a:rPr lang="ja-JP" altLang="en-US" sz="2200"/>
              <a:t>回以上の軍事介入</a:t>
            </a:r>
            <a:endParaRPr lang="en-US" altLang="ja-JP" sz="2200" dirty="0"/>
          </a:p>
          <a:p>
            <a:pPr marL="0" indent="0">
              <a:buNone/>
            </a:pPr>
            <a:r>
              <a:rPr lang="ja-JP" altLang="en-US" sz="2200"/>
              <a:t>米国の超党派的な外交政策へのアプローチは「説明のつかないほど危険で間違っている」と述べ、米国が東アジアで「新たな戦争のレシピ」を作り出していると警告している。</a:t>
            </a:r>
            <a:endParaRPr lang="en-US" altLang="ja-JP" sz="2200" dirty="0"/>
          </a:p>
          <a:p>
            <a:pPr marL="0" indent="0">
              <a:buNone/>
            </a:pPr>
            <a:r>
              <a:rPr lang="en-US" altLang="ja-JP" dirty="0"/>
              <a:t>https://</a:t>
            </a:r>
            <a:r>
              <a:rPr lang="en-US" altLang="ja-JP" dirty="0" err="1"/>
              <a:t>youtu.be</a:t>
            </a:r>
            <a:r>
              <a:rPr lang="en-US" altLang="ja-JP" dirty="0"/>
              <a:t>/wmOePNsNFw0</a:t>
            </a:r>
          </a:p>
        </p:txBody>
      </p:sp>
      <p:pic>
        <p:nvPicPr>
          <p:cNvPr id="4" name="オンライン メディア 3" descr="Jeffrey Sachs: U.S. Policy &amp; &quot;West's False Narrative&quot; Stoking Tensions with Russia, China">
            <a:hlinkClick r:id="" action="ppaction://media"/>
            <a:extLst>
              <a:ext uri="{FF2B5EF4-FFF2-40B4-BE49-F238E27FC236}">
                <a16:creationId xmlns:a16="http://schemas.microsoft.com/office/drawing/2014/main" id="{ABA5F5C1-F96C-2F96-49D8-9C41B93E1AD2}"/>
              </a:ext>
            </a:extLst>
          </p:cNvPr>
          <p:cNvPicPr>
            <a:picLocks noRot="1" noChangeAspect="1"/>
          </p:cNvPicPr>
          <p:nvPr>
            <a:videoFile r:link="rId1"/>
          </p:nvPr>
        </p:nvPicPr>
        <p:blipFill>
          <a:blip r:embed="rId4"/>
          <a:stretch>
            <a:fillRect/>
          </a:stretch>
        </p:blipFill>
        <p:spPr>
          <a:xfrm>
            <a:off x="934850" y="1381214"/>
            <a:ext cx="4380100" cy="2474757"/>
          </a:xfrm>
          <a:prstGeom prst="rect">
            <a:avLst/>
          </a:prstGeom>
        </p:spPr>
      </p:pic>
      <p:pic>
        <p:nvPicPr>
          <p:cNvPr id="9" name="図 8" descr="屋外, 水, 座る, 男 が含まれている画像&#10;&#10;AI 生成コンテンツは誤りを含む可能性があります。">
            <a:extLst>
              <a:ext uri="{FF2B5EF4-FFF2-40B4-BE49-F238E27FC236}">
                <a16:creationId xmlns:a16="http://schemas.microsoft.com/office/drawing/2014/main" id="{A63335DD-FD64-9EAD-2BFF-E398615A7D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850" y="3911805"/>
            <a:ext cx="4380100" cy="2812846"/>
          </a:xfrm>
          <a:prstGeom prst="rect">
            <a:avLst/>
          </a:prstGeom>
        </p:spPr>
      </p:pic>
      <p:pic>
        <p:nvPicPr>
          <p:cNvPr id="11" name="図 10" descr="スーツを着た男性のコラージュ&#10;&#10;AI 生成コンテンツは誤りを含む可能性があります。">
            <a:extLst>
              <a:ext uri="{FF2B5EF4-FFF2-40B4-BE49-F238E27FC236}">
                <a16:creationId xmlns:a16="http://schemas.microsoft.com/office/drawing/2014/main" id="{E0300F2B-9080-BEE3-B958-13A174FCC5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7770" y="1356476"/>
            <a:ext cx="5035550" cy="2784559"/>
          </a:xfrm>
          <a:prstGeom prst="rect">
            <a:avLst/>
          </a:prstGeom>
        </p:spPr>
      </p:pic>
    </p:spTree>
    <p:extLst>
      <p:ext uri="{BB962C8B-B14F-4D97-AF65-F5344CB8AC3E}">
        <p14:creationId xmlns:p14="http://schemas.microsoft.com/office/powerpoint/2010/main" val="192602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4D8B07-442A-E40C-F6B4-2F377AC95F8F}"/>
              </a:ext>
            </a:extLst>
          </p:cNvPr>
          <p:cNvSpPr>
            <a:spLocks noGrp="1"/>
          </p:cNvSpPr>
          <p:nvPr>
            <p:ph type="title"/>
          </p:nvPr>
        </p:nvSpPr>
        <p:spPr>
          <a:xfrm>
            <a:off x="1104900" y="76200"/>
            <a:ext cx="10369924" cy="1096962"/>
          </a:xfrm>
        </p:spPr>
        <p:txBody>
          <a:bodyPr>
            <a:normAutofit fontScale="90000"/>
          </a:bodyPr>
          <a:lstStyle/>
          <a:p>
            <a:pPr algn="l" rtl="0"/>
            <a:r>
              <a:rPr lang="en-US" altLang="ja-JP" b="1" i="0" u="none" strike="noStrike" dirty="0">
                <a:solidFill>
                  <a:srgbClr val="0F0F0F"/>
                </a:solidFill>
                <a:effectLst/>
                <a:latin typeface="Roboto" panose="02000000000000000000" pitchFamily="2" charset="0"/>
              </a:rPr>
              <a:t>【</a:t>
            </a:r>
            <a:r>
              <a:rPr lang="ja-JP" altLang="en-US" b="1" i="0" u="none" strike="noStrike">
                <a:solidFill>
                  <a:srgbClr val="0F0F0F"/>
                </a:solidFill>
                <a:effectLst/>
                <a:latin typeface="Roboto" panose="02000000000000000000" pitchFamily="2" charset="0"/>
              </a:rPr>
              <a:t>前半</a:t>
            </a:r>
            <a:r>
              <a:rPr lang="en-US" altLang="ja-JP" b="1" i="0" u="none" strike="noStrike" dirty="0">
                <a:solidFill>
                  <a:srgbClr val="0F0F0F"/>
                </a:solidFill>
                <a:effectLst/>
                <a:latin typeface="Roboto" panose="02000000000000000000" pitchFamily="2" charset="0"/>
              </a:rPr>
              <a:t>】</a:t>
            </a:r>
            <a:r>
              <a:rPr lang="pt-BR" altLang="ja-JP" b="1" i="0" u="none" strike="noStrike" dirty="0" err="1">
                <a:solidFill>
                  <a:srgbClr val="0F0F0F"/>
                </a:solidFill>
                <a:effectLst/>
                <a:latin typeface="Roboto" panose="02000000000000000000" pitchFamily="2" charset="0"/>
              </a:rPr>
              <a:t>Ceasefire</a:t>
            </a:r>
            <a:r>
              <a:rPr lang="pt-BR" altLang="ja-JP" b="1" i="0" u="none" strike="noStrike" dirty="0">
                <a:solidFill>
                  <a:srgbClr val="0F0F0F"/>
                </a:solidFill>
                <a:effectLst/>
                <a:latin typeface="Roboto" panose="02000000000000000000" pitchFamily="2" charset="0"/>
              </a:rPr>
              <a:t> </a:t>
            </a:r>
            <a:r>
              <a:rPr lang="pt-BR" altLang="ja-JP" b="1" i="0" u="none" strike="noStrike" dirty="0" err="1">
                <a:solidFill>
                  <a:srgbClr val="0F0F0F"/>
                </a:solidFill>
                <a:effectLst/>
                <a:latin typeface="Roboto" panose="02000000000000000000" pitchFamily="2" charset="0"/>
              </a:rPr>
              <a:t>Now</a:t>
            </a:r>
            <a:r>
              <a:rPr lang="pt-BR" altLang="ja-JP" b="1" i="0" u="none" strike="noStrike" dirty="0">
                <a:solidFill>
                  <a:srgbClr val="0F0F0F"/>
                </a:solidFill>
                <a:effectLst/>
                <a:latin typeface="Roboto" panose="02000000000000000000" pitchFamily="2" charset="0"/>
              </a:rPr>
              <a:t>! </a:t>
            </a:r>
            <a:r>
              <a:rPr lang="ja-JP" altLang="en-US" b="1" i="0" u="none" strike="noStrike">
                <a:solidFill>
                  <a:srgbClr val="0F0F0F"/>
                </a:solidFill>
                <a:effectLst/>
                <a:latin typeface="Roboto" panose="02000000000000000000" pitchFamily="2" charset="0"/>
              </a:rPr>
              <a:t>今こそ停戦を</a:t>
            </a:r>
            <a:r>
              <a:rPr lang="pt-BR" altLang="ja-JP" b="1" i="0" u="none" strike="noStrike" dirty="0" err="1">
                <a:solidFill>
                  <a:srgbClr val="0F0F0F"/>
                </a:solidFill>
                <a:effectLst/>
                <a:latin typeface="Roboto" panose="02000000000000000000" pitchFamily="2" charset="0"/>
              </a:rPr>
              <a:t>Cease</a:t>
            </a:r>
            <a:r>
              <a:rPr lang="pt-BR" altLang="ja-JP" b="1" i="0" u="none" strike="noStrike" dirty="0">
                <a:solidFill>
                  <a:srgbClr val="0F0F0F"/>
                </a:solidFill>
                <a:effectLst/>
                <a:latin typeface="Roboto" panose="02000000000000000000" pitchFamily="2" charset="0"/>
              </a:rPr>
              <a:t> </a:t>
            </a:r>
            <a:r>
              <a:rPr lang="pt-BR" altLang="ja-JP" b="1" i="0" u="none" strike="noStrike" dirty="0" err="1">
                <a:solidFill>
                  <a:srgbClr val="0F0F0F"/>
                </a:solidFill>
                <a:effectLst/>
                <a:latin typeface="Roboto" panose="02000000000000000000" pitchFamily="2" charset="0"/>
              </a:rPr>
              <a:t>All</a:t>
            </a:r>
            <a:r>
              <a:rPr lang="pt-BR" altLang="ja-JP" b="1" i="0" u="none" strike="noStrike" dirty="0">
                <a:solidFill>
                  <a:srgbClr val="0F0F0F"/>
                </a:solidFill>
                <a:effectLst/>
                <a:latin typeface="Roboto" panose="02000000000000000000" pitchFamily="2" charset="0"/>
              </a:rPr>
              <a:t> Fire Now!8th </a:t>
            </a:r>
            <a:r>
              <a:rPr lang="ja-JP" altLang="en-US" b="1" i="0" u="none" strike="noStrike">
                <a:solidFill>
                  <a:srgbClr val="0F0F0F"/>
                </a:solidFill>
                <a:effectLst/>
                <a:latin typeface="Roboto" panose="02000000000000000000" pitchFamily="2" charset="0"/>
              </a:rPr>
              <a:t>ウクライナ戦争停戦に関する最近の動き～ジェフリー・サックス 教授が日本国会に向けて語る</a:t>
            </a:r>
            <a:endParaRPr lang="en-US" dirty="0"/>
          </a:p>
        </p:txBody>
      </p:sp>
      <p:pic>
        <p:nvPicPr>
          <p:cNvPr id="4" name="オンライン メディア 3" descr="【前半】Ceasefire Now! 今こそ停戦をCease All Fire Now!8th ウクライナ戦争停戦に関する最近の動き～ジェフリー・サックス 教授が日本国会に向けて語る">
            <a:hlinkClick r:id="" action="ppaction://media"/>
            <a:extLst>
              <a:ext uri="{FF2B5EF4-FFF2-40B4-BE49-F238E27FC236}">
                <a16:creationId xmlns:a16="http://schemas.microsoft.com/office/drawing/2014/main" id="{1E09F75F-DEC5-C2AF-E41B-B1DD8E585384}"/>
              </a:ext>
            </a:extLst>
          </p:cNvPr>
          <p:cNvPicPr>
            <a:picLocks noGrp="1" noRot="1" noChangeAspect="1"/>
          </p:cNvPicPr>
          <p:nvPr>
            <p:ph idx="1"/>
            <a:videoFile r:link="rId1"/>
          </p:nvPr>
        </p:nvPicPr>
        <p:blipFill>
          <a:blip r:embed="rId4"/>
          <a:stretch>
            <a:fillRect/>
          </a:stretch>
        </p:blipFill>
        <p:spPr>
          <a:xfrm>
            <a:off x="2051050" y="1600200"/>
            <a:ext cx="8091488" cy="4572000"/>
          </a:xfrm>
          <a:prstGeom prst="rect">
            <a:avLst/>
          </a:prstGeom>
        </p:spPr>
      </p:pic>
      <p:sp>
        <p:nvSpPr>
          <p:cNvPr id="5" name="テキスト ボックス 4">
            <a:extLst>
              <a:ext uri="{FF2B5EF4-FFF2-40B4-BE49-F238E27FC236}">
                <a16:creationId xmlns:a16="http://schemas.microsoft.com/office/drawing/2014/main" id="{92D44D7F-92FD-4332-E3F5-1C12F3194948}"/>
              </a:ext>
            </a:extLst>
          </p:cNvPr>
          <p:cNvSpPr txBox="1"/>
          <p:nvPr/>
        </p:nvSpPr>
        <p:spPr>
          <a:xfrm>
            <a:off x="2051050" y="6229906"/>
            <a:ext cx="6099048" cy="369332"/>
          </a:xfrm>
          <a:prstGeom prst="rect">
            <a:avLst/>
          </a:prstGeom>
          <a:noFill/>
        </p:spPr>
        <p:txBody>
          <a:bodyPr wrap="square">
            <a:spAutoFit/>
          </a:bodyPr>
          <a:lstStyle/>
          <a:p>
            <a:r>
              <a:rPr lang="en-US" altLang="ja-JP" dirty="0"/>
              <a:t>https://</a:t>
            </a:r>
            <a:r>
              <a:rPr lang="en-US" altLang="ja-JP" dirty="0" err="1"/>
              <a:t>youtu.be</a:t>
            </a:r>
            <a:r>
              <a:rPr lang="en-US" altLang="ja-JP" dirty="0"/>
              <a:t>/T6Te5TMjl70</a:t>
            </a:r>
            <a:endParaRPr lang="en-US" dirty="0"/>
          </a:p>
        </p:txBody>
      </p:sp>
    </p:spTree>
    <p:extLst>
      <p:ext uri="{BB962C8B-B14F-4D97-AF65-F5344CB8AC3E}">
        <p14:creationId xmlns:p14="http://schemas.microsoft.com/office/powerpoint/2010/main" val="391181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639BA2-142E-201B-8929-C60619098634}"/>
              </a:ext>
            </a:extLst>
          </p:cNvPr>
          <p:cNvSpPr>
            <a:spLocks noGrp="1"/>
          </p:cNvSpPr>
          <p:nvPr>
            <p:ph type="title"/>
          </p:nvPr>
        </p:nvSpPr>
        <p:spPr>
          <a:xfrm>
            <a:off x="1104900" y="76200"/>
            <a:ext cx="10728512" cy="1096962"/>
          </a:xfrm>
        </p:spPr>
        <p:txBody>
          <a:bodyPr>
            <a:normAutofit fontScale="90000"/>
          </a:bodyPr>
          <a:lstStyle/>
          <a:p>
            <a:r>
              <a:rPr lang="en-US" altLang="ja-JP" b="1" i="0" u="none" strike="noStrike" dirty="0">
                <a:solidFill>
                  <a:srgbClr val="0F0F0F"/>
                </a:solidFill>
                <a:effectLst/>
                <a:latin typeface="Roboto" panose="02000000000000000000" pitchFamily="2" charset="0"/>
              </a:rPr>
              <a:t>【</a:t>
            </a:r>
            <a:r>
              <a:rPr lang="ja-JP" altLang="en-US" b="1" i="0" u="none" strike="noStrike">
                <a:solidFill>
                  <a:srgbClr val="0F0F0F"/>
                </a:solidFill>
                <a:effectLst/>
                <a:latin typeface="Roboto" panose="02000000000000000000" pitchFamily="2" charset="0"/>
              </a:rPr>
              <a:t>後半</a:t>
            </a:r>
            <a:r>
              <a:rPr lang="en-US" altLang="ja-JP" b="1" i="0" u="none" strike="noStrike" dirty="0">
                <a:solidFill>
                  <a:srgbClr val="0F0F0F"/>
                </a:solidFill>
                <a:effectLst/>
                <a:latin typeface="Roboto" panose="02000000000000000000" pitchFamily="2" charset="0"/>
              </a:rPr>
              <a:t>】</a:t>
            </a:r>
            <a:r>
              <a:rPr lang="pt-BR" altLang="ja-JP" b="1" i="0" u="none" strike="noStrike" dirty="0" err="1">
                <a:solidFill>
                  <a:srgbClr val="0F0F0F"/>
                </a:solidFill>
                <a:effectLst/>
                <a:latin typeface="Roboto" panose="02000000000000000000" pitchFamily="2" charset="0"/>
              </a:rPr>
              <a:t>Ceasefire</a:t>
            </a:r>
            <a:r>
              <a:rPr lang="pt-BR" altLang="ja-JP" b="1" i="0" u="none" strike="noStrike" dirty="0">
                <a:solidFill>
                  <a:srgbClr val="0F0F0F"/>
                </a:solidFill>
                <a:effectLst/>
                <a:latin typeface="Roboto" panose="02000000000000000000" pitchFamily="2" charset="0"/>
              </a:rPr>
              <a:t> </a:t>
            </a:r>
            <a:r>
              <a:rPr lang="pt-BR" altLang="ja-JP" b="1" i="0" u="none" strike="noStrike" dirty="0" err="1">
                <a:solidFill>
                  <a:srgbClr val="0F0F0F"/>
                </a:solidFill>
                <a:effectLst/>
                <a:latin typeface="Roboto" panose="02000000000000000000" pitchFamily="2" charset="0"/>
              </a:rPr>
              <a:t>Now</a:t>
            </a:r>
            <a:r>
              <a:rPr lang="pt-BR" altLang="ja-JP" b="1" i="0" u="none" strike="noStrike" dirty="0">
                <a:solidFill>
                  <a:srgbClr val="0F0F0F"/>
                </a:solidFill>
                <a:effectLst/>
                <a:latin typeface="Roboto" panose="02000000000000000000" pitchFamily="2" charset="0"/>
              </a:rPr>
              <a:t>! </a:t>
            </a:r>
            <a:r>
              <a:rPr lang="ja-JP" altLang="en-US" b="1" i="0" u="none" strike="noStrike">
                <a:solidFill>
                  <a:srgbClr val="0F0F0F"/>
                </a:solidFill>
                <a:effectLst/>
                <a:latin typeface="Roboto" panose="02000000000000000000" pitchFamily="2" charset="0"/>
              </a:rPr>
              <a:t>今こそ停戦を</a:t>
            </a:r>
            <a:r>
              <a:rPr lang="pt-BR" altLang="ja-JP" b="1" i="0" u="none" strike="noStrike" dirty="0" err="1">
                <a:solidFill>
                  <a:srgbClr val="0F0F0F"/>
                </a:solidFill>
                <a:effectLst/>
                <a:latin typeface="Roboto" panose="02000000000000000000" pitchFamily="2" charset="0"/>
              </a:rPr>
              <a:t>Cease</a:t>
            </a:r>
            <a:r>
              <a:rPr lang="pt-BR" altLang="ja-JP" b="1" i="0" u="none" strike="noStrike" dirty="0">
                <a:solidFill>
                  <a:srgbClr val="0F0F0F"/>
                </a:solidFill>
                <a:effectLst/>
                <a:latin typeface="Roboto" panose="02000000000000000000" pitchFamily="2" charset="0"/>
              </a:rPr>
              <a:t> </a:t>
            </a:r>
            <a:r>
              <a:rPr lang="pt-BR" altLang="ja-JP" b="1" i="0" u="none" strike="noStrike" dirty="0" err="1">
                <a:solidFill>
                  <a:srgbClr val="0F0F0F"/>
                </a:solidFill>
                <a:effectLst/>
                <a:latin typeface="Roboto" panose="02000000000000000000" pitchFamily="2" charset="0"/>
              </a:rPr>
              <a:t>All</a:t>
            </a:r>
            <a:r>
              <a:rPr lang="pt-BR" altLang="ja-JP" b="1" i="0" u="none" strike="noStrike" dirty="0">
                <a:solidFill>
                  <a:srgbClr val="0F0F0F"/>
                </a:solidFill>
                <a:effectLst/>
                <a:latin typeface="Roboto" panose="02000000000000000000" pitchFamily="2" charset="0"/>
              </a:rPr>
              <a:t> Fire Now!8th </a:t>
            </a:r>
            <a:r>
              <a:rPr lang="ja-JP" altLang="en-US" b="1" i="0" u="none" strike="noStrike">
                <a:solidFill>
                  <a:srgbClr val="0F0F0F"/>
                </a:solidFill>
                <a:effectLst/>
                <a:latin typeface="Roboto" panose="02000000000000000000" pitchFamily="2" charset="0"/>
              </a:rPr>
              <a:t>ウクライナ戦争停戦に関する最近の動き～ジェフリー・サックス 教授が日本国会に向けて語る</a:t>
            </a:r>
            <a:endParaRPr lang="en-US" dirty="0"/>
          </a:p>
        </p:txBody>
      </p:sp>
      <p:pic>
        <p:nvPicPr>
          <p:cNvPr id="4" name="オンライン メディア 3" descr="【後半】Ceasefire Now! 今こそ停戦をCease All Fire Now!8th ウクライナ戦争停戦に関する最近の動き～ジェフリー・サックス 教授が日本国会に向け">
            <a:hlinkClick r:id="" action="ppaction://media"/>
            <a:extLst>
              <a:ext uri="{FF2B5EF4-FFF2-40B4-BE49-F238E27FC236}">
                <a16:creationId xmlns:a16="http://schemas.microsoft.com/office/drawing/2014/main" id="{90878239-E50F-5846-0BD9-B1BA9B3A9175}"/>
              </a:ext>
            </a:extLst>
          </p:cNvPr>
          <p:cNvPicPr>
            <a:picLocks noGrp="1" noRot="1" noChangeAspect="1"/>
          </p:cNvPicPr>
          <p:nvPr>
            <p:ph idx="1"/>
            <a:videoFile r:link="rId1"/>
          </p:nvPr>
        </p:nvPicPr>
        <p:blipFill>
          <a:blip r:embed="rId4"/>
          <a:stretch>
            <a:fillRect/>
          </a:stretch>
        </p:blipFill>
        <p:spPr>
          <a:xfrm>
            <a:off x="2051050" y="1600200"/>
            <a:ext cx="8091488" cy="4572000"/>
          </a:xfrm>
          <a:prstGeom prst="rect">
            <a:avLst/>
          </a:prstGeom>
        </p:spPr>
      </p:pic>
      <p:sp>
        <p:nvSpPr>
          <p:cNvPr id="5" name="テキスト ボックス 4">
            <a:extLst>
              <a:ext uri="{FF2B5EF4-FFF2-40B4-BE49-F238E27FC236}">
                <a16:creationId xmlns:a16="http://schemas.microsoft.com/office/drawing/2014/main" id="{DD2CAF5E-BA10-52CF-D4B5-5BCBC5C85E36}"/>
              </a:ext>
            </a:extLst>
          </p:cNvPr>
          <p:cNvSpPr txBox="1"/>
          <p:nvPr/>
        </p:nvSpPr>
        <p:spPr>
          <a:xfrm>
            <a:off x="2051050" y="6412468"/>
            <a:ext cx="6099048" cy="369332"/>
          </a:xfrm>
          <a:prstGeom prst="rect">
            <a:avLst/>
          </a:prstGeom>
          <a:noFill/>
        </p:spPr>
        <p:txBody>
          <a:bodyPr wrap="square">
            <a:spAutoFit/>
          </a:bodyPr>
          <a:lstStyle/>
          <a:p>
            <a:r>
              <a:rPr lang="en-US" altLang="ja-JP" dirty="0"/>
              <a:t>https://</a:t>
            </a:r>
            <a:r>
              <a:rPr lang="en-US" altLang="ja-JP" dirty="0" err="1"/>
              <a:t>youtu.be</a:t>
            </a:r>
            <a:r>
              <a:rPr lang="en-US" altLang="ja-JP" dirty="0"/>
              <a:t>/-lpsmPXCf6I</a:t>
            </a:r>
            <a:endParaRPr lang="en-US" dirty="0"/>
          </a:p>
        </p:txBody>
      </p:sp>
    </p:spTree>
    <p:extLst>
      <p:ext uri="{BB962C8B-B14F-4D97-AF65-F5344CB8AC3E}">
        <p14:creationId xmlns:p14="http://schemas.microsoft.com/office/powerpoint/2010/main" val="317634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D1EF52-7B99-743E-AAE9-67F2D391CB65}"/>
              </a:ext>
            </a:extLst>
          </p:cNvPr>
          <p:cNvSpPr>
            <a:spLocks noGrp="1"/>
          </p:cNvSpPr>
          <p:nvPr>
            <p:ph type="title"/>
          </p:nvPr>
        </p:nvSpPr>
        <p:spPr/>
        <p:txBody>
          <a:bodyPr>
            <a:noAutofit/>
          </a:bodyPr>
          <a:lstStyle/>
          <a:p>
            <a:r>
              <a:rPr lang="ja-JP" altLang="en-US" sz="4000" b="1"/>
              <a:t>米イスラエルによるイラン戦争の真の理由を解説</a:t>
            </a:r>
            <a:br>
              <a:rPr lang="en-US" altLang="ja-JP" sz="4000" b="1" dirty="0"/>
            </a:br>
            <a:r>
              <a:rPr lang="ja-JP" altLang="en-US" sz="3200" b="1"/>
              <a:t>地政学経済レポート ベン・ノートン</a:t>
            </a:r>
            <a:endParaRPr lang="en-US" sz="3200" b="1" dirty="0"/>
          </a:p>
        </p:txBody>
      </p:sp>
      <p:pic>
        <p:nvPicPr>
          <p:cNvPr id="4" name="オンライン メディア 3" descr="The real reasons for the US-Israeli war on Iran, explained">
            <a:hlinkClick r:id="" action="ppaction://media"/>
            <a:extLst>
              <a:ext uri="{FF2B5EF4-FFF2-40B4-BE49-F238E27FC236}">
                <a16:creationId xmlns:a16="http://schemas.microsoft.com/office/drawing/2014/main" id="{B17DFCE7-B39C-A5C4-389E-2EC5E05D188F}"/>
              </a:ext>
            </a:extLst>
          </p:cNvPr>
          <p:cNvPicPr>
            <a:picLocks noGrp="1" noRot="1" noChangeAspect="1"/>
          </p:cNvPicPr>
          <p:nvPr>
            <p:ph idx="1"/>
            <a:videoFile r:link="rId1"/>
          </p:nvPr>
        </p:nvPicPr>
        <p:blipFill>
          <a:blip r:embed="rId4"/>
          <a:stretch>
            <a:fillRect/>
          </a:stretch>
        </p:blipFill>
        <p:spPr>
          <a:xfrm>
            <a:off x="228600" y="1357148"/>
            <a:ext cx="4495800" cy="2540298"/>
          </a:xfrm>
          <a:prstGeom prst="rect">
            <a:avLst/>
          </a:prstGeom>
        </p:spPr>
      </p:pic>
      <p:sp>
        <p:nvSpPr>
          <p:cNvPr id="5" name="テキスト ボックス 4">
            <a:extLst>
              <a:ext uri="{FF2B5EF4-FFF2-40B4-BE49-F238E27FC236}">
                <a16:creationId xmlns:a16="http://schemas.microsoft.com/office/drawing/2014/main" id="{ACE7BBFE-18DB-5A2B-5C66-D5841037276A}"/>
              </a:ext>
            </a:extLst>
          </p:cNvPr>
          <p:cNvSpPr txBox="1"/>
          <p:nvPr/>
        </p:nvSpPr>
        <p:spPr>
          <a:xfrm>
            <a:off x="4724401" y="1268387"/>
            <a:ext cx="6819900" cy="5632311"/>
          </a:xfrm>
          <a:prstGeom prst="rect">
            <a:avLst/>
          </a:prstGeom>
          <a:noFill/>
        </p:spPr>
        <p:txBody>
          <a:bodyPr wrap="square" rtlCol="0">
            <a:spAutoFit/>
          </a:bodyPr>
          <a:lstStyle/>
          <a:p>
            <a:pPr marL="285750" indent="-285750">
              <a:buFont typeface="Arial" panose="020B0604020202020204" pitchFamily="34" charset="0"/>
              <a:buChar char="•"/>
            </a:pPr>
            <a:r>
              <a:rPr lang="ja-JP" altLang="en-US" sz="2400"/>
              <a:t>西アジア（中東）における</a:t>
            </a:r>
            <a:r>
              <a:rPr lang="ja-JP" altLang="en-US" sz="2400" b="1">
                <a:solidFill>
                  <a:srgbClr val="ED015B"/>
                </a:solidFill>
              </a:rPr>
              <a:t>米国覇権維持</a:t>
            </a:r>
          </a:p>
          <a:p>
            <a:pPr marL="285750" indent="-285750">
              <a:buFont typeface="Arial" panose="020B0604020202020204" pitchFamily="34" charset="0"/>
              <a:buChar char="•"/>
            </a:pPr>
            <a:r>
              <a:rPr lang="ja-JP" altLang="en-US" sz="2400"/>
              <a:t>反植民地主義の抵抗軸を破壊、</a:t>
            </a:r>
            <a:r>
              <a:rPr lang="ja-JP" altLang="en-US" sz="2400" b="1">
                <a:solidFill>
                  <a:srgbClr val="ED015B"/>
                </a:solidFill>
              </a:rPr>
              <a:t>パレスチナの完全な植民地化</a:t>
            </a:r>
            <a:endParaRPr lang="ja-JP" altLang="en-US" sz="2400"/>
          </a:p>
          <a:p>
            <a:pPr marL="285750" indent="-285750">
              <a:buFont typeface="Arial" panose="020B0604020202020204" pitchFamily="34" charset="0"/>
              <a:buChar char="•"/>
            </a:pPr>
            <a:r>
              <a:rPr lang="ja-JP" altLang="en-US" sz="2400"/>
              <a:t>イランの</a:t>
            </a:r>
            <a:r>
              <a:rPr lang="ja-JP" altLang="en-US" sz="2400" b="1">
                <a:solidFill>
                  <a:srgbClr val="ED015B"/>
                </a:solidFill>
              </a:rPr>
              <a:t>核開発を阻止</a:t>
            </a:r>
            <a:endParaRPr lang="en-US" altLang="ja-JP" sz="2400" b="1" dirty="0">
              <a:solidFill>
                <a:srgbClr val="ED015B"/>
              </a:solidFill>
            </a:endParaRPr>
          </a:p>
          <a:p>
            <a:pPr marL="285750" indent="-285750">
              <a:buFont typeface="Arial" panose="020B0604020202020204" pitchFamily="34" charset="0"/>
              <a:buChar char="•"/>
            </a:pPr>
            <a:r>
              <a:rPr lang="ja-JP" altLang="en-US" sz="2400"/>
              <a:t>イランの</a:t>
            </a:r>
            <a:r>
              <a:rPr lang="ja-JP" altLang="en-US" sz="2400" b="1">
                <a:solidFill>
                  <a:srgbClr val="ED015B"/>
                </a:solidFill>
              </a:rPr>
              <a:t>独立革命政権を打倒</a:t>
            </a:r>
            <a:r>
              <a:rPr lang="ja-JP" altLang="en-US" sz="2400"/>
              <a:t>、弱体化</a:t>
            </a:r>
          </a:p>
          <a:p>
            <a:pPr marL="285750" indent="-285750">
              <a:buFont typeface="Arial" panose="020B0604020202020204" pitchFamily="34" charset="0"/>
              <a:buChar char="•"/>
            </a:pPr>
            <a:r>
              <a:rPr lang="ja-JP" altLang="en-US" sz="2400" b="1">
                <a:solidFill>
                  <a:srgbClr val="ED015B"/>
                </a:solidFill>
              </a:rPr>
              <a:t>米国とドルから離脱しようとする可能性のある地域諸国</a:t>
            </a:r>
            <a:r>
              <a:rPr lang="ja-JP" altLang="en-US" sz="2400"/>
              <a:t>（特に湾岸諸国）を</a:t>
            </a:r>
            <a:r>
              <a:rPr lang="ja-JP" altLang="en-US" sz="2400" b="1">
                <a:solidFill>
                  <a:srgbClr val="ED015B"/>
                </a:solidFill>
              </a:rPr>
              <a:t>脅迫</a:t>
            </a:r>
          </a:p>
          <a:p>
            <a:pPr marL="285750" indent="-285750">
              <a:buFont typeface="Arial" panose="020B0604020202020204" pitchFamily="34" charset="0"/>
              <a:buChar char="•"/>
            </a:pPr>
            <a:r>
              <a:rPr lang="ja-JP" altLang="en-US" sz="2400"/>
              <a:t>石油ドルシステムを維持、</a:t>
            </a:r>
            <a:r>
              <a:rPr lang="ja-JP" altLang="en-US" sz="2400" b="1">
                <a:solidFill>
                  <a:srgbClr val="ED015B"/>
                </a:solidFill>
              </a:rPr>
              <a:t>米ドルの世界的な需要を確保</a:t>
            </a:r>
          </a:p>
          <a:p>
            <a:pPr marL="285750" indent="-285750">
              <a:buFont typeface="Arial" panose="020B0604020202020204" pitchFamily="34" charset="0"/>
              <a:buChar char="•"/>
            </a:pPr>
            <a:r>
              <a:rPr lang="en-US" sz="2400" dirty="0"/>
              <a:t>BRICS</a:t>
            </a:r>
            <a:r>
              <a:rPr lang="ja-JP" altLang="en-US" sz="2400"/>
              <a:t>諸国と上海協力機構</a:t>
            </a:r>
            <a:r>
              <a:rPr lang="en-US" altLang="ja-JP" sz="2400" dirty="0"/>
              <a:t>(SCO)</a:t>
            </a:r>
            <a:r>
              <a:rPr lang="ja-JP" altLang="en-US" sz="2400"/>
              <a:t>を不安定化、</a:t>
            </a:r>
            <a:r>
              <a:rPr lang="ja-JP" altLang="en-US" sz="2400" b="1">
                <a:solidFill>
                  <a:srgbClr val="ED015B"/>
                </a:solidFill>
              </a:rPr>
              <a:t>グローバル・サウス分断、多極化プロジェクト混乱</a:t>
            </a:r>
          </a:p>
          <a:p>
            <a:pPr marL="285750" indent="-285750">
              <a:buFont typeface="Arial" panose="020B0604020202020204" pitchFamily="34" charset="0"/>
              <a:buChar char="•"/>
            </a:pPr>
            <a:r>
              <a:rPr lang="ja-JP" altLang="en-US" sz="2400"/>
              <a:t>イラン、ロシア、中国のパートナーシップを崩壊させ、最終的には</a:t>
            </a:r>
            <a:r>
              <a:rPr lang="ja-JP" altLang="en-US" sz="2400" b="1">
                <a:solidFill>
                  <a:srgbClr val="ED015B"/>
                </a:solidFill>
              </a:rPr>
              <a:t>中国を孤立</a:t>
            </a:r>
            <a:endParaRPr lang="en-US" altLang="ja-JP" sz="2400" b="1" dirty="0">
              <a:solidFill>
                <a:srgbClr val="ED015B"/>
              </a:solidFill>
            </a:endParaRPr>
          </a:p>
          <a:p>
            <a:r>
              <a:rPr lang="en-US" sz="2000" b="1" dirty="0">
                <a:solidFill>
                  <a:srgbClr val="ED015B"/>
                </a:solidFill>
              </a:rPr>
              <a:t>https://</a:t>
            </a:r>
            <a:r>
              <a:rPr lang="en-US" sz="2000" b="1" dirty="0" err="1">
                <a:solidFill>
                  <a:srgbClr val="ED015B"/>
                </a:solidFill>
              </a:rPr>
              <a:t>youtu.be</a:t>
            </a:r>
            <a:r>
              <a:rPr lang="en-US" sz="2000" b="1" dirty="0">
                <a:solidFill>
                  <a:srgbClr val="ED015B"/>
                </a:solidFill>
              </a:rPr>
              <a:t>/OwH780cEcEQ</a:t>
            </a:r>
          </a:p>
        </p:txBody>
      </p:sp>
      <p:sp>
        <p:nvSpPr>
          <p:cNvPr id="7" name="テキスト ボックス 6">
            <a:extLst>
              <a:ext uri="{FF2B5EF4-FFF2-40B4-BE49-F238E27FC236}">
                <a16:creationId xmlns:a16="http://schemas.microsoft.com/office/drawing/2014/main" id="{4490DDDE-1E05-0AD6-9FFB-FAB1C5BD0E63}"/>
              </a:ext>
            </a:extLst>
          </p:cNvPr>
          <p:cNvSpPr txBox="1"/>
          <p:nvPr/>
        </p:nvSpPr>
        <p:spPr>
          <a:xfrm>
            <a:off x="6877050" y="723661"/>
            <a:ext cx="990600" cy="369332"/>
          </a:xfrm>
          <a:prstGeom prst="rect">
            <a:avLst/>
          </a:prstGeom>
          <a:noFill/>
        </p:spPr>
        <p:txBody>
          <a:bodyPr wrap="square" rtlCol="0">
            <a:spAutoFit/>
          </a:bodyPr>
          <a:lstStyle/>
          <a:p>
            <a:r>
              <a:rPr lang="en-US" dirty="0"/>
              <a:t>1:06:51</a:t>
            </a:r>
          </a:p>
        </p:txBody>
      </p:sp>
      <p:pic>
        <p:nvPicPr>
          <p:cNvPr id="9" name="図 8" descr="マップ&#10;&#10;AI 生成コンテンツは誤りを含む可能性があります。">
            <a:extLst>
              <a:ext uri="{FF2B5EF4-FFF2-40B4-BE49-F238E27FC236}">
                <a16:creationId xmlns:a16="http://schemas.microsoft.com/office/drawing/2014/main" id="{AF7FBDA9-0F3B-F863-AC85-4B5E05D3C2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599" y="3986207"/>
            <a:ext cx="4497535" cy="2640384"/>
          </a:xfrm>
          <a:prstGeom prst="rect">
            <a:avLst/>
          </a:prstGeom>
        </p:spPr>
      </p:pic>
    </p:spTree>
    <p:extLst>
      <p:ext uri="{BB962C8B-B14F-4D97-AF65-F5344CB8AC3E}">
        <p14:creationId xmlns:p14="http://schemas.microsoft.com/office/powerpoint/2010/main" val="97739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1A681D-3BED-AEC6-E3D2-8B7811D7A328}"/>
              </a:ext>
            </a:extLst>
          </p:cNvPr>
          <p:cNvSpPr>
            <a:spLocks noGrp="1"/>
          </p:cNvSpPr>
          <p:nvPr>
            <p:ph type="title"/>
          </p:nvPr>
        </p:nvSpPr>
        <p:spPr/>
        <p:txBody>
          <a:bodyPr>
            <a:normAutofit fontScale="90000"/>
          </a:bodyPr>
          <a:lstStyle/>
          <a:p>
            <a:r>
              <a:rPr lang="en-US" b="1" dirty="0" err="1">
                <a:solidFill>
                  <a:srgbClr val="ED015B"/>
                </a:solidFill>
              </a:rPr>
              <a:t>宗教と戦争</a:t>
            </a:r>
            <a:br>
              <a:rPr lang="en-US" dirty="0"/>
            </a:br>
            <a:r>
              <a:rPr lang="ja-JP" altLang="en-US" b="1"/>
              <a:t>過激派の米国国防長官が中国、左派、イスラム教に対する「聖戦」を宣言：ピート・ヘグゼスの「聖戦」　地政学経済レポート ベン・ノートン　</a:t>
            </a:r>
            <a:r>
              <a:rPr lang="en-US" altLang="ja-JP" dirty="0"/>
              <a:t> </a:t>
            </a:r>
            <a:r>
              <a:rPr lang="en-US" altLang="ja-JP" sz="2200" dirty="0"/>
              <a:t>2025/03/08</a:t>
            </a:r>
            <a:endParaRPr lang="en-US" sz="2200" dirty="0"/>
          </a:p>
        </p:txBody>
      </p:sp>
      <p:pic>
        <p:nvPicPr>
          <p:cNvPr id="4" name="オンライン メディア 3" descr="Extremist US defense secretary declared 'holy war' on China, left &amp; Islam: Pete Hegseth's 'crusade'">
            <a:hlinkClick r:id="" action="ppaction://media"/>
            <a:extLst>
              <a:ext uri="{FF2B5EF4-FFF2-40B4-BE49-F238E27FC236}">
                <a16:creationId xmlns:a16="http://schemas.microsoft.com/office/drawing/2014/main" id="{A01F0842-BF9F-EF4A-8444-BD3950888DB0}"/>
              </a:ext>
            </a:extLst>
          </p:cNvPr>
          <p:cNvPicPr>
            <a:picLocks noGrp="1" noRot="1" noChangeAspect="1"/>
          </p:cNvPicPr>
          <p:nvPr>
            <p:ph idx="1"/>
            <a:videoFile r:link="rId1"/>
          </p:nvPr>
        </p:nvPicPr>
        <p:blipFill>
          <a:blip r:embed="rId4"/>
          <a:stretch>
            <a:fillRect/>
          </a:stretch>
        </p:blipFill>
        <p:spPr>
          <a:xfrm>
            <a:off x="592667" y="1466850"/>
            <a:ext cx="4383664" cy="2476937"/>
          </a:xfrm>
          <a:prstGeom prst="rect">
            <a:avLst/>
          </a:prstGeom>
        </p:spPr>
      </p:pic>
      <p:sp>
        <p:nvSpPr>
          <p:cNvPr id="5" name="テキスト ボックス 4">
            <a:extLst>
              <a:ext uri="{FF2B5EF4-FFF2-40B4-BE49-F238E27FC236}">
                <a16:creationId xmlns:a16="http://schemas.microsoft.com/office/drawing/2014/main" id="{4C920720-791C-3B9F-DEA1-EC0B0D158E46}"/>
              </a:ext>
            </a:extLst>
          </p:cNvPr>
          <p:cNvSpPr txBox="1"/>
          <p:nvPr/>
        </p:nvSpPr>
        <p:spPr>
          <a:xfrm>
            <a:off x="5199017" y="1466850"/>
            <a:ext cx="5886565" cy="5447645"/>
          </a:xfrm>
          <a:prstGeom prst="rect">
            <a:avLst/>
          </a:prstGeom>
          <a:noFill/>
        </p:spPr>
        <p:txBody>
          <a:bodyPr wrap="square" rtlCol="0">
            <a:spAutoFit/>
          </a:bodyPr>
          <a:lstStyle/>
          <a:p>
            <a:pPr fontAlgn="t"/>
            <a:r>
              <a:rPr lang="ja-JP" altLang="en-US" sz="2400"/>
              <a:t>ドナルド・トランプ大統領の</a:t>
            </a:r>
            <a:r>
              <a:rPr lang="ja-JP" altLang="en-US" sz="2400" b="1"/>
              <a:t>国防長官ピート・ヘグゼス</a:t>
            </a:r>
            <a:r>
              <a:rPr lang="ja-JP" altLang="en-US" sz="2400"/>
              <a:t>は、自称「十字軍」であり、アメリカは</a:t>
            </a:r>
            <a:r>
              <a:rPr lang="ja-JP" altLang="en-US" sz="2400" b="1">
                <a:solidFill>
                  <a:srgbClr val="ED015B"/>
                </a:solidFill>
              </a:rPr>
              <a:t>中国、左翼、そしてイスラム教との「聖戦」を繰り広げている</a:t>
            </a:r>
            <a:r>
              <a:rPr lang="ja-JP" altLang="en-US" sz="2400"/>
              <a:t>と信じている。</a:t>
            </a:r>
            <a:endParaRPr lang="en-US" altLang="ja-JP" sz="2400" dirty="0"/>
          </a:p>
          <a:p>
            <a:pPr fontAlgn="t"/>
            <a:endParaRPr lang="en-US" altLang="ja-JP" sz="2400" dirty="0"/>
          </a:p>
          <a:p>
            <a:pPr fontAlgn="t"/>
            <a:r>
              <a:rPr lang="en-US" altLang="ja-JP" sz="2400" dirty="0"/>
              <a:t>2020</a:t>
            </a:r>
            <a:r>
              <a:rPr lang="ja-JP" altLang="en-US" sz="2400"/>
              <a:t>年に出版された著書</a:t>
            </a:r>
            <a:r>
              <a:rPr lang="en-US" altLang="ja-JP" sz="2400" dirty="0"/>
              <a:t>『</a:t>
            </a:r>
            <a:r>
              <a:rPr lang="pt-BR" altLang="ja-JP" sz="2400" dirty="0"/>
              <a:t>American </a:t>
            </a:r>
            <a:r>
              <a:rPr lang="pt-BR" altLang="ja-JP" sz="2400" dirty="0" err="1"/>
              <a:t>Crusade</a:t>
            </a:r>
            <a:r>
              <a:rPr lang="ja-JP" altLang="pt-BR" sz="2400"/>
              <a:t>（</a:t>
            </a:r>
            <a:r>
              <a:rPr lang="ja-JP" altLang="en-US" sz="2400"/>
              <a:t>アメリカの十字軍）</a:t>
            </a:r>
            <a:r>
              <a:rPr lang="en-US" altLang="ja-JP" sz="2400" dirty="0"/>
              <a:t>』</a:t>
            </a:r>
            <a:r>
              <a:rPr lang="ja-JP" altLang="en-US" sz="2400"/>
              <a:t>の中で、彼は「共産主義中国は崩壊する」と断言し、「</a:t>
            </a:r>
            <a:r>
              <a:rPr lang="ja-JP" altLang="en-US" sz="2400" b="1">
                <a:solidFill>
                  <a:srgbClr val="ED015B"/>
                </a:solidFill>
              </a:rPr>
              <a:t>イスラエルとアメリカはより強固な絆を築き、決して完全には衰えることのないイスラム主義と国際左翼主義の脅威と戦う</a:t>
            </a:r>
            <a:r>
              <a:rPr lang="ja-JP" altLang="en-US" sz="2400"/>
              <a:t>」と約束した。</a:t>
            </a:r>
            <a:br>
              <a:rPr lang="ja-JP" altLang="en-US"/>
            </a:br>
            <a:r>
              <a:rPr lang="pt-BR" altLang="ja-JP" dirty="0">
                <a:hlinkClick r:id="rId5"/>
              </a:rPr>
              <a:t>https://youtu.be/HOg-dqGd6Jk</a:t>
            </a:r>
            <a:endParaRPr lang="pt-BR" altLang="ja-JP" dirty="0"/>
          </a:p>
          <a:p>
            <a:pPr fontAlgn="t"/>
            <a:endParaRPr lang="en-US" dirty="0"/>
          </a:p>
        </p:txBody>
      </p:sp>
      <p:pic>
        <p:nvPicPr>
          <p:cNvPr id="7" name="図 6" descr="スーツを着た男性のコラージュ&#10;&#10;AI 生成コンテンツは誤りを含む可能性があります。">
            <a:extLst>
              <a:ext uri="{FF2B5EF4-FFF2-40B4-BE49-F238E27FC236}">
                <a16:creationId xmlns:a16="http://schemas.microsoft.com/office/drawing/2014/main" id="{D288814A-95C5-75CD-2112-05B99727D3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666" y="4061809"/>
            <a:ext cx="4383664" cy="2435369"/>
          </a:xfrm>
          <a:prstGeom prst="rect">
            <a:avLst/>
          </a:prstGeom>
        </p:spPr>
      </p:pic>
    </p:spTree>
    <p:extLst>
      <p:ext uri="{BB962C8B-B14F-4D97-AF65-F5344CB8AC3E}">
        <p14:creationId xmlns:p14="http://schemas.microsoft.com/office/powerpoint/2010/main" val="60891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D1FF96-A6FD-516C-7D5E-1D7B5111773C}"/>
              </a:ext>
            </a:extLst>
          </p:cNvPr>
          <p:cNvSpPr>
            <a:spLocks noGrp="1"/>
          </p:cNvSpPr>
          <p:nvPr>
            <p:ph type="title"/>
          </p:nvPr>
        </p:nvSpPr>
        <p:spPr/>
        <p:txBody>
          <a:bodyPr>
            <a:normAutofit fontScale="90000"/>
          </a:bodyPr>
          <a:lstStyle/>
          <a:p>
            <a:r>
              <a:rPr lang="ja-JP" altLang="en-US" sz="4000" b="1">
                <a:solidFill>
                  <a:srgbClr val="ED015B"/>
                </a:solidFill>
              </a:rPr>
              <a:t>終末時計、「人類滅亡」へ過去最短の「残り</a:t>
            </a:r>
            <a:r>
              <a:rPr lang="en-US" altLang="ja-JP" sz="4000" b="1" dirty="0">
                <a:solidFill>
                  <a:srgbClr val="ED015B"/>
                </a:solidFill>
              </a:rPr>
              <a:t>89</a:t>
            </a:r>
            <a:r>
              <a:rPr lang="ja-JP" altLang="en-US" sz="4000" b="1">
                <a:solidFill>
                  <a:srgbClr val="ED015B"/>
                </a:solidFill>
              </a:rPr>
              <a:t>秒」 </a:t>
            </a:r>
            <a:br>
              <a:rPr lang="en-US" altLang="ja-JP" b="1" dirty="0"/>
            </a:br>
            <a:r>
              <a:rPr lang="ja-JP" altLang="en-US" b="1"/>
              <a:t>核使用や気候変動リスク</a:t>
            </a:r>
            <a:r>
              <a:rPr lang="ja-JP" altLang="en-US" sz="1200" b="1"/>
              <a:t>　</a:t>
            </a:r>
            <a:r>
              <a:rPr lang="pt-BR" altLang="ja-JP" sz="1200" b="1" dirty="0"/>
              <a:t>https://</a:t>
            </a:r>
            <a:r>
              <a:rPr lang="pt-BR" altLang="ja-JP" sz="1200" b="1" dirty="0" err="1"/>
              <a:t>scienceportal.jst.go.jp</a:t>
            </a:r>
            <a:r>
              <a:rPr lang="pt-BR" altLang="ja-JP" sz="1200" b="1" dirty="0"/>
              <a:t>/</a:t>
            </a:r>
            <a:r>
              <a:rPr lang="pt-BR" altLang="ja-JP" sz="1200" b="1" dirty="0" err="1"/>
              <a:t>newsflash</a:t>
            </a:r>
            <a:r>
              <a:rPr lang="pt-BR" altLang="ja-JP" sz="1200" b="1" dirty="0"/>
              <a:t>/20250203_n01/</a:t>
            </a:r>
            <a:endParaRPr lang="en-US" sz="1200" dirty="0"/>
          </a:p>
        </p:txBody>
      </p:sp>
      <p:pic>
        <p:nvPicPr>
          <p:cNvPr id="5" name="オンライン メディア 4" descr="2025 Doomsday Clock Announcement">
            <a:hlinkClick r:id="" action="ppaction://media"/>
            <a:extLst>
              <a:ext uri="{FF2B5EF4-FFF2-40B4-BE49-F238E27FC236}">
                <a16:creationId xmlns:a16="http://schemas.microsoft.com/office/drawing/2014/main" id="{847318AA-AE5D-1269-D33F-C84684B3EE29}"/>
              </a:ext>
            </a:extLst>
          </p:cNvPr>
          <p:cNvPicPr>
            <a:picLocks noGrp="1" noRot="1" noChangeAspect="1"/>
          </p:cNvPicPr>
          <p:nvPr>
            <p:ph idx="1"/>
            <a:videoFile r:link="rId1"/>
          </p:nvPr>
        </p:nvPicPr>
        <p:blipFill>
          <a:blip r:embed="rId4"/>
          <a:stretch>
            <a:fillRect/>
          </a:stretch>
        </p:blipFill>
        <p:spPr>
          <a:xfrm>
            <a:off x="1104900" y="1300380"/>
            <a:ext cx="4286250" cy="2421895"/>
          </a:xfrm>
          <a:prstGeom prst="rect">
            <a:avLst/>
          </a:prstGeom>
        </p:spPr>
      </p:pic>
      <p:sp>
        <p:nvSpPr>
          <p:cNvPr id="6" name="テキスト ボックス 5">
            <a:extLst>
              <a:ext uri="{FF2B5EF4-FFF2-40B4-BE49-F238E27FC236}">
                <a16:creationId xmlns:a16="http://schemas.microsoft.com/office/drawing/2014/main" id="{79318C6D-B2B1-6501-E363-A130FBECBF02}"/>
              </a:ext>
            </a:extLst>
          </p:cNvPr>
          <p:cNvSpPr txBox="1"/>
          <p:nvPr/>
        </p:nvSpPr>
        <p:spPr>
          <a:xfrm>
            <a:off x="5391150" y="1426488"/>
            <a:ext cx="6610350" cy="5909310"/>
          </a:xfrm>
          <a:prstGeom prst="rect">
            <a:avLst/>
          </a:prstGeom>
          <a:noFill/>
        </p:spPr>
        <p:txBody>
          <a:bodyPr wrap="square" rtlCol="0">
            <a:spAutoFit/>
          </a:bodyPr>
          <a:lstStyle/>
          <a:p>
            <a:r>
              <a:rPr lang="ja-JP" altLang="en-US" sz="2000" b="1" i="1">
                <a:solidFill>
                  <a:srgbClr val="ED015B"/>
                </a:solidFill>
                <a:latin typeface="+mn-ea"/>
              </a:rPr>
              <a:t>核使用の恐れや気候変動の進行、人工知能（</a:t>
            </a:r>
            <a:r>
              <a:rPr lang="pt-BR" altLang="ja-JP" sz="2000" b="1" i="1" dirty="0">
                <a:solidFill>
                  <a:srgbClr val="ED015B"/>
                </a:solidFill>
                <a:latin typeface="+mn-ea"/>
              </a:rPr>
              <a:t>AI</a:t>
            </a:r>
            <a:r>
              <a:rPr lang="ja-JP" altLang="pt-BR" sz="2000" b="1" i="1">
                <a:solidFill>
                  <a:srgbClr val="ED015B"/>
                </a:solidFill>
                <a:latin typeface="+mn-ea"/>
              </a:rPr>
              <a:t>）</a:t>
            </a:r>
            <a:r>
              <a:rPr lang="ja-JP" altLang="en-US" sz="2000" b="1" i="1">
                <a:solidFill>
                  <a:srgbClr val="ED015B"/>
                </a:solidFill>
                <a:latin typeface="+mn-ea"/>
              </a:rPr>
              <a:t>の兵器利用などのリスクの増大が理由</a:t>
            </a:r>
            <a:r>
              <a:rPr lang="ja-JP" altLang="en-US" sz="2000" i="1">
                <a:latin typeface="+mn-ea"/>
              </a:rPr>
              <a:t>で昨年より</a:t>
            </a:r>
            <a:r>
              <a:rPr lang="en-US" altLang="ja-JP" sz="2000" i="1" dirty="0">
                <a:latin typeface="+mn-ea"/>
              </a:rPr>
              <a:t>1</a:t>
            </a:r>
            <a:r>
              <a:rPr lang="ja-JP" altLang="en-US" sz="2000" i="1">
                <a:latin typeface="+mn-ea"/>
              </a:rPr>
              <a:t>秒進み、</a:t>
            </a:r>
            <a:r>
              <a:rPr lang="en-US" altLang="ja-JP" sz="2000" i="1" dirty="0">
                <a:latin typeface="+mn-ea"/>
              </a:rPr>
              <a:t>1947</a:t>
            </a:r>
            <a:r>
              <a:rPr lang="ja-JP" altLang="en-US" sz="2000" i="1">
                <a:latin typeface="+mn-ea"/>
              </a:rPr>
              <a:t>年の終末時計公表以来、残り時間が最も短くなった。</a:t>
            </a:r>
            <a:endParaRPr lang="en-US" altLang="ja-JP" sz="2000" i="1" dirty="0">
              <a:latin typeface="+mn-ea"/>
            </a:endParaRPr>
          </a:p>
          <a:p>
            <a:endParaRPr lang="en-US" sz="2000" i="1" dirty="0">
              <a:latin typeface="+mn-ea"/>
            </a:endParaRPr>
          </a:p>
          <a:p>
            <a:r>
              <a:rPr lang="ja-JP" altLang="en-US" sz="2000" i="1">
                <a:latin typeface="+mn-ea"/>
              </a:rPr>
              <a:t>「軽率な決断や偶発的な事故によりいつ</a:t>
            </a:r>
            <a:r>
              <a:rPr lang="ja-JP" altLang="en-US" sz="2000" b="1" i="1">
                <a:solidFill>
                  <a:srgbClr val="ED015B"/>
                </a:solidFill>
                <a:latin typeface="+mn-ea"/>
              </a:rPr>
              <a:t>核戦争が起きてもおかしくない状況だが、核を管理するプロセスは崩壊しつつある</a:t>
            </a:r>
            <a:r>
              <a:rPr lang="ja-JP" altLang="en-US" sz="2000" i="1">
                <a:latin typeface="+mn-ea"/>
              </a:rPr>
              <a:t>」</a:t>
            </a:r>
            <a:endParaRPr lang="en-US" altLang="ja-JP" sz="2000" i="1" dirty="0">
              <a:latin typeface="+mn-ea"/>
            </a:endParaRPr>
          </a:p>
          <a:p>
            <a:endParaRPr lang="en-US" sz="2000" i="1" dirty="0">
              <a:latin typeface="+mn-ea"/>
            </a:endParaRPr>
          </a:p>
          <a:p>
            <a:r>
              <a:rPr lang="ja-JP" altLang="en-US" sz="2000">
                <a:latin typeface="+mn-ea"/>
              </a:rPr>
              <a:t>「熱波や洪水、干ばつなど、気候変動の影響を受けた被害は全ての大陸に影響した。しかし世界の取り組みの長期的見通しは立っていない」</a:t>
            </a:r>
            <a:endParaRPr lang="en-US" altLang="ja-JP" sz="2000" dirty="0">
              <a:latin typeface="+mn-ea"/>
            </a:endParaRPr>
          </a:p>
          <a:p>
            <a:endParaRPr lang="en-US" altLang="ja-JP" sz="2000" dirty="0">
              <a:latin typeface="+mn-ea"/>
            </a:endParaRPr>
          </a:p>
          <a:p>
            <a:r>
              <a:rPr lang="ja-JP" altLang="en-US" sz="2000">
                <a:latin typeface="+mn-ea"/>
              </a:rPr>
              <a:t>「ウクライナや中東などで</a:t>
            </a:r>
            <a:r>
              <a:rPr lang="ja-JP" altLang="en-US" sz="2000" b="1">
                <a:solidFill>
                  <a:srgbClr val="ED015B"/>
                </a:solidFill>
                <a:latin typeface="+mn-ea"/>
              </a:rPr>
              <a:t>軍事目標設定に</a:t>
            </a:r>
            <a:r>
              <a:rPr lang="pt-BR" altLang="ja-JP" sz="2000" dirty="0">
                <a:solidFill>
                  <a:srgbClr val="ED015B"/>
                </a:solidFill>
                <a:latin typeface="+mn-ea"/>
              </a:rPr>
              <a:t>AI</a:t>
            </a:r>
            <a:r>
              <a:rPr lang="ja-JP" altLang="en-US" sz="2000">
                <a:solidFill>
                  <a:srgbClr val="ED015B"/>
                </a:solidFill>
                <a:latin typeface="+mn-ea"/>
              </a:rPr>
              <a:t>が使用</a:t>
            </a:r>
            <a:r>
              <a:rPr lang="ja-JP" altLang="en-US" sz="2000">
                <a:latin typeface="+mn-ea"/>
              </a:rPr>
              <a:t>されていることや、</a:t>
            </a:r>
            <a:r>
              <a:rPr lang="pt-BR" altLang="ja-JP" sz="2000" b="1" dirty="0">
                <a:solidFill>
                  <a:srgbClr val="ED015B"/>
                </a:solidFill>
                <a:latin typeface="+mn-ea"/>
              </a:rPr>
              <a:t>AI</a:t>
            </a:r>
            <a:r>
              <a:rPr lang="ja-JP" altLang="en-US" sz="2000" b="1">
                <a:solidFill>
                  <a:srgbClr val="ED015B"/>
                </a:solidFill>
                <a:latin typeface="+mn-ea"/>
              </a:rPr>
              <a:t>の進歩により偽情報、誤情報や「陰謀論」が世界に拡散</a:t>
            </a:r>
            <a:r>
              <a:rPr lang="ja-JP" altLang="en-US" sz="2000">
                <a:latin typeface="+mn-ea"/>
              </a:rPr>
              <a:t>していることなどを状況が深刻化した理由。」</a:t>
            </a:r>
            <a:endParaRPr lang="en-US" altLang="ja-JP" sz="2000" dirty="0">
              <a:latin typeface="+mn-ea"/>
            </a:endParaRPr>
          </a:p>
          <a:p>
            <a:r>
              <a:rPr lang="pt-BR" altLang="ja-JP" sz="2000" dirty="0">
                <a:latin typeface="+mn-ea"/>
                <a:hlinkClick r:id="rId5"/>
              </a:rPr>
              <a:t>https://youtu.be/oqifSCvzaFI</a:t>
            </a:r>
            <a:endParaRPr lang="pt-BR" altLang="ja-JP" sz="2000" dirty="0">
              <a:latin typeface="+mn-ea"/>
            </a:endParaRPr>
          </a:p>
          <a:p>
            <a:endParaRPr lang="ja-JP" altLang="en-US" sz="2000">
              <a:latin typeface="+mn-ea"/>
            </a:endParaRPr>
          </a:p>
          <a:p>
            <a:endParaRPr lang="en-US" i="1" dirty="0"/>
          </a:p>
        </p:txBody>
      </p:sp>
      <p:pic>
        <p:nvPicPr>
          <p:cNvPr id="8" name="図 7" descr="スーツを着た男性たち&#10;&#10;AI 生成コンテンツは誤りを含む可能性があります。">
            <a:extLst>
              <a:ext uri="{FF2B5EF4-FFF2-40B4-BE49-F238E27FC236}">
                <a16:creationId xmlns:a16="http://schemas.microsoft.com/office/drawing/2014/main" id="{03C148DD-8AB1-2511-89A4-4D82B359BB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900" y="3722275"/>
            <a:ext cx="4286250" cy="2745754"/>
          </a:xfrm>
          <a:prstGeom prst="rect">
            <a:avLst/>
          </a:prstGeom>
        </p:spPr>
      </p:pic>
      <p:sp>
        <p:nvSpPr>
          <p:cNvPr id="9" name="テキスト ボックス 8">
            <a:extLst>
              <a:ext uri="{FF2B5EF4-FFF2-40B4-BE49-F238E27FC236}">
                <a16:creationId xmlns:a16="http://schemas.microsoft.com/office/drawing/2014/main" id="{683C7FED-2CE9-29B4-1A29-1C6D6C52838A}"/>
              </a:ext>
            </a:extLst>
          </p:cNvPr>
          <p:cNvSpPr txBox="1"/>
          <p:nvPr/>
        </p:nvSpPr>
        <p:spPr>
          <a:xfrm>
            <a:off x="1119381" y="6468029"/>
            <a:ext cx="2723823" cy="369332"/>
          </a:xfrm>
          <a:prstGeom prst="rect">
            <a:avLst/>
          </a:prstGeom>
          <a:noFill/>
        </p:spPr>
        <p:txBody>
          <a:bodyPr wrap="none" rtlCol="0">
            <a:spAutoFit/>
          </a:bodyPr>
          <a:lstStyle/>
          <a:p>
            <a:r>
              <a:rPr lang="en-US" dirty="0" err="1"/>
              <a:t>米原子力科学者会報提供</a:t>
            </a:r>
            <a:endParaRPr lang="en-US" dirty="0"/>
          </a:p>
        </p:txBody>
      </p:sp>
    </p:spTree>
    <p:extLst>
      <p:ext uri="{BB962C8B-B14F-4D97-AF65-F5344CB8AC3E}">
        <p14:creationId xmlns:p14="http://schemas.microsoft.com/office/powerpoint/2010/main" val="251437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29FC84-7EE2-C631-1C0E-BAB1E71EA395}"/>
              </a:ext>
            </a:extLst>
          </p:cNvPr>
          <p:cNvSpPr>
            <a:spLocks noGrp="1"/>
          </p:cNvSpPr>
          <p:nvPr>
            <p:ph type="title"/>
          </p:nvPr>
        </p:nvSpPr>
        <p:spPr/>
        <p:txBody>
          <a:bodyPr>
            <a:normAutofit/>
          </a:bodyPr>
          <a:lstStyle/>
          <a:p>
            <a:r>
              <a:rPr lang="ja-JP" altLang="en-US" sz="3200" b="1"/>
              <a:t>核戦争専門家：</a:t>
            </a:r>
            <a:r>
              <a:rPr lang="en-US" altLang="ja-JP" sz="3200" b="1" dirty="0"/>
              <a:t> </a:t>
            </a:r>
            <a:r>
              <a:rPr lang="ja-JP" altLang="en-US" sz="3200" b="1"/>
              <a:t>アニー・ジェイコブセン</a:t>
            </a:r>
            <a:br>
              <a:rPr lang="en-US" altLang="ja-JP" sz="3200" b="1" dirty="0"/>
            </a:br>
            <a:r>
              <a:rPr lang="ja-JP" altLang="en-US" sz="3200" b="1">
                <a:solidFill>
                  <a:srgbClr val="ED015B"/>
                </a:solidFill>
              </a:rPr>
              <a:t>たった</a:t>
            </a:r>
            <a:r>
              <a:rPr lang="en-US" altLang="ja-JP" sz="3200" b="1" dirty="0">
                <a:solidFill>
                  <a:srgbClr val="ED015B"/>
                </a:solidFill>
              </a:rPr>
              <a:t>1</a:t>
            </a:r>
            <a:r>
              <a:rPr lang="ja-JP" altLang="en-US" sz="3200" b="1">
                <a:solidFill>
                  <a:srgbClr val="ED015B"/>
                </a:solidFill>
              </a:rPr>
              <a:t>人の手で、人類の</a:t>
            </a:r>
            <a:r>
              <a:rPr lang="en-US" altLang="ja-JP" sz="3200" b="1" dirty="0">
                <a:solidFill>
                  <a:srgbClr val="ED015B"/>
                </a:solidFill>
              </a:rPr>
              <a:t>60%</a:t>
            </a:r>
            <a:r>
              <a:rPr lang="ja-JP" altLang="en-US" sz="3200" b="1">
                <a:solidFill>
                  <a:srgbClr val="ED015B"/>
                </a:solidFill>
              </a:rPr>
              <a:t>を</a:t>
            </a:r>
            <a:r>
              <a:rPr lang="en-US" altLang="ja-JP" sz="3200" b="1" dirty="0">
                <a:solidFill>
                  <a:srgbClr val="ED015B"/>
                </a:solidFill>
              </a:rPr>
              <a:t>72</a:t>
            </a:r>
            <a:r>
              <a:rPr lang="ja-JP" altLang="en-US" sz="3200" b="1">
                <a:solidFill>
                  <a:srgbClr val="ED015B"/>
                </a:solidFill>
              </a:rPr>
              <a:t>分で消滅させる！</a:t>
            </a:r>
            <a:endParaRPr lang="en-US" sz="3200" b="1" dirty="0"/>
          </a:p>
        </p:txBody>
      </p:sp>
      <p:pic>
        <p:nvPicPr>
          <p:cNvPr id="7" name="オンライン メディア 6" descr="Annie Jacobsen - 'Nuclear War' Book Trailer">
            <a:hlinkClick r:id="" action="ppaction://media"/>
            <a:extLst>
              <a:ext uri="{FF2B5EF4-FFF2-40B4-BE49-F238E27FC236}">
                <a16:creationId xmlns:a16="http://schemas.microsoft.com/office/drawing/2014/main" id="{F14DCBF3-2427-CE5C-A0D2-A7F5919D58D3}"/>
              </a:ext>
            </a:extLst>
          </p:cNvPr>
          <p:cNvPicPr>
            <a:picLocks noGrp="1" noRot="1" noChangeAspect="1"/>
          </p:cNvPicPr>
          <p:nvPr>
            <p:ph idx="1"/>
            <a:videoFile r:link="rId1"/>
          </p:nvPr>
        </p:nvPicPr>
        <p:blipFill>
          <a:blip r:embed="rId5"/>
          <a:stretch>
            <a:fillRect/>
          </a:stretch>
        </p:blipFill>
        <p:spPr>
          <a:xfrm>
            <a:off x="1104900" y="1211837"/>
            <a:ext cx="4398918" cy="2485558"/>
          </a:xfrm>
          <a:prstGeom prst="rect">
            <a:avLst/>
          </a:prstGeom>
        </p:spPr>
      </p:pic>
      <p:sp>
        <p:nvSpPr>
          <p:cNvPr id="8" name="テキスト ボックス 7">
            <a:extLst>
              <a:ext uri="{FF2B5EF4-FFF2-40B4-BE49-F238E27FC236}">
                <a16:creationId xmlns:a16="http://schemas.microsoft.com/office/drawing/2014/main" id="{A166952A-1B23-FFC8-D0A2-D87CD896F30E}"/>
              </a:ext>
            </a:extLst>
          </p:cNvPr>
          <p:cNvSpPr txBox="1"/>
          <p:nvPr/>
        </p:nvSpPr>
        <p:spPr>
          <a:xfrm>
            <a:off x="5695406" y="1483427"/>
            <a:ext cx="5390176" cy="5355312"/>
          </a:xfrm>
          <a:prstGeom prst="rect">
            <a:avLst/>
          </a:prstGeom>
          <a:noFill/>
        </p:spPr>
        <p:txBody>
          <a:bodyPr wrap="square" rtlCol="0">
            <a:spAutoFit/>
          </a:bodyPr>
          <a:lstStyle/>
          <a:p>
            <a:r>
              <a:rPr lang="ja-JP" altLang="en-US" sz="3600"/>
              <a:t>小惑星の衝突以外で、私たちが知っている世界を数時間で終わらせるシナリオは一つしかありません。それは核戦争です。そして、その戦争の引き金の一つは、アメリカ合衆国に向けて飛来する核ミサイルです。</a:t>
            </a:r>
            <a:endParaRPr lang="en-US" sz="3600" dirty="0"/>
          </a:p>
          <a:p>
            <a:endParaRPr lang="en-US" dirty="0"/>
          </a:p>
        </p:txBody>
      </p:sp>
      <p:pic>
        <p:nvPicPr>
          <p:cNvPr id="9" name="オンライン メディア 8" descr="Nuclear War Expert: 72 Minutes To Wipe Out 60% Of Humans, In The Hands Of 1 Person! - Annie Jacobsen">
            <a:hlinkClick r:id="" action="ppaction://media"/>
            <a:extLst>
              <a:ext uri="{FF2B5EF4-FFF2-40B4-BE49-F238E27FC236}">
                <a16:creationId xmlns:a16="http://schemas.microsoft.com/office/drawing/2014/main" id="{0F5A99B0-5281-EC9B-8BF1-2B44D31DA553}"/>
              </a:ext>
            </a:extLst>
          </p:cNvPr>
          <p:cNvPicPr>
            <a:picLocks noRot="1" noChangeAspect="1"/>
          </p:cNvPicPr>
          <p:nvPr>
            <a:videoFile r:link="rId2"/>
          </p:nvPr>
        </p:nvPicPr>
        <p:blipFill>
          <a:blip r:embed="rId6"/>
          <a:stretch>
            <a:fillRect/>
          </a:stretch>
        </p:blipFill>
        <p:spPr>
          <a:xfrm>
            <a:off x="1104900" y="4059235"/>
            <a:ext cx="4398918" cy="2485388"/>
          </a:xfrm>
          <a:prstGeom prst="rect">
            <a:avLst/>
          </a:prstGeom>
        </p:spPr>
      </p:pic>
      <p:sp>
        <p:nvSpPr>
          <p:cNvPr id="4" name="テキスト ボックス 3">
            <a:extLst>
              <a:ext uri="{FF2B5EF4-FFF2-40B4-BE49-F238E27FC236}">
                <a16:creationId xmlns:a16="http://schemas.microsoft.com/office/drawing/2014/main" id="{9D399098-4248-6FC8-CA9A-A3EC0B384A74}"/>
              </a:ext>
            </a:extLst>
          </p:cNvPr>
          <p:cNvSpPr txBox="1"/>
          <p:nvPr/>
        </p:nvSpPr>
        <p:spPr>
          <a:xfrm>
            <a:off x="1104900" y="3736070"/>
            <a:ext cx="4088892" cy="646331"/>
          </a:xfrm>
          <a:prstGeom prst="rect">
            <a:avLst/>
          </a:prstGeom>
          <a:noFill/>
        </p:spPr>
        <p:txBody>
          <a:bodyPr wrap="square">
            <a:spAutoFit/>
          </a:bodyPr>
          <a:lstStyle/>
          <a:p>
            <a:r>
              <a:rPr lang="en-US" altLang="ja-JP" dirty="0">
                <a:hlinkClick r:id="rId7"/>
              </a:rPr>
              <a:t>https://youtu.be/AaNbVL1eK9c</a:t>
            </a:r>
            <a:endParaRPr lang="en-US" altLang="ja-JP" dirty="0"/>
          </a:p>
          <a:p>
            <a:endParaRPr lang="en-US" dirty="0"/>
          </a:p>
        </p:txBody>
      </p:sp>
      <p:sp>
        <p:nvSpPr>
          <p:cNvPr id="6" name="テキスト ボックス 5">
            <a:extLst>
              <a:ext uri="{FF2B5EF4-FFF2-40B4-BE49-F238E27FC236}">
                <a16:creationId xmlns:a16="http://schemas.microsoft.com/office/drawing/2014/main" id="{59FCA19E-2339-4217-4B88-1AB0BABBBF71}"/>
              </a:ext>
            </a:extLst>
          </p:cNvPr>
          <p:cNvSpPr txBox="1"/>
          <p:nvPr/>
        </p:nvSpPr>
        <p:spPr>
          <a:xfrm>
            <a:off x="1104900" y="6515573"/>
            <a:ext cx="4044478" cy="646331"/>
          </a:xfrm>
          <a:prstGeom prst="rect">
            <a:avLst/>
          </a:prstGeom>
          <a:noFill/>
        </p:spPr>
        <p:txBody>
          <a:bodyPr wrap="square">
            <a:spAutoFit/>
          </a:bodyPr>
          <a:lstStyle/>
          <a:p>
            <a:r>
              <a:rPr lang="en-US" altLang="ja-JP" dirty="0">
                <a:hlinkClick r:id="rId8"/>
              </a:rPr>
              <a:t>https://youtu.be/asmaLnhaFiY</a:t>
            </a:r>
            <a:endParaRPr lang="en-US" altLang="ja-JP" dirty="0"/>
          </a:p>
          <a:p>
            <a:endParaRPr lang="en-US" dirty="0"/>
          </a:p>
        </p:txBody>
      </p:sp>
    </p:spTree>
    <p:extLst>
      <p:ext uri="{BB962C8B-B14F-4D97-AF65-F5344CB8AC3E}">
        <p14:creationId xmlns:p14="http://schemas.microsoft.com/office/powerpoint/2010/main" val="138193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6B67BD-AD0F-910E-DA08-C0054F79E8A4}"/>
              </a:ext>
            </a:extLst>
          </p:cNvPr>
          <p:cNvSpPr>
            <a:spLocks noGrp="1"/>
          </p:cNvSpPr>
          <p:nvPr>
            <p:ph type="title"/>
          </p:nvPr>
        </p:nvSpPr>
        <p:spPr>
          <a:xfrm>
            <a:off x="6790660" y="270921"/>
            <a:ext cx="5401340" cy="1096962"/>
          </a:xfrm>
        </p:spPr>
        <p:txBody>
          <a:bodyPr>
            <a:noAutofit/>
          </a:bodyPr>
          <a:lstStyle/>
          <a:p>
            <a:endParaRPr lang="en-US" sz="4000" b="1" dirty="0">
              <a:latin typeface="Arial" panose="020B0604020202020204" pitchFamily="34" charset="0"/>
              <a:cs typeface="Arial" panose="020B0604020202020204" pitchFamily="34" charset="0"/>
            </a:endParaRPr>
          </a:p>
        </p:txBody>
      </p:sp>
      <p:pic>
        <p:nvPicPr>
          <p:cNvPr id="10" name="コンテンツ プレースホルダー 9">
            <a:extLst>
              <a:ext uri="{FF2B5EF4-FFF2-40B4-BE49-F238E27FC236}">
                <a16:creationId xmlns:a16="http://schemas.microsoft.com/office/drawing/2014/main" id="{0C6A1B88-9494-1FB6-5AC5-D5F1C59E5A52}"/>
              </a:ext>
            </a:extLst>
          </p:cNvPr>
          <p:cNvPicPr>
            <a:picLocks noGrp="1" noChangeAspect="1"/>
          </p:cNvPicPr>
          <p:nvPr>
            <p:ph idx="1"/>
          </p:nvPr>
        </p:nvPicPr>
        <p:blipFill>
          <a:blip r:embed="rId3"/>
          <a:stretch>
            <a:fillRect/>
          </a:stretch>
        </p:blipFill>
        <p:spPr>
          <a:xfrm>
            <a:off x="0" y="241786"/>
            <a:ext cx="6536759" cy="6414195"/>
          </a:xfrm>
        </p:spPr>
      </p:pic>
      <p:sp>
        <p:nvSpPr>
          <p:cNvPr id="12" name="テキスト ボックス 11">
            <a:extLst>
              <a:ext uri="{FF2B5EF4-FFF2-40B4-BE49-F238E27FC236}">
                <a16:creationId xmlns:a16="http://schemas.microsoft.com/office/drawing/2014/main" id="{3DEC522D-42BC-2338-7F48-82291EA2035A}"/>
              </a:ext>
            </a:extLst>
          </p:cNvPr>
          <p:cNvSpPr txBox="1"/>
          <p:nvPr/>
        </p:nvSpPr>
        <p:spPr>
          <a:xfrm>
            <a:off x="6634716" y="5857881"/>
            <a:ext cx="5713228" cy="923330"/>
          </a:xfrm>
          <a:prstGeom prst="rect">
            <a:avLst/>
          </a:prstGeom>
          <a:noFill/>
        </p:spPr>
        <p:txBody>
          <a:bodyPr wrap="square">
            <a:spAutoFit/>
          </a:bodyPr>
          <a:lstStyle/>
          <a:p>
            <a:r>
              <a:rPr lang="en-US" altLang="ja-JP" dirty="0"/>
              <a:t>https://</a:t>
            </a:r>
            <a:r>
              <a:rPr lang="en-US" altLang="ja-JP" dirty="0" err="1"/>
              <a:t>teifidancer-teifidancer.blogspot.com</a:t>
            </a:r>
            <a:r>
              <a:rPr lang="en-US" altLang="ja-JP" dirty="0"/>
              <a:t>/2019/01/if-you-export-armaments-</a:t>
            </a:r>
            <a:r>
              <a:rPr lang="en-US" altLang="ja-JP" dirty="0" err="1"/>
              <a:t>dont</a:t>
            </a:r>
            <a:r>
              <a:rPr lang="en-US" altLang="ja-JP" dirty="0"/>
              <a:t>-</a:t>
            </a:r>
            <a:r>
              <a:rPr lang="en-US" altLang="ja-JP" dirty="0" err="1"/>
              <a:t>complain.html</a:t>
            </a:r>
            <a:endParaRPr lang="en-US" dirty="0"/>
          </a:p>
        </p:txBody>
      </p:sp>
      <p:sp>
        <p:nvSpPr>
          <p:cNvPr id="3" name="角丸四角形 2">
            <a:extLst>
              <a:ext uri="{FF2B5EF4-FFF2-40B4-BE49-F238E27FC236}">
                <a16:creationId xmlns:a16="http://schemas.microsoft.com/office/drawing/2014/main" id="{909BE091-A35C-9DC6-3BFA-6AA37F4CEBC1}"/>
              </a:ext>
            </a:extLst>
          </p:cNvPr>
          <p:cNvSpPr/>
          <p:nvPr/>
        </p:nvSpPr>
        <p:spPr>
          <a:xfrm>
            <a:off x="6536758" y="115375"/>
            <a:ext cx="4690041" cy="5742506"/>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6000" b="1">
                <a:latin typeface="Arial" panose="020B0604020202020204" pitchFamily="34" charset="0"/>
                <a:cs typeface="Arial" panose="020B0604020202020204" pitchFamily="34" charset="0"/>
              </a:rPr>
              <a:t>武器輸出</a:t>
            </a:r>
            <a:endParaRPr lang="en-US" altLang="ja-JP" sz="6000" b="1" dirty="0">
              <a:latin typeface="Arial" panose="020B0604020202020204" pitchFamily="34" charset="0"/>
              <a:cs typeface="Arial" panose="020B0604020202020204" pitchFamily="34" charset="0"/>
            </a:endParaRPr>
          </a:p>
          <a:p>
            <a:pPr algn="ctr"/>
            <a:br>
              <a:rPr lang="en-US" altLang="ja-JP" sz="6000" b="1" dirty="0">
                <a:latin typeface="Arial" panose="020B0604020202020204" pitchFamily="34" charset="0"/>
                <a:cs typeface="Arial" panose="020B0604020202020204" pitchFamily="34" charset="0"/>
              </a:rPr>
            </a:br>
            <a:r>
              <a:rPr lang="ja-JP" altLang="en-US" sz="6000" b="1">
                <a:latin typeface="Arial" panose="020B0604020202020204" pitchFamily="34" charset="0"/>
                <a:cs typeface="Arial" panose="020B0604020202020204" pitchFamily="34" charset="0"/>
              </a:rPr>
              <a:t>難民輸入</a:t>
            </a:r>
            <a:endParaRPr lang="en-US" sz="6000" dirty="0"/>
          </a:p>
        </p:txBody>
      </p:sp>
      <p:sp>
        <p:nvSpPr>
          <p:cNvPr id="4" name="下矢印 3">
            <a:extLst>
              <a:ext uri="{FF2B5EF4-FFF2-40B4-BE49-F238E27FC236}">
                <a16:creationId xmlns:a16="http://schemas.microsoft.com/office/drawing/2014/main" id="{04CC3BEE-7D40-5916-A51D-49E841BF8465}"/>
              </a:ext>
            </a:extLst>
          </p:cNvPr>
          <p:cNvSpPr/>
          <p:nvPr/>
        </p:nvSpPr>
        <p:spPr>
          <a:xfrm>
            <a:off x="8398162" y="2525553"/>
            <a:ext cx="967232" cy="923330"/>
          </a:xfrm>
          <a:prstGeom prst="down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30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031F2A-84E4-7A6B-78D7-80497060793A}"/>
              </a:ext>
            </a:extLst>
          </p:cNvPr>
          <p:cNvSpPr>
            <a:spLocks noGrp="1"/>
          </p:cNvSpPr>
          <p:nvPr>
            <p:ph type="title"/>
          </p:nvPr>
        </p:nvSpPr>
        <p:spPr>
          <a:xfrm>
            <a:off x="931025" y="76200"/>
            <a:ext cx="10639221" cy="1096962"/>
          </a:xfrm>
        </p:spPr>
        <p:txBody>
          <a:bodyPr>
            <a:normAutofit fontScale="90000"/>
          </a:bodyPr>
          <a:lstStyle/>
          <a:p>
            <a:pPr algn="ctr"/>
            <a:br>
              <a:rPr lang="en-US" altLang="ja-JP" sz="1600" b="1" i="0" u="none" strike="noStrike" dirty="0">
                <a:solidFill>
                  <a:schemeClr val="tx2"/>
                </a:solidFill>
                <a:effectLst/>
                <a:latin typeface="Arial" panose="020B0604020202020204" pitchFamily="34" charset="0"/>
                <a:cs typeface="Arial" panose="020B0604020202020204" pitchFamily="34" charset="0"/>
              </a:rPr>
            </a:br>
            <a:r>
              <a:rPr lang="ja-JP" altLang="en-US" sz="3200" b="1">
                <a:solidFill>
                  <a:schemeClr val="tx2"/>
                </a:solidFill>
                <a:latin typeface="Arial" panose="020B0604020202020204" pitchFamily="34" charset="0"/>
                <a:cs typeface="Arial" panose="020B0604020202020204" pitchFamily="34" charset="0"/>
              </a:rPr>
              <a:t>戦争は経済資源の配分に大きな影響を与える</a:t>
            </a:r>
            <a:br>
              <a:rPr lang="en-US" altLang="ja-JP" sz="3200" b="1" dirty="0">
                <a:solidFill>
                  <a:schemeClr val="tx2"/>
                </a:solidFill>
                <a:latin typeface="Arial" panose="020B0604020202020204" pitchFamily="34" charset="0"/>
                <a:cs typeface="Arial" panose="020B0604020202020204" pitchFamily="34" charset="0"/>
              </a:rPr>
            </a:br>
            <a:r>
              <a:rPr lang="en-US" altLang="ja-JP" sz="3200" b="1" dirty="0">
                <a:solidFill>
                  <a:schemeClr val="tx2"/>
                </a:solidFill>
                <a:latin typeface="Arial" panose="020B0604020202020204" pitchFamily="34" charset="0"/>
                <a:cs typeface="Arial" panose="020B0604020202020204" pitchFamily="34" charset="0"/>
              </a:rPr>
              <a:t>2</a:t>
            </a:r>
            <a:r>
              <a:rPr lang="ja-JP" altLang="en-US" sz="3200" b="1">
                <a:solidFill>
                  <a:schemeClr val="tx2"/>
                </a:solidFill>
                <a:latin typeface="Arial" panose="020B0604020202020204" pitchFamily="34" charset="0"/>
                <a:cs typeface="Arial" panose="020B0604020202020204" pitchFamily="34" charset="0"/>
              </a:rPr>
              <a:t>つの大きな急増：第一次世界大戦と第二次世界大戦</a:t>
            </a:r>
            <a:endParaRPr lang="en-US" sz="3200" b="1" dirty="0">
              <a:solidFill>
                <a:schemeClr val="tx2"/>
              </a:solidFill>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F332ED86-9389-BFA8-8539-B1A2C35A48E5}"/>
              </a:ext>
            </a:extLst>
          </p:cNvPr>
          <p:cNvSpPr txBox="1"/>
          <p:nvPr/>
        </p:nvSpPr>
        <p:spPr>
          <a:xfrm>
            <a:off x="629231" y="6446740"/>
            <a:ext cx="8826500" cy="369332"/>
          </a:xfrm>
          <a:prstGeom prst="rect">
            <a:avLst/>
          </a:prstGeom>
          <a:noFill/>
        </p:spPr>
        <p:txBody>
          <a:bodyPr wrap="square">
            <a:spAutoFit/>
          </a:bodyPr>
          <a:lstStyle/>
          <a:p>
            <a:r>
              <a:rPr lang="en-US" altLang="ja-JP" dirty="0"/>
              <a:t>https://</a:t>
            </a:r>
            <a:r>
              <a:rPr lang="en-US" altLang="ja-JP" dirty="0" err="1"/>
              <a:t>ourworldindata.org</a:t>
            </a:r>
            <a:r>
              <a:rPr lang="en-US" altLang="ja-JP" dirty="0"/>
              <a:t>/military-long-run-spending-perspective</a:t>
            </a:r>
            <a:endParaRPr lang="en-US" dirty="0"/>
          </a:p>
        </p:txBody>
      </p:sp>
      <p:sp>
        <p:nvSpPr>
          <p:cNvPr id="10" name="テキスト ボックス 9">
            <a:extLst>
              <a:ext uri="{FF2B5EF4-FFF2-40B4-BE49-F238E27FC236}">
                <a16:creationId xmlns:a16="http://schemas.microsoft.com/office/drawing/2014/main" id="{779393DF-29D2-43E3-D6FB-084752B572FB}"/>
              </a:ext>
            </a:extLst>
          </p:cNvPr>
          <p:cNvSpPr txBox="1"/>
          <p:nvPr/>
        </p:nvSpPr>
        <p:spPr>
          <a:xfrm>
            <a:off x="444500" y="3289300"/>
            <a:ext cx="184731" cy="369332"/>
          </a:xfrm>
          <a:prstGeom prst="rect">
            <a:avLst/>
          </a:prstGeom>
          <a:noFill/>
        </p:spPr>
        <p:txBody>
          <a:bodyPr wrap="none" rtlCol="0">
            <a:spAutoFit/>
          </a:bodyPr>
          <a:lstStyle/>
          <a:p>
            <a:endParaRPr lang="en-US" dirty="0"/>
          </a:p>
        </p:txBody>
      </p:sp>
      <p:pic>
        <p:nvPicPr>
          <p:cNvPr id="20" name="コンテンツ プレースホルダー 19">
            <a:extLst>
              <a:ext uri="{FF2B5EF4-FFF2-40B4-BE49-F238E27FC236}">
                <a16:creationId xmlns:a16="http://schemas.microsoft.com/office/drawing/2014/main" id="{530461BF-4F9D-52D2-7EEA-95198B3CB0A9}"/>
              </a:ext>
            </a:extLst>
          </p:cNvPr>
          <p:cNvPicPr>
            <a:picLocks noGrp="1" noChangeAspect="1"/>
          </p:cNvPicPr>
          <p:nvPr>
            <p:ph idx="1"/>
          </p:nvPr>
        </p:nvPicPr>
        <p:blipFill>
          <a:blip r:embed="rId3"/>
          <a:stretch>
            <a:fillRect/>
          </a:stretch>
        </p:blipFill>
        <p:spPr>
          <a:xfrm>
            <a:off x="444500" y="1930120"/>
            <a:ext cx="9660927" cy="4516620"/>
          </a:xfrm>
          <a:prstGeom prst="rect">
            <a:avLst/>
          </a:prstGeom>
        </p:spPr>
      </p:pic>
      <p:pic>
        <p:nvPicPr>
          <p:cNvPr id="22" name="図 21">
            <a:extLst>
              <a:ext uri="{FF2B5EF4-FFF2-40B4-BE49-F238E27FC236}">
                <a16:creationId xmlns:a16="http://schemas.microsoft.com/office/drawing/2014/main" id="{05358C01-6BD4-CF3E-F890-D643313FDAE8}"/>
              </a:ext>
            </a:extLst>
          </p:cNvPr>
          <p:cNvPicPr>
            <a:picLocks noChangeAspect="1"/>
          </p:cNvPicPr>
          <p:nvPr/>
        </p:nvPicPr>
        <p:blipFill>
          <a:blip r:embed="rId4"/>
          <a:stretch>
            <a:fillRect/>
          </a:stretch>
        </p:blipFill>
        <p:spPr>
          <a:xfrm>
            <a:off x="2646063" y="2356366"/>
            <a:ext cx="2628900" cy="2235200"/>
          </a:xfrm>
          <a:prstGeom prst="rect">
            <a:avLst/>
          </a:prstGeom>
        </p:spPr>
      </p:pic>
      <p:pic>
        <p:nvPicPr>
          <p:cNvPr id="23" name="図 22">
            <a:extLst>
              <a:ext uri="{FF2B5EF4-FFF2-40B4-BE49-F238E27FC236}">
                <a16:creationId xmlns:a16="http://schemas.microsoft.com/office/drawing/2014/main" id="{A82A3C02-2D48-8D86-D28E-9FCFAE182B47}"/>
              </a:ext>
            </a:extLst>
          </p:cNvPr>
          <p:cNvPicPr>
            <a:picLocks noChangeAspect="1"/>
          </p:cNvPicPr>
          <p:nvPr/>
        </p:nvPicPr>
        <p:blipFill>
          <a:blip r:embed="rId5"/>
          <a:stretch>
            <a:fillRect/>
          </a:stretch>
        </p:blipFill>
        <p:spPr>
          <a:xfrm>
            <a:off x="5977855" y="2158921"/>
            <a:ext cx="2501900" cy="1981200"/>
          </a:xfrm>
          <a:prstGeom prst="rect">
            <a:avLst/>
          </a:prstGeom>
        </p:spPr>
      </p:pic>
      <p:pic>
        <p:nvPicPr>
          <p:cNvPr id="24" name="図 23">
            <a:extLst>
              <a:ext uri="{FF2B5EF4-FFF2-40B4-BE49-F238E27FC236}">
                <a16:creationId xmlns:a16="http://schemas.microsoft.com/office/drawing/2014/main" id="{6D8577F1-EDF3-8396-6713-E5FEFA401B5F}"/>
              </a:ext>
            </a:extLst>
          </p:cNvPr>
          <p:cNvPicPr>
            <a:picLocks noChangeAspect="1"/>
          </p:cNvPicPr>
          <p:nvPr/>
        </p:nvPicPr>
        <p:blipFill>
          <a:blip r:embed="rId6"/>
          <a:stretch>
            <a:fillRect/>
          </a:stretch>
        </p:blipFill>
        <p:spPr>
          <a:xfrm>
            <a:off x="9153077" y="2906835"/>
            <a:ext cx="2387600" cy="2590800"/>
          </a:xfrm>
          <a:prstGeom prst="rect">
            <a:avLst/>
          </a:prstGeom>
        </p:spPr>
      </p:pic>
      <p:sp>
        <p:nvSpPr>
          <p:cNvPr id="25" name="テキスト ボックス 24">
            <a:extLst>
              <a:ext uri="{FF2B5EF4-FFF2-40B4-BE49-F238E27FC236}">
                <a16:creationId xmlns:a16="http://schemas.microsoft.com/office/drawing/2014/main" id="{D9E2B04B-1215-4BB4-0BF2-0A59D85F5B5E}"/>
              </a:ext>
            </a:extLst>
          </p:cNvPr>
          <p:cNvSpPr txBox="1"/>
          <p:nvPr/>
        </p:nvSpPr>
        <p:spPr>
          <a:xfrm>
            <a:off x="3472417" y="2324744"/>
            <a:ext cx="1800493" cy="369332"/>
          </a:xfrm>
          <a:prstGeom prst="rect">
            <a:avLst/>
          </a:prstGeom>
          <a:noFill/>
        </p:spPr>
        <p:txBody>
          <a:bodyPr wrap="none" rtlCol="0">
            <a:spAutoFit/>
          </a:bodyPr>
          <a:lstStyle/>
          <a:p>
            <a:r>
              <a:rPr lang="en-US" dirty="0"/>
              <a:t>第１次世界大戦</a:t>
            </a:r>
          </a:p>
        </p:txBody>
      </p:sp>
      <p:sp>
        <p:nvSpPr>
          <p:cNvPr id="26" name="テキスト ボックス 25">
            <a:extLst>
              <a:ext uri="{FF2B5EF4-FFF2-40B4-BE49-F238E27FC236}">
                <a16:creationId xmlns:a16="http://schemas.microsoft.com/office/drawing/2014/main" id="{16C72BB6-5FC3-C052-F839-317192C0BB0E}"/>
              </a:ext>
            </a:extLst>
          </p:cNvPr>
          <p:cNvSpPr txBox="1"/>
          <p:nvPr/>
        </p:nvSpPr>
        <p:spPr>
          <a:xfrm>
            <a:off x="6600580" y="2106967"/>
            <a:ext cx="1704313" cy="369332"/>
          </a:xfrm>
          <a:prstGeom prst="rect">
            <a:avLst/>
          </a:prstGeom>
          <a:noFill/>
        </p:spPr>
        <p:txBody>
          <a:bodyPr wrap="none" rtlCol="0">
            <a:spAutoFit/>
          </a:bodyPr>
          <a:lstStyle/>
          <a:p>
            <a:r>
              <a:rPr lang="en-US" dirty="0"/>
              <a:t>第2次世界大戦</a:t>
            </a:r>
          </a:p>
        </p:txBody>
      </p:sp>
      <p:sp>
        <p:nvSpPr>
          <p:cNvPr id="3" name="テキスト ボックス 2">
            <a:extLst>
              <a:ext uri="{FF2B5EF4-FFF2-40B4-BE49-F238E27FC236}">
                <a16:creationId xmlns:a16="http://schemas.microsoft.com/office/drawing/2014/main" id="{0396CBE6-9E26-968C-F305-96ED46C2D7D6}"/>
              </a:ext>
            </a:extLst>
          </p:cNvPr>
          <p:cNvSpPr txBox="1"/>
          <p:nvPr/>
        </p:nvSpPr>
        <p:spPr>
          <a:xfrm>
            <a:off x="953406" y="1407791"/>
            <a:ext cx="9171100" cy="584775"/>
          </a:xfrm>
          <a:prstGeom prst="rect">
            <a:avLst/>
          </a:prstGeom>
          <a:noFill/>
        </p:spPr>
        <p:txBody>
          <a:bodyPr wrap="none" rtlCol="0">
            <a:spAutoFit/>
          </a:bodyPr>
          <a:lstStyle/>
          <a:p>
            <a:r>
              <a:rPr lang="en-US" altLang="ja-JP" sz="3200" b="1" dirty="0">
                <a:solidFill>
                  <a:schemeClr val="tx2"/>
                </a:solidFill>
                <a:latin typeface="Arial" panose="020B0604020202020204" pitchFamily="34" charset="0"/>
                <a:cs typeface="Arial" panose="020B0604020202020204" pitchFamily="34" charset="0"/>
              </a:rPr>
              <a:t>GDP</a:t>
            </a:r>
            <a:r>
              <a:rPr lang="ja-JP" altLang="en-US" sz="3200" b="1">
                <a:solidFill>
                  <a:schemeClr val="tx2"/>
                </a:solidFill>
                <a:latin typeface="Arial" panose="020B0604020202020204" pitchFamily="34" charset="0"/>
                <a:cs typeface="Arial" panose="020B0604020202020204" pitchFamily="34" charset="0"/>
              </a:rPr>
              <a:t>に占める軍事費の割合（</a:t>
            </a:r>
            <a:r>
              <a:rPr lang="en-US" altLang="ja-JP" sz="3200" b="1" dirty="0">
                <a:solidFill>
                  <a:schemeClr val="tx2"/>
                </a:solidFill>
                <a:latin typeface="Arial" panose="020B0604020202020204" pitchFamily="34" charset="0"/>
                <a:cs typeface="Arial" panose="020B0604020202020204" pitchFamily="34" charset="0"/>
              </a:rPr>
              <a:t>1827</a:t>
            </a:r>
            <a:r>
              <a:rPr lang="ja-JP" altLang="en-US" sz="3200" b="1">
                <a:solidFill>
                  <a:schemeClr val="tx2"/>
                </a:solidFill>
                <a:latin typeface="Arial" panose="020B0604020202020204" pitchFamily="34" charset="0"/>
                <a:cs typeface="Arial" panose="020B0604020202020204" pitchFamily="34" charset="0"/>
              </a:rPr>
              <a:t>年ー</a:t>
            </a:r>
            <a:r>
              <a:rPr lang="en-US" altLang="ja-JP" sz="3200" b="1" dirty="0">
                <a:solidFill>
                  <a:schemeClr val="tx2"/>
                </a:solidFill>
                <a:latin typeface="Arial" panose="020B0604020202020204" pitchFamily="34" charset="0"/>
                <a:cs typeface="Arial" panose="020B0604020202020204" pitchFamily="34" charset="0"/>
              </a:rPr>
              <a:t>2016</a:t>
            </a:r>
            <a:r>
              <a:rPr lang="ja-JP" altLang="en-US" sz="3200" b="1">
                <a:solidFill>
                  <a:schemeClr val="tx2"/>
                </a:solidFill>
                <a:latin typeface="Arial" panose="020B0604020202020204" pitchFamily="34" charset="0"/>
                <a:cs typeface="Arial" panose="020B0604020202020204" pitchFamily="34" charset="0"/>
              </a:rPr>
              <a:t>年）</a:t>
            </a:r>
            <a:endParaRPr lang="en-US" sz="3200" dirty="0"/>
          </a:p>
        </p:txBody>
      </p:sp>
    </p:spTree>
    <p:extLst>
      <p:ext uri="{BB962C8B-B14F-4D97-AF65-F5344CB8AC3E}">
        <p14:creationId xmlns:p14="http://schemas.microsoft.com/office/powerpoint/2010/main" val="34374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2F8626-938A-EC9E-F1DA-21B118CDF939}"/>
              </a:ext>
            </a:extLst>
          </p:cNvPr>
          <p:cNvSpPr>
            <a:spLocks noGrp="1"/>
          </p:cNvSpPr>
          <p:nvPr>
            <p:ph type="title"/>
          </p:nvPr>
        </p:nvSpPr>
        <p:spPr/>
        <p:txBody>
          <a:bodyPr>
            <a:normAutofit/>
          </a:bodyPr>
          <a:lstStyle/>
          <a:p>
            <a:r>
              <a:rPr lang="ja-JP" altLang="en-US" sz="4000" b="1"/>
              <a:t>ジャーナリズム、「フェイクニュース」、誤情報</a:t>
            </a:r>
            <a:br>
              <a:rPr lang="pt-BR" altLang="ja-JP" dirty="0"/>
            </a:br>
            <a:endParaRPr lang="en-US" sz="1300" dirty="0"/>
          </a:p>
        </p:txBody>
      </p:sp>
      <p:sp>
        <p:nvSpPr>
          <p:cNvPr id="3" name="コンテンツ プレースホルダー 2">
            <a:extLst>
              <a:ext uri="{FF2B5EF4-FFF2-40B4-BE49-F238E27FC236}">
                <a16:creationId xmlns:a16="http://schemas.microsoft.com/office/drawing/2014/main" id="{BF9D6A71-DE28-13FE-C03C-83E4EBF412FC}"/>
              </a:ext>
            </a:extLst>
          </p:cNvPr>
          <p:cNvSpPr>
            <a:spLocks noGrp="1"/>
          </p:cNvSpPr>
          <p:nvPr>
            <p:ph idx="1"/>
          </p:nvPr>
        </p:nvSpPr>
        <p:spPr>
          <a:xfrm>
            <a:off x="1414881" y="4449734"/>
            <a:ext cx="6780852" cy="1951065"/>
          </a:xfrm>
        </p:spPr>
        <p:txBody>
          <a:bodyPr>
            <a:normAutofit fontScale="85000" lnSpcReduction="10000"/>
          </a:bodyPr>
          <a:lstStyle/>
          <a:p>
            <a:r>
              <a:rPr lang="ja-JP" altLang="en-US"/>
              <a:t>偽情報（</a:t>
            </a:r>
            <a:r>
              <a:rPr lang="pt-BR" altLang="ja-JP" b="1" dirty="0" err="1"/>
              <a:t>Disinformation</a:t>
            </a:r>
            <a:r>
              <a:rPr lang="ja-JP" altLang="en-US" b="1"/>
              <a:t>）</a:t>
            </a:r>
            <a:r>
              <a:rPr lang="ja-JP" altLang="en-US"/>
              <a:t>：虚偽の情報であり、個人、社会集団、組織、または国に危害を加えるために</a:t>
            </a:r>
            <a:r>
              <a:rPr lang="ja-JP" altLang="en-US" b="1">
                <a:solidFill>
                  <a:srgbClr val="ED015B"/>
                </a:solidFill>
              </a:rPr>
              <a:t>意図的に作成されたもの</a:t>
            </a:r>
          </a:p>
          <a:p>
            <a:r>
              <a:rPr lang="ja-JP" altLang="en-US"/>
              <a:t>誤情報（</a:t>
            </a:r>
            <a:r>
              <a:rPr lang="pt-BR" altLang="ja-JP" b="1" dirty="0" err="1"/>
              <a:t>Misinformation</a:t>
            </a:r>
            <a:r>
              <a:rPr lang="ja-JP" altLang="pt-BR" b="1"/>
              <a:t>）</a:t>
            </a:r>
            <a:r>
              <a:rPr lang="ja-JP" altLang="en-US" b="1"/>
              <a:t>：</a:t>
            </a:r>
            <a:r>
              <a:rPr lang="ja-JP" altLang="en-US"/>
              <a:t>虚偽ではあるものの、</a:t>
            </a:r>
            <a:r>
              <a:rPr lang="ja-JP" altLang="en-US" b="1">
                <a:solidFill>
                  <a:srgbClr val="ED015B"/>
                </a:solidFill>
              </a:rPr>
              <a:t>危害を加える意図を持って作成されたものではないもの</a:t>
            </a:r>
          </a:p>
          <a:p>
            <a:r>
              <a:rPr lang="ja-JP" altLang="en-US"/>
              <a:t>誤情報（</a:t>
            </a:r>
            <a:r>
              <a:rPr lang="pt-BR" altLang="ja-JP" b="1" dirty="0" err="1"/>
              <a:t>Mal-information</a:t>
            </a:r>
            <a:r>
              <a:rPr lang="ja-JP" altLang="en-US" b="1"/>
              <a:t>）：</a:t>
            </a:r>
            <a:r>
              <a:rPr lang="ja-JP" altLang="en-US"/>
              <a:t>事実に基づいているにもかかわらず、</a:t>
            </a:r>
            <a:r>
              <a:rPr lang="ja-JP" altLang="en-US" b="1">
                <a:solidFill>
                  <a:srgbClr val="ED015B"/>
                </a:solidFill>
              </a:rPr>
              <a:t>個人、社会集団、組織、または国に危害を加えるために利用されるもの</a:t>
            </a:r>
            <a:endParaRPr lang="en-US" b="1" dirty="0">
              <a:solidFill>
                <a:srgbClr val="ED015B"/>
              </a:solidFill>
            </a:endParaRPr>
          </a:p>
        </p:txBody>
      </p:sp>
      <p:pic>
        <p:nvPicPr>
          <p:cNvPr id="1026" name="Picture 2">
            <a:extLst>
              <a:ext uri="{FF2B5EF4-FFF2-40B4-BE49-F238E27FC236}">
                <a16:creationId xmlns:a16="http://schemas.microsoft.com/office/drawing/2014/main" id="{2B27DEF2-9581-1FCA-82ED-3C13654DC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438758"/>
            <a:ext cx="7378700" cy="274538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07BA60D8-B4CB-5FC4-320D-E52CCA7CD731}"/>
              </a:ext>
            </a:extLst>
          </p:cNvPr>
          <p:cNvSpPr txBox="1"/>
          <p:nvPr/>
        </p:nvSpPr>
        <p:spPr>
          <a:xfrm>
            <a:off x="8505714" y="1524823"/>
            <a:ext cx="3064933" cy="5078313"/>
          </a:xfrm>
          <a:prstGeom prst="rect">
            <a:avLst/>
          </a:prstGeom>
          <a:noFill/>
        </p:spPr>
        <p:txBody>
          <a:bodyPr wrap="square" rtlCol="0">
            <a:spAutoFit/>
          </a:bodyPr>
          <a:lstStyle/>
          <a:p>
            <a:r>
              <a:rPr lang="ja-JP" altLang="en-US"/>
              <a:t>ここ数年の出来事は、ジャーナリズムを批判の的にしています。様々な要因がコミュニケーションを取り巻く状況を一変させ、ジャーナリズムの質、影響力、そして信頼性に対する疑問を生じさせています。</a:t>
            </a:r>
            <a:endParaRPr lang="en-US" altLang="ja-JP" dirty="0"/>
          </a:p>
          <a:p>
            <a:endParaRPr lang="en-US" altLang="ja-JP" dirty="0"/>
          </a:p>
          <a:p>
            <a:r>
              <a:rPr lang="ja-JP" altLang="en-US"/>
              <a:t>同時に、</a:t>
            </a:r>
            <a:r>
              <a:rPr lang="ja-JP" altLang="en-US" b="1">
                <a:solidFill>
                  <a:srgbClr val="ED015B"/>
                </a:solidFill>
              </a:rPr>
              <a:t>組織的なキャンペーンによって虚偽の情報（偽情報、誤情報（</a:t>
            </a:r>
            <a:r>
              <a:rPr lang="en-US" altLang="ja-JP" b="1" dirty="0">
                <a:solidFill>
                  <a:srgbClr val="ED015B"/>
                </a:solidFill>
              </a:rPr>
              <a:t>Misinformation, Mal ~information</a:t>
            </a:r>
            <a:r>
              <a:rPr lang="ja-JP" altLang="en-US" b="1">
                <a:solidFill>
                  <a:srgbClr val="ED015B"/>
                </a:solidFill>
              </a:rPr>
              <a:t>）が拡散され、ソーシャルメディア上で無意識のうちに共有される</a:t>
            </a:r>
            <a:r>
              <a:rPr lang="ja-JP" altLang="en-US"/>
              <a:t>ことも少なくありません。</a:t>
            </a:r>
          </a:p>
          <a:p>
            <a:endParaRPr lang="en-US" dirty="0"/>
          </a:p>
        </p:txBody>
      </p:sp>
      <p:sp>
        <p:nvSpPr>
          <p:cNvPr id="5" name="テキスト ボックス 4">
            <a:extLst>
              <a:ext uri="{FF2B5EF4-FFF2-40B4-BE49-F238E27FC236}">
                <a16:creationId xmlns:a16="http://schemas.microsoft.com/office/drawing/2014/main" id="{8A298453-CB89-3690-266F-DC9470E372EC}"/>
              </a:ext>
            </a:extLst>
          </p:cNvPr>
          <p:cNvSpPr txBox="1"/>
          <p:nvPr/>
        </p:nvSpPr>
        <p:spPr>
          <a:xfrm>
            <a:off x="1104900" y="6400799"/>
            <a:ext cx="10020179" cy="369332"/>
          </a:xfrm>
          <a:prstGeom prst="rect">
            <a:avLst/>
          </a:prstGeom>
          <a:noFill/>
        </p:spPr>
        <p:txBody>
          <a:bodyPr wrap="none" rtlCol="0">
            <a:spAutoFit/>
          </a:bodyPr>
          <a:lstStyle/>
          <a:p>
            <a:r>
              <a:rPr lang="pt-BR" altLang="ja-JP" dirty="0"/>
              <a:t>https://</a:t>
            </a:r>
            <a:r>
              <a:rPr lang="pt-BR" altLang="ja-JP" dirty="0" err="1"/>
              <a:t>webarchive.unesco.org</a:t>
            </a:r>
            <a:r>
              <a:rPr lang="pt-BR" altLang="ja-JP" dirty="0"/>
              <a:t>/web/20230926213448/https://</a:t>
            </a:r>
            <a:r>
              <a:rPr lang="pt-BR" altLang="ja-JP" dirty="0" err="1"/>
              <a:t>en.unesco.org</a:t>
            </a:r>
            <a:r>
              <a:rPr lang="pt-BR" altLang="ja-JP" dirty="0"/>
              <a:t>/</a:t>
            </a:r>
            <a:r>
              <a:rPr lang="pt-BR" altLang="ja-JP" dirty="0" err="1"/>
              <a:t>fightfakenews</a:t>
            </a:r>
            <a:endParaRPr lang="en-US" dirty="0"/>
          </a:p>
        </p:txBody>
      </p:sp>
    </p:spTree>
    <p:extLst>
      <p:ext uri="{BB962C8B-B14F-4D97-AF65-F5344CB8AC3E}">
        <p14:creationId xmlns:p14="http://schemas.microsoft.com/office/powerpoint/2010/main" val="54396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BB2E9CE-E8EE-9C6A-6127-2ECB578DD7D6}"/>
              </a:ext>
            </a:extLst>
          </p:cNvPr>
          <p:cNvSpPr>
            <a:spLocks noGrp="1"/>
          </p:cNvSpPr>
          <p:nvPr>
            <p:ph type="body" sz="half" idx="4294967295"/>
          </p:nvPr>
        </p:nvSpPr>
        <p:spPr>
          <a:xfrm>
            <a:off x="310209" y="2287880"/>
            <a:ext cx="3359150" cy="4670611"/>
          </a:xfrm>
        </p:spPr>
        <p:txBody>
          <a:bodyPr>
            <a:noAutofit/>
          </a:bodyPr>
          <a:lstStyle/>
          <a:p>
            <a:pPr marL="0" indent="0">
              <a:buNone/>
            </a:pPr>
            <a:r>
              <a:rPr lang="en-US" sz="2000" b="1" dirty="0" err="1">
                <a:solidFill>
                  <a:srgbClr val="ED015B"/>
                </a:solidFill>
              </a:rPr>
              <a:t>職歴</a:t>
            </a:r>
            <a:r>
              <a:rPr lang="en-US" sz="2000" b="1" dirty="0">
                <a:solidFill>
                  <a:srgbClr val="ED015B"/>
                </a:solidFill>
              </a:rPr>
              <a:t>：</a:t>
            </a:r>
          </a:p>
          <a:p>
            <a:pPr marL="285750" indent="-285750">
              <a:buFont typeface="Arial" panose="020B0604020202020204" pitchFamily="34" charset="0"/>
              <a:buChar char="•"/>
            </a:pPr>
            <a:r>
              <a:rPr lang="en-US" sz="2000" dirty="0" err="1"/>
              <a:t>英会話教師、関西地域</a:t>
            </a:r>
            <a:endParaRPr lang="en-US" sz="2000" dirty="0"/>
          </a:p>
          <a:p>
            <a:pPr marL="285750" indent="-285750">
              <a:buFont typeface="Arial" panose="020B0604020202020204" pitchFamily="34" charset="0"/>
              <a:buChar char="•"/>
            </a:pPr>
            <a:r>
              <a:rPr lang="en-US" sz="2000" dirty="0"/>
              <a:t>P＆G</a:t>
            </a:r>
            <a:r>
              <a:rPr lang="ja-JP" altLang="en-US" sz="2000"/>
              <a:t> バイリンガル秘書、神戸</a:t>
            </a:r>
            <a:endParaRPr lang="en-US" sz="2000" dirty="0"/>
          </a:p>
          <a:p>
            <a:pPr marL="285750" indent="-285750">
              <a:buFont typeface="Arial" panose="020B0604020202020204" pitchFamily="34" charset="0"/>
              <a:buChar char="•"/>
            </a:pPr>
            <a:r>
              <a:rPr lang="en-US" sz="2000" dirty="0" err="1"/>
              <a:t>米州開発銀行、コンサルタントワシントン</a:t>
            </a:r>
            <a:r>
              <a:rPr lang="en-US" sz="2000" dirty="0"/>
              <a:t>, D.C.</a:t>
            </a:r>
          </a:p>
          <a:p>
            <a:pPr marL="285750" indent="-285750">
              <a:buFont typeface="Arial" panose="020B0604020202020204" pitchFamily="34" charset="0"/>
              <a:buChar char="•"/>
            </a:pPr>
            <a:r>
              <a:rPr lang="en-US" sz="2000" dirty="0" err="1"/>
              <a:t>国際エイズ推進構想（IAVI</a:t>
            </a:r>
            <a:r>
              <a:rPr lang="en-US" sz="2000" dirty="0"/>
              <a:t>)</a:t>
            </a:r>
            <a:r>
              <a:rPr lang="en-US" sz="2000" dirty="0" err="1"/>
              <a:t>コンサルタント、</a:t>
            </a:r>
            <a:r>
              <a:rPr lang="en-US" dirty="0" err="1"/>
              <a:t>ニュー</a:t>
            </a:r>
            <a:r>
              <a:rPr lang="en-US" sz="2000" dirty="0" err="1"/>
              <a:t>ヨーク</a:t>
            </a:r>
            <a:endParaRPr lang="en-US" sz="2000" dirty="0"/>
          </a:p>
          <a:p>
            <a:pPr marL="285750" indent="-285750">
              <a:buFont typeface="Arial" panose="020B0604020202020204" pitchFamily="34" charset="0"/>
              <a:buChar char="•"/>
            </a:pPr>
            <a:r>
              <a:rPr lang="en-US" sz="2000" dirty="0" err="1"/>
              <a:t>ユネスコ、教育専門家、パリ、ニューデリ</a:t>
            </a:r>
            <a:r>
              <a:rPr lang="en-US" sz="2000" dirty="0"/>
              <a:t>ー、</a:t>
            </a:r>
            <a:r>
              <a:rPr lang="en-US" sz="2000" dirty="0" err="1"/>
              <a:t>アディスアアベバ、ダカール</a:t>
            </a:r>
            <a:endParaRPr lang="en-US" sz="2000" dirty="0"/>
          </a:p>
          <a:p>
            <a:pPr marL="285750" indent="-285750">
              <a:buFont typeface="Arial" panose="020B0604020202020204" pitchFamily="34" charset="0"/>
              <a:buChar char="•"/>
            </a:pPr>
            <a:r>
              <a:rPr lang="en-US" sz="2000" dirty="0" err="1"/>
              <a:t>関西外国語大学、教授</a:t>
            </a:r>
            <a:endParaRPr lang="en-US" sz="2000" dirty="0"/>
          </a:p>
        </p:txBody>
      </p:sp>
      <p:pic>
        <p:nvPicPr>
          <p:cNvPr id="6" name="コンテンツ プレースホルダー 5">
            <a:extLst>
              <a:ext uri="{FF2B5EF4-FFF2-40B4-BE49-F238E27FC236}">
                <a16:creationId xmlns:a16="http://schemas.microsoft.com/office/drawing/2014/main" id="{309C3569-790A-D045-A23F-2857B38B31A5}"/>
              </a:ext>
            </a:extLst>
          </p:cNvPr>
          <p:cNvPicPr>
            <a:picLocks noGrp="1" noChangeAspect="1"/>
          </p:cNvPicPr>
          <p:nvPr>
            <p:ph idx="4294967295"/>
          </p:nvPr>
        </p:nvPicPr>
        <p:blipFill>
          <a:blip r:embed="rId3"/>
          <a:stretch>
            <a:fillRect/>
          </a:stretch>
        </p:blipFill>
        <p:spPr>
          <a:xfrm>
            <a:off x="4908251" y="2216791"/>
            <a:ext cx="7273925" cy="3811588"/>
          </a:xfrm>
          <a:noFill/>
        </p:spPr>
      </p:pic>
      <p:sp>
        <p:nvSpPr>
          <p:cNvPr id="4" name="タイトル 3">
            <a:extLst>
              <a:ext uri="{FF2B5EF4-FFF2-40B4-BE49-F238E27FC236}">
                <a16:creationId xmlns:a16="http://schemas.microsoft.com/office/drawing/2014/main" id="{762A6CE4-482E-182B-5325-F052880709C5}"/>
              </a:ext>
            </a:extLst>
          </p:cNvPr>
          <p:cNvSpPr>
            <a:spLocks noGrp="1"/>
          </p:cNvSpPr>
          <p:nvPr>
            <p:ph type="title" idx="4294967295"/>
          </p:nvPr>
        </p:nvSpPr>
        <p:spPr>
          <a:xfrm>
            <a:off x="285625" y="0"/>
            <a:ext cx="3736973" cy="2234815"/>
          </a:xfrm>
        </p:spPr>
        <p:txBody>
          <a:bodyPr>
            <a:noAutofit/>
          </a:bodyPr>
          <a:lstStyle/>
          <a:p>
            <a:r>
              <a:rPr lang="ja-JP" altLang="en-US" sz="3200" b="1">
                <a:solidFill>
                  <a:srgbClr val="ED015B"/>
                </a:solidFill>
              </a:rPr>
              <a:t>プロフィール</a:t>
            </a:r>
            <a:br>
              <a:rPr lang="en-US" altLang="ja-JP" sz="3200" dirty="0"/>
            </a:br>
            <a:r>
              <a:rPr lang="en-US" sz="3200" b="1" dirty="0" err="1">
                <a:solidFill>
                  <a:srgbClr val="ED015B"/>
                </a:solidFill>
              </a:rPr>
              <a:t>出身:</a:t>
            </a:r>
            <a:r>
              <a:rPr lang="en-US" sz="3200" b="1" dirty="0" err="1">
                <a:solidFill>
                  <a:srgbClr val="0070C0"/>
                </a:solidFill>
              </a:rPr>
              <a:t>広島市</a:t>
            </a:r>
            <a:br>
              <a:rPr lang="en-US" sz="3200" b="1" dirty="0">
                <a:solidFill>
                  <a:srgbClr val="ED015B"/>
                </a:solidFill>
              </a:rPr>
            </a:br>
            <a:r>
              <a:rPr lang="en-US" sz="3200" b="1" dirty="0" err="1">
                <a:solidFill>
                  <a:srgbClr val="ED015B"/>
                </a:solidFill>
              </a:rPr>
              <a:t>最終学歴:</a:t>
            </a:r>
            <a:r>
              <a:rPr lang="en-US" sz="3200" b="1" dirty="0" err="1">
                <a:solidFill>
                  <a:srgbClr val="0070C0"/>
                </a:solidFill>
              </a:rPr>
              <a:t>コロンビア大学教育博士</a:t>
            </a:r>
            <a:br>
              <a:rPr lang="en-US" sz="3200" b="1" dirty="0">
                <a:solidFill>
                  <a:srgbClr val="0070C0"/>
                </a:solidFill>
              </a:rPr>
            </a:br>
            <a:r>
              <a:rPr lang="en-US" altLang="ja-JP" sz="3200" b="1" dirty="0" err="1">
                <a:solidFill>
                  <a:srgbClr val="ED015B"/>
                </a:solidFill>
              </a:rPr>
              <a:t>専門:</a:t>
            </a:r>
            <a:r>
              <a:rPr lang="en-US" altLang="ja-JP" sz="3200" b="1" dirty="0" err="1">
                <a:solidFill>
                  <a:srgbClr val="0070C0"/>
                </a:solidFill>
              </a:rPr>
              <a:t>国際教育開発</a:t>
            </a:r>
            <a:endParaRPr lang="en-US" sz="3200" b="1" dirty="0">
              <a:solidFill>
                <a:srgbClr val="0070C0"/>
              </a:solidFill>
            </a:endParaRPr>
          </a:p>
        </p:txBody>
      </p:sp>
      <p:sp>
        <p:nvSpPr>
          <p:cNvPr id="7" name="テキスト ボックス 6">
            <a:extLst>
              <a:ext uri="{FF2B5EF4-FFF2-40B4-BE49-F238E27FC236}">
                <a16:creationId xmlns:a16="http://schemas.microsoft.com/office/drawing/2014/main" id="{0EEE9DB8-957D-D6CC-07C0-7EAB53E833F6}"/>
              </a:ext>
            </a:extLst>
          </p:cNvPr>
          <p:cNvSpPr txBox="1"/>
          <p:nvPr/>
        </p:nvSpPr>
        <p:spPr>
          <a:xfrm>
            <a:off x="3936671" y="6150114"/>
            <a:ext cx="1943161" cy="707886"/>
          </a:xfrm>
          <a:prstGeom prst="rect">
            <a:avLst/>
          </a:prstGeom>
          <a:noFill/>
        </p:spPr>
        <p:txBody>
          <a:bodyPr wrap="none" rtlCol="0">
            <a:spAutoFit/>
          </a:bodyPr>
          <a:lstStyle/>
          <a:p>
            <a:r>
              <a:rPr lang="en-US" sz="4000" b="1" dirty="0">
                <a:solidFill>
                  <a:srgbClr val="0070C0"/>
                </a:solidFill>
                <a:latin typeface="Arial" panose="020B0604020202020204" pitchFamily="34" charset="0"/>
                <a:cs typeface="Arial" panose="020B0604020202020204" pitchFamily="34" charset="0"/>
              </a:rPr>
              <a:t>47 </a:t>
            </a:r>
            <a:r>
              <a:rPr lang="en-US" sz="4000" b="1" dirty="0" err="1">
                <a:solidFill>
                  <a:srgbClr val="0070C0"/>
                </a:solidFill>
                <a:latin typeface="Arial" panose="020B0604020202020204" pitchFamily="34" charset="0"/>
                <a:cs typeface="Arial" panose="020B0604020202020204" pitchFamily="34" charset="0"/>
              </a:rPr>
              <a:t>カ国</a:t>
            </a:r>
            <a:endParaRPr lang="en-US" sz="4000" b="1" dirty="0">
              <a:solidFill>
                <a:srgbClr val="0070C0"/>
              </a:solidFill>
              <a:latin typeface="Arial" panose="020B0604020202020204" pitchFamily="34" charset="0"/>
              <a:cs typeface="Arial" panose="020B0604020202020204" pitchFamily="34" charset="0"/>
            </a:endParaRPr>
          </a:p>
        </p:txBody>
      </p:sp>
      <p:pic>
        <p:nvPicPr>
          <p:cNvPr id="5" name="図 4">
            <a:extLst>
              <a:ext uri="{FF2B5EF4-FFF2-40B4-BE49-F238E27FC236}">
                <a16:creationId xmlns:a16="http://schemas.microsoft.com/office/drawing/2014/main" id="{51B146C7-D523-2D69-10C6-B6EFE9D8B453}"/>
              </a:ext>
            </a:extLst>
          </p:cNvPr>
          <p:cNvPicPr>
            <a:picLocks noChangeAspect="1"/>
          </p:cNvPicPr>
          <p:nvPr/>
        </p:nvPicPr>
        <p:blipFill>
          <a:blip r:embed="rId4"/>
          <a:stretch>
            <a:fillRect/>
          </a:stretch>
        </p:blipFill>
        <p:spPr>
          <a:xfrm>
            <a:off x="8858143" y="-1040966"/>
            <a:ext cx="3539161" cy="5008360"/>
          </a:xfrm>
          <a:prstGeom prst="rect">
            <a:avLst/>
          </a:prstGeom>
        </p:spPr>
      </p:pic>
      <p:pic>
        <p:nvPicPr>
          <p:cNvPr id="3" name="図 2">
            <a:extLst>
              <a:ext uri="{FF2B5EF4-FFF2-40B4-BE49-F238E27FC236}">
                <a16:creationId xmlns:a16="http://schemas.microsoft.com/office/drawing/2014/main" id="{F8D58912-9097-4C8A-472F-1BA9147DEB2D}"/>
              </a:ext>
            </a:extLst>
          </p:cNvPr>
          <p:cNvPicPr>
            <a:picLocks noChangeAspect="1"/>
          </p:cNvPicPr>
          <p:nvPr/>
        </p:nvPicPr>
        <p:blipFill>
          <a:blip r:embed="rId5"/>
          <a:stretch>
            <a:fillRect/>
          </a:stretch>
        </p:blipFill>
        <p:spPr>
          <a:xfrm>
            <a:off x="3736973" y="284171"/>
            <a:ext cx="3165724" cy="2366708"/>
          </a:xfrm>
          <a:prstGeom prst="rect">
            <a:avLst/>
          </a:prstGeom>
        </p:spPr>
      </p:pic>
      <p:pic>
        <p:nvPicPr>
          <p:cNvPr id="11" name="図 10">
            <a:extLst>
              <a:ext uri="{FF2B5EF4-FFF2-40B4-BE49-F238E27FC236}">
                <a16:creationId xmlns:a16="http://schemas.microsoft.com/office/drawing/2014/main" id="{F6258172-FC09-D530-9987-04B86DDA089F}"/>
              </a:ext>
            </a:extLst>
          </p:cNvPr>
          <p:cNvPicPr>
            <a:picLocks noChangeAspect="1"/>
          </p:cNvPicPr>
          <p:nvPr/>
        </p:nvPicPr>
        <p:blipFill>
          <a:blip r:embed="rId6"/>
          <a:stretch>
            <a:fillRect/>
          </a:stretch>
        </p:blipFill>
        <p:spPr>
          <a:xfrm>
            <a:off x="6902697" y="280509"/>
            <a:ext cx="2275013" cy="2365410"/>
          </a:xfrm>
          <a:prstGeom prst="rect">
            <a:avLst/>
          </a:prstGeom>
        </p:spPr>
      </p:pic>
      <p:sp>
        <p:nvSpPr>
          <p:cNvPr id="8" name="テキスト ボックス 7">
            <a:extLst>
              <a:ext uri="{FF2B5EF4-FFF2-40B4-BE49-F238E27FC236}">
                <a16:creationId xmlns:a16="http://schemas.microsoft.com/office/drawing/2014/main" id="{7EBA1B7C-E5CC-135E-AB85-D388A6085812}"/>
              </a:ext>
            </a:extLst>
          </p:cNvPr>
          <p:cNvSpPr txBox="1"/>
          <p:nvPr/>
        </p:nvSpPr>
        <p:spPr>
          <a:xfrm>
            <a:off x="3715458" y="3333959"/>
            <a:ext cx="2385589" cy="2554545"/>
          </a:xfrm>
          <a:prstGeom prst="rect">
            <a:avLst/>
          </a:prstGeom>
          <a:noFill/>
        </p:spPr>
        <p:txBody>
          <a:bodyPr wrap="none" rtlCol="0">
            <a:spAutoFit/>
          </a:bodyPr>
          <a:lstStyle/>
          <a:p>
            <a:r>
              <a:rPr lang="en-US" sz="2000" b="1" dirty="0">
                <a:solidFill>
                  <a:srgbClr val="ED015B"/>
                </a:solidFill>
              </a:rPr>
              <a:t>海外生活：28年</a:t>
            </a:r>
          </a:p>
          <a:p>
            <a:r>
              <a:rPr lang="en-US" sz="2000" b="1" dirty="0">
                <a:solidFill>
                  <a:srgbClr val="ED015B"/>
                </a:solidFill>
              </a:rPr>
              <a:t>(1993-2021)</a:t>
            </a:r>
          </a:p>
          <a:p>
            <a:r>
              <a:rPr lang="en-US" sz="2000" b="1" dirty="0" err="1">
                <a:solidFill>
                  <a:srgbClr val="ED015B"/>
                </a:solidFill>
              </a:rPr>
              <a:t>住んだ国</a:t>
            </a:r>
            <a:r>
              <a:rPr lang="en-US" sz="2000" dirty="0"/>
              <a:t>：</a:t>
            </a:r>
          </a:p>
          <a:p>
            <a:r>
              <a:rPr lang="en-US" sz="2000" dirty="0"/>
              <a:t>🇺🇸アメリカ：8年</a:t>
            </a:r>
          </a:p>
          <a:p>
            <a:r>
              <a:rPr lang="en-US" sz="2000" dirty="0"/>
              <a:t>🇫🇷フランス：7年</a:t>
            </a:r>
          </a:p>
          <a:p>
            <a:r>
              <a:rPr lang="en-US" sz="2000" dirty="0"/>
              <a:t>🇮🇳インド：3年</a:t>
            </a:r>
          </a:p>
          <a:p>
            <a:r>
              <a:rPr lang="en-US" sz="2000" dirty="0"/>
              <a:t>🇪🇹エチオピア：3年</a:t>
            </a:r>
          </a:p>
          <a:p>
            <a:r>
              <a:rPr lang="en-US" sz="2000" dirty="0"/>
              <a:t>🇸🇳セネガル：7年</a:t>
            </a:r>
          </a:p>
        </p:txBody>
      </p:sp>
      <p:sp>
        <p:nvSpPr>
          <p:cNvPr id="9" name="テキスト ボックス 8">
            <a:extLst>
              <a:ext uri="{FF2B5EF4-FFF2-40B4-BE49-F238E27FC236}">
                <a16:creationId xmlns:a16="http://schemas.microsoft.com/office/drawing/2014/main" id="{A6C07720-287C-1BA8-B9C9-544D19B549A8}"/>
              </a:ext>
            </a:extLst>
          </p:cNvPr>
          <p:cNvSpPr txBox="1"/>
          <p:nvPr/>
        </p:nvSpPr>
        <p:spPr>
          <a:xfrm>
            <a:off x="7940477" y="4930518"/>
            <a:ext cx="4031873" cy="1938992"/>
          </a:xfrm>
          <a:prstGeom prst="rect">
            <a:avLst/>
          </a:prstGeom>
          <a:noFill/>
        </p:spPr>
        <p:txBody>
          <a:bodyPr wrap="none" rtlCol="0">
            <a:spAutoFit/>
          </a:bodyPr>
          <a:lstStyle/>
          <a:p>
            <a:r>
              <a:rPr lang="en-US" sz="2000" b="1" dirty="0" err="1">
                <a:solidFill>
                  <a:srgbClr val="ED015B"/>
                </a:solidFill>
              </a:rPr>
              <a:t>言語</a:t>
            </a:r>
            <a:endParaRPr lang="en-US" sz="2000" b="1" dirty="0">
              <a:solidFill>
                <a:srgbClr val="ED015B"/>
              </a:solidFill>
            </a:endParaRPr>
          </a:p>
          <a:p>
            <a:r>
              <a:rPr lang="en-US" sz="2000" dirty="0" err="1"/>
              <a:t>日本語：母国語</a:t>
            </a:r>
            <a:endParaRPr lang="en-US" sz="2000" dirty="0"/>
          </a:p>
          <a:p>
            <a:r>
              <a:rPr lang="en-US" sz="2000" dirty="0" err="1"/>
              <a:t>英語：プロフェッショナルレベル</a:t>
            </a:r>
            <a:endParaRPr lang="en-US" sz="2000" dirty="0"/>
          </a:p>
          <a:p>
            <a:r>
              <a:rPr lang="en-US" altLang="ja-JP" sz="2000" dirty="0" err="1"/>
              <a:t>フランス語：中級</a:t>
            </a:r>
            <a:endParaRPr lang="en-US" sz="2000" dirty="0"/>
          </a:p>
          <a:p>
            <a:r>
              <a:rPr lang="en-US" sz="2000" dirty="0" err="1"/>
              <a:t>スペイン語：中級</a:t>
            </a:r>
            <a:endParaRPr lang="en-US" sz="2000" dirty="0"/>
          </a:p>
          <a:p>
            <a:r>
              <a:rPr lang="en-US" sz="2000" dirty="0" err="1"/>
              <a:t>ポルトガル語：初・中級</a:t>
            </a:r>
            <a:endParaRPr lang="en-US" sz="2000" dirty="0"/>
          </a:p>
        </p:txBody>
      </p:sp>
      <p:sp>
        <p:nvSpPr>
          <p:cNvPr id="12" name="テキスト ボックス 11">
            <a:extLst>
              <a:ext uri="{FF2B5EF4-FFF2-40B4-BE49-F238E27FC236}">
                <a16:creationId xmlns:a16="http://schemas.microsoft.com/office/drawing/2014/main" id="{2A7C4C01-9C2A-F4C4-1695-28826AD5167F}"/>
              </a:ext>
            </a:extLst>
          </p:cNvPr>
          <p:cNvSpPr txBox="1"/>
          <p:nvPr/>
        </p:nvSpPr>
        <p:spPr>
          <a:xfrm>
            <a:off x="6209631" y="5427527"/>
            <a:ext cx="1682957" cy="1323439"/>
          </a:xfrm>
          <a:prstGeom prst="rect">
            <a:avLst/>
          </a:prstGeom>
          <a:noFill/>
        </p:spPr>
        <p:txBody>
          <a:bodyPr wrap="square" rtlCol="0">
            <a:spAutoFit/>
          </a:bodyPr>
          <a:lstStyle/>
          <a:p>
            <a:r>
              <a:rPr lang="en-US" sz="2000" b="1" dirty="0" err="1">
                <a:solidFill>
                  <a:srgbClr val="ED015B"/>
                </a:solidFill>
              </a:rPr>
              <a:t>博士論文</a:t>
            </a:r>
            <a:r>
              <a:rPr lang="en-US" sz="2000" b="1" dirty="0">
                <a:solidFill>
                  <a:srgbClr val="ED015B"/>
                </a:solidFill>
              </a:rPr>
              <a:t>：</a:t>
            </a:r>
            <a:r>
              <a:rPr lang="en-US" sz="2000" dirty="0"/>
              <a:t>🇧🇷</a:t>
            </a:r>
            <a:r>
              <a:rPr lang="en-US" sz="2000" dirty="0" err="1"/>
              <a:t>ブラジル貧困対策の奨学金</a:t>
            </a:r>
            <a:endParaRPr lang="en-US" sz="2000" dirty="0"/>
          </a:p>
        </p:txBody>
      </p:sp>
    </p:spTree>
    <p:extLst>
      <p:ext uri="{BB962C8B-B14F-4D97-AF65-F5344CB8AC3E}">
        <p14:creationId xmlns:p14="http://schemas.microsoft.com/office/powerpoint/2010/main" val="41911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90F452-63A7-4FCB-A5A8-07EBE91467EA}"/>
              </a:ext>
            </a:extLst>
          </p:cNvPr>
          <p:cNvSpPr>
            <a:spLocks noGrp="1"/>
          </p:cNvSpPr>
          <p:nvPr>
            <p:ph type="title"/>
          </p:nvPr>
        </p:nvSpPr>
        <p:spPr/>
        <p:txBody>
          <a:bodyPr>
            <a:normAutofit fontScale="90000"/>
          </a:bodyPr>
          <a:lstStyle/>
          <a:p>
            <a:r>
              <a:rPr lang="ja-JP" altLang="en-US" sz="4000" b="1"/>
              <a:t>ユネスコで、表現の自由、偽情報、民主主義を議論　</a:t>
            </a:r>
            <a:br>
              <a:rPr lang="en-US" altLang="ja-JP" b="1" dirty="0"/>
            </a:br>
            <a:r>
              <a:rPr lang="ja-JP" altLang="en-US" b="1"/>
              <a:t>ユネスコ本部（パリ）</a:t>
            </a:r>
            <a:r>
              <a:rPr lang="en-US" altLang="ja-JP" b="1" dirty="0"/>
              <a:t>2022</a:t>
            </a:r>
            <a:r>
              <a:rPr lang="ja-JP" altLang="en-US" b="1"/>
              <a:t>年</a:t>
            </a:r>
            <a:r>
              <a:rPr lang="en-US" altLang="ja-JP" b="1" dirty="0"/>
              <a:t>7</a:t>
            </a:r>
            <a:r>
              <a:rPr lang="ja-JP" altLang="en-US" b="1"/>
              <a:t>月</a:t>
            </a:r>
            <a:r>
              <a:rPr lang="en-US" altLang="ja-JP" b="1" dirty="0"/>
              <a:t>8</a:t>
            </a:r>
            <a:r>
              <a:rPr lang="ja-JP" altLang="en-US" b="1"/>
              <a:t>日</a:t>
            </a:r>
            <a:r>
              <a:rPr lang="pt-BR" altLang="ja-JP" b="1" dirty="0"/>
              <a:t> </a:t>
            </a:r>
            <a:endParaRPr lang="en-US" dirty="0"/>
          </a:p>
        </p:txBody>
      </p:sp>
      <p:sp>
        <p:nvSpPr>
          <p:cNvPr id="3" name="コンテンツ プレースホルダー 2">
            <a:extLst>
              <a:ext uri="{FF2B5EF4-FFF2-40B4-BE49-F238E27FC236}">
                <a16:creationId xmlns:a16="http://schemas.microsoft.com/office/drawing/2014/main" id="{EF314E4F-1845-CF67-258B-8B9D1ED1C7CF}"/>
              </a:ext>
            </a:extLst>
          </p:cNvPr>
          <p:cNvSpPr>
            <a:spLocks noGrp="1"/>
          </p:cNvSpPr>
          <p:nvPr>
            <p:ph idx="1"/>
          </p:nvPr>
        </p:nvSpPr>
        <p:spPr/>
        <p:txBody>
          <a:bodyPr>
            <a:normAutofit lnSpcReduction="10000"/>
          </a:bodyPr>
          <a:lstStyle/>
          <a:p>
            <a:pPr marL="0" indent="0" fontAlgn="t">
              <a:buNone/>
            </a:pPr>
            <a:r>
              <a:rPr lang="ja-JP" altLang="en-US"/>
              <a:t>「</a:t>
            </a:r>
            <a:r>
              <a:rPr lang="ja-JP" altLang="en-US" b="1">
                <a:solidFill>
                  <a:srgbClr val="ED015B"/>
                </a:solidFill>
              </a:rPr>
              <a:t>選挙期間中、拡散する誤情報や偽情報は、しばしば分断を煽ったり、特定の集団を標的にしたり、政治的利益を得たりするために利用されます</a:t>
            </a:r>
            <a:r>
              <a:rPr lang="ja-JP" altLang="en-US"/>
              <a:t>。。。。ユネスコは</a:t>
            </a:r>
            <a:r>
              <a:rPr lang="ja-JP" altLang="en-US" b="1">
                <a:solidFill>
                  <a:srgbClr val="ED015B"/>
                </a:solidFill>
              </a:rPr>
              <a:t>人権に基づくアプローチ</a:t>
            </a:r>
            <a:r>
              <a:rPr lang="ja-JP" altLang="en-US"/>
              <a:t>を通じて誤情報や偽情報に対処しています。私たちは、</a:t>
            </a:r>
            <a:r>
              <a:rPr lang="ja-JP" altLang="en-US" b="1">
                <a:solidFill>
                  <a:srgbClr val="ED015B"/>
                </a:solidFill>
              </a:rPr>
              <a:t>偽情報への対処を目的とした国内法や政策を、表現の自由に関する国際基準と整合させることを提唱</a:t>
            </a:r>
            <a:r>
              <a:rPr lang="ja-JP" altLang="en-US"/>
              <a:t>しています。」　タウフィク・ジェラシ　ユネスコ広報情報担当事務局長補</a:t>
            </a:r>
            <a:endParaRPr lang="en-US" altLang="ja-JP" dirty="0"/>
          </a:p>
          <a:p>
            <a:pPr marL="0" indent="0" fontAlgn="t">
              <a:buNone/>
            </a:pPr>
            <a:r>
              <a:rPr lang="ja-JP" altLang="en-US"/>
              <a:t>基調講演者、</a:t>
            </a:r>
            <a:r>
              <a:rPr lang="ja-JP" altLang="en-US" b="1"/>
              <a:t>ブラジル連邦最高裁判所判事のルイス・ロベルト・バローゾ大臣</a:t>
            </a:r>
            <a:r>
              <a:rPr lang="ja-JP" altLang="en-US"/>
              <a:t>は、現在のデジタルの課題とそれが表現の自由に対して及ぼす脅威というテーマについて、</a:t>
            </a:r>
            <a:r>
              <a:rPr lang="ja-JP" altLang="en-US" b="1">
                <a:solidFill>
                  <a:srgbClr val="ED015B"/>
                </a:solidFill>
              </a:rPr>
              <a:t>倫理と人工知能に関するユネスコの勧告</a:t>
            </a:r>
            <a:r>
              <a:rPr lang="ja-JP" altLang="en-US"/>
              <a:t>に言及しました。</a:t>
            </a:r>
          </a:p>
          <a:p>
            <a:pPr fontAlgn="t"/>
            <a:r>
              <a:rPr lang="ja-JP" altLang="en-US"/>
              <a:t>第一に、現代の世界では公共空間へのアクセスはもはや問題ではなく、むしろ</a:t>
            </a:r>
            <a:r>
              <a:rPr lang="ja-JP" altLang="en-US" b="1">
                <a:solidFill>
                  <a:srgbClr val="ED015B"/>
                </a:solidFill>
              </a:rPr>
              <a:t>視聴者の注目を集めることが課題</a:t>
            </a:r>
            <a:r>
              <a:rPr lang="ja-JP" altLang="en-US"/>
              <a:t>となっています。</a:t>
            </a:r>
            <a:endParaRPr lang="en-US" altLang="ja-JP" dirty="0"/>
          </a:p>
          <a:p>
            <a:pPr fontAlgn="t"/>
            <a:r>
              <a:rPr lang="ja-JP" altLang="en-US"/>
              <a:t>第二に、いくつかの研究によると、</a:t>
            </a:r>
            <a:r>
              <a:rPr lang="ja-JP" altLang="en-US" b="1">
                <a:solidFill>
                  <a:srgbClr val="ED015B"/>
                </a:solidFill>
              </a:rPr>
              <a:t>虚偽、中傷的、扇情的なコンテンツは、理性的で節度のある発言よりもはるかに夢中にさせます</a:t>
            </a:r>
            <a:r>
              <a:rPr lang="ja-JP" altLang="en-US"/>
              <a:t>。</a:t>
            </a:r>
            <a:endParaRPr lang="en-US" altLang="ja-JP" dirty="0"/>
          </a:p>
          <a:p>
            <a:pPr fontAlgn="t"/>
            <a:r>
              <a:rPr lang="ja-JP" altLang="en-US"/>
              <a:t>第三に、</a:t>
            </a:r>
            <a:r>
              <a:rPr lang="ja-JP" altLang="en-US" b="1">
                <a:solidFill>
                  <a:srgbClr val="ED015B"/>
                </a:solidFill>
              </a:rPr>
              <a:t>ヘイトスピーチ、フェイクニュース、扇情主義は、ソーシャルプラットフォーム上でこの種のコンテンツを拡散・公開する誤った動機を与えて</a:t>
            </a:r>
            <a:r>
              <a:rPr lang="ja-JP" altLang="en-US"/>
              <a:t>しまいます。」</a:t>
            </a:r>
          </a:p>
        </p:txBody>
      </p:sp>
      <p:sp>
        <p:nvSpPr>
          <p:cNvPr id="4" name="テキスト ボックス 3">
            <a:extLst>
              <a:ext uri="{FF2B5EF4-FFF2-40B4-BE49-F238E27FC236}">
                <a16:creationId xmlns:a16="http://schemas.microsoft.com/office/drawing/2014/main" id="{3E24E614-901B-7944-44EF-0C86111BEB27}"/>
              </a:ext>
            </a:extLst>
          </p:cNvPr>
          <p:cNvSpPr txBox="1"/>
          <p:nvPr/>
        </p:nvSpPr>
        <p:spPr>
          <a:xfrm>
            <a:off x="100747" y="6383979"/>
            <a:ext cx="11988988" cy="338554"/>
          </a:xfrm>
          <a:prstGeom prst="rect">
            <a:avLst/>
          </a:prstGeom>
          <a:noFill/>
        </p:spPr>
        <p:txBody>
          <a:bodyPr wrap="none" rtlCol="0">
            <a:spAutoFit/>
          </a:bodyPr>
          <a:lstStyle/>
          <a:p>
            <a:r>
              <a:rPr lang="en-US" sz="1600" dirty="0"/>
              <a:t>https://</a:t>
            </a:r>
            <a:r>
              <a:rPr lang="en-US" sz="1600" dirty="0" err="1"/>
              <a:t>www.unesco.org</a:t>
            </a:r>
            <a:r>
              <a:rPr lang="en-US" sz="1600" dirty="0"/>
              <a:t>/</a:t>
            </a:r>
            <a:r>
              <a:rPr lang="en-US" sz="1600" dirty="0" err="1"/>
              <a:t>en</a:t>
            </a:r>
            <a:r>
              <a:rPr lang="en-US" sz="1600" dirty="0"/>
              <a:t>/articles/freedom-expression-disinformation-and-democracy-debated-unesco-brainboost-session</a:t>
            </a:r>
          </a:p>
        </p:txBody>
      </p:sp>
    </p:spTree>
    <p:extLst>
      <p:ext uri="{BB962C8B-B14F-4D97-AF65-F5344CB8AC3E}">
        <p14:creationId xmlns:p14="http://schemas.microsoft.com/office/powerpoint/2010/main" val="26792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288F7E-0F0E-1E7B-44F9-EEEAEB48610D}"/>
              </a:ext>
            </a:extLst>
          </p:cNvPr>
          <p:cNvSpPr>
            <a:spLocks noGrp="1"/>
          </p:cNvSpPr>
          <p:nvPr>
            <p:ph type="title"/>
          </p:nvPr>
        </p:nvSpPr>
        <p:spPr/>
        <p:txBody>
          <a:bodyPr>
            <a:normAutofit/>
          </a:bodyPr>
          <a:lstStyle/>
          <a:p>
            <a:r>
              <a:rPr lang="en-US" sz="6000" dirty="0" err="1"/>
              <a:t>戦争プロパガンダ</a:t>
            </a:r>
            <a:endParaRPr lang="en-US" sz="6000" dirty="0"/>
          </a:p>
        </p:txBody>
      </p:sp>
      <p:pic>
        <p:nvPicPr>
          <p:cNvPr id="4" name="オンライン メディア 3" descr="こうして権力者は戦争を始める【プロパガンダの法則】">
            <a:hlinkClick r:id="" action="ppaction://media"/>
            <a:extLst>
              <a:ext uri="{FF2B5EF4-FFF2-40B4-BE49-F238E27FC236}">
                <a16:creationId xmlns:a16="http://schemas.microsoft.com/office/drawing/2014/main" id="{F06C875C-143F-22AB-5A14-8B7699280717}"/>
              </a:ext>
            </a:extLst>
          </p:cNvPr>
          <p:cNvPicPr>
            <a:picLocks noGrp="1" noRot="1" noChangeAspect="1"/>
          </p:cNvPicPr>
          <p:nvPr>
            <p:ph idx="1"/>
            <a:videoFile r:link="rId1"/>
          </p:nvPr>
        </p:nvPicPr>
        <p:blipFill>
          <a:blip r:embed="rId4"/>
          <a:stretch>
            <a:fillRect/>
          </a:stretch>
        </p:blipFill>
        <p:spPr>
          <a:xfrm>
            <a:off x="1104900" y="1374464"/>
            <a:ext cx="7247944" cy="4095365"/>
          </a:xfrm>
          <a:prstGeom prst="rect">
            <a:avLst/>
          </a:prstGeom>
        </p:spPr>
      </p:pic>
      <p:sp>
        <p:nvSpPr>
          <p:cNvPr id="6" name="テキスト ボックス 5">
            <a:extLst>
              <a:ext uri="{FF2B5EF4-FFF2-40B4-BE49-F238E27FC236}">
                <a16:creationId xmlns:a16="http://schemas.microsoft.com/office/drawing/2014/main" id="{E37F85DA-BF41-609F-13FA-AD7ECB81570A}"/>
              </a:ext>
            </a:extLst>
          </p:cNvPr>
          <p:cNvSpPr txBox="1"/>
          <p:nvPr/>
        </p:nvSpPr>
        <p:spPr>
          <a:xfrm>
            <a:off x="8352844" y="1930399"/>
            <a:ext cx="3466623" cy="4031873"/>
          </a:xfrm>
          <a:prstGeom prst="rect">
            <a:avLst/>
          </a:prstGeom>
          <a:noFill/>
        </p:spPr>
        <p:txBody>
          <a:bodyPr wrap="square" rtlCol="0">
            <a:spAutoFit/>
          </a:bodyPr>
          <a:lstStyle/>
          <a:p>
            <a:pPr algn="ctr"/>
            <a:r>
              <a:rPr lang="en-US" sz="3200" dirty="0"/>
              <a:t>「</a:t>
            </a:r>
            <a:r>
              <a:rPr lang="en-US" sz="3200" dirty="0" err="1"/>
              <a:t>敵への憎しみ</a:t>
            </a:r>
            <a:endParaRPr lang="en-US" sz="3200" dirty="0"/>
          </a:p>
          <a:p>
            <a:pPr algn="ctr"/>
            <a:r>
              <a:rPr lang="en-US" sz="3200" dirty="0" err="1"/>
              <a:t>を煽り</a:t>
            </a:r>
            <a:r>
              <a:rPr lang="en-US" sz="3200" dirty="0"/>
              <a:t>、</a:t>
            </a:r>
          </a:p>
          <a:p>
            <a:pPr algn="ctr"/>
            <a:r>
              <a:rPr lang="en-US" sz="3200" dirty="0" err="1"/>
              <a:t>愛国心を</a:t>
            </a:r>
            <a:endParaRPr lang="en-US" sz="3200" dirty="0"/>
          </a:p>
          <a:p>
            <a:pPr algn="ctr"/>
            <a:r>
              <a:rPr lang="en-US" sz="3200" dirty="0" err="1"/>
              <a:t>高めることで</a:t>
            </a:r>
            <a:endParaRPr lang="en-US" sz="3200" dirty="0"/>
          </a:p>
          <a:p>
            <a:pPr algn="ctr"/>
            <a:r>
              <a:rPr lang="en-US" sz="3200" dirty="0" err="1"/>
              <a:t>人々の意識を</a:t>
            </a:r>
            <a:endParaRPr lang="en-US" sz="3200" dirty="0"/>
          </a:p>
          <a:p>
            <a:pPr algn="ctr"/>
            <a:r>
              <a:rPr lang="en-US" sz="3200" dirty="0" err="1"/>
              <a:t>戦争へと</a:t>
            </a:r>
            <a:endParaRPr lang="en-US" sz="3200" dirty="0"/>
          </a:p>
          <a:p>
            <a:pPr algn="ctr"/>
            <a:r>
              <a:rPr lang="en-US" sz="3200" dirty="0" err="1"/>
              <a:t>向けさせる</a:t>
            </a:r>
            <a:endParaRPr lang="en-US" sz="3200" dirty="0"/>
          </a:p>
          <a:p>
            <a:pPr algn="ctr"/>
            <a:r>
              <a:rPr lang="en-US" sz="3200" dirty="0" err="1"/>
              <a:t>宣伝手法</a:t>
            </a:r>
            <a:r>
              <a:rPr lang="en-US" sz="3200" dirty="0"/>
              <a:t>」</a:t>
            </a:r>
          </a:p>
        </p:txBody>
      </p:sp>
      <p:sp>
        <p:nvSpPr>
          <p:cNvPr id="7" name="テキスト ボックス 6">
            <a:extLst>
              <a:ext uri="{FF2B5EF4-FFF2-40B4-BE49-F238E27FC236}">
                <a16:creationId xmlns:a16="http://schemas.microsoft.com/office/drawing/2014/main" id="{5A24E86A-5114-B9EE-72C0-E45A7BEAE91A}"/>
              </a:ext>
            </a:extLst>
          </p:cNvPr>
          <p:cNvSpPr txBox="1"/>
          <p:nvPr/>
        </p:nvSpPr>
        <p:spPr>
          <a:xfrm>
            <a:off x="1104900" y="5828544"/>
            <a:ext cx="7090832" cy="1077218"/>
          </a:xfrm>
          <a:prstGeom prst="rect">
            <a:avLst/>
          </a:prstGeom>
          <a:noFill/>
        </p:spPr>
        <p:txBody>
          <a:bodyPr wrap="square" rtlCol="0">
            <a:spAutoFit/>
          </a:bodyPr>
          <a:lstStyle/>
          <a:p>
            <a:r>
              <a:rPr lang="en-US" sz="3200" dirty="0" err="1"/>
              <a:t>原貫太・フリーランス国際協力士</a:t>
            </a:r>
            <a:endParaRPr lang="en-US" sz="3200" dirty="0"/>
          </a:p>
          <a:p>
            <a:r>
              <a:rPr lang="en-US" sz="3200" dirty="0"/>
              <a:t>2024年11月2日</a:t>
            </a:r>
            <a:r>
              <a:rPr lang="ja-JP" altLang="en-US" sz="3200"/>
              <a:t>　</a:t>
            </a:r>
            <a:r>
              <a:rPr lang="en-US" sz="3200" dirty="0"/>
              <a:t>16:51</a:t>
            </a:r>
          </a:p>
        </p:txBody>
      </p:sp>
      <p:sp>
        <p:nvSpPr>
          <p:cNvPr id="3" name="テキスト ボックス 2">
            <a:extLst>
              <a:ext uri="{FF2B5EF4-FFF2-40B4-BE49-F238E27FC236}">
                <a16:creationId xmlns:a16="http://schemas.microsoft.com/office/drawing/2014/main" id="{5E58DA99-80C6-5F16-C408-D8148F5698EF}"/>
              </a:ext>
            </a:extLst>
          </p:cNvPr>
          <p:cNvSpPr txBox="1"/>
          <p:nvPr/>
        </p:nvSpPr>
        <p:spPr>
          <a:xfrm>
            <a:off x="1115374" y="5531384"/>
            <a:ext cx="3534942" cy="646331"/>
          </a:xfrm>
          <a:prstGeom prst="rect">
            <a:avLst/>
          </a:prstGeom>
          <a:noFill/>
        </p:spPr>
        <p:txBody>
          <a:bodyPr wrap="none" rtlCol="0">
            <a:spAutoFit/>
          </a:bodyPr>
          <a:lstStyle/>
          <a:p>
            <a:r>
              <a:rPr lang="en-US" dirty="0">
                <a:hlinkClick r:id="rId5"/>
              </a:rPr>
              <a:t>https://youtu.be/Sby7Kh8vDKs</a:t>
            </a:r>
            <a:endParaRPr lang="en-US" dirty="0"/>
          </a:p>
          <a:p>
            <a:endParaRPr lang="en-US" dirty="0"/>
          </a:p>
        </p:txBody>
      </p:sp>
    </p:spTree>
    <p:extLst>
      <p:ext uri="{BB962C8B-B14F-4D97-AF65-F5344CB8AC3E}">
        <p14:creationId xmlns:p14="http://schemas.microsoft.com/office/powerpoint/2010/main" val="347074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56EDB3-3AF3-7845-9ECB-889930951B7C}"/>
              </a:ext>
            </a:extLst>
          </p:cNvPr>
          <p:cNvSpPr>
            <a:spLocks noGrp="1"/>
          </p:cNvSpPr>
          <p:nvPr>
            <p:ph type="title"/>
          </p:nvPr>
        </p:nvSpPr>
        <p:spPr>
          <a:xfrm>
            <a:off x="8842915" y="27120"/>
            <a:ext cx="2152188" cy="1096962"/>
          </a:xfrm>
        </p:spPr>
        <p:txBody>
          <a:bodyPr>
            <a:noAutofit/>
          </a:bodyPr>
          <a:lstStyle/>
          <a:p>
            <a:r>
              <a:rPr lang="ja-JP" altLang="en-US" sz="3200" b="1" i="0" u="none" strike="noStrike">
                <a:solidFill>
                  <a:srgbClr val="222222"/>
                </a:solidFill>
                <a:effectLst/>
                <a:latin typeface="Arial" panose="020B0604020202020204" pitchFamily="34" charset="0"/>
                <a:ea typeface="ヒラギノ角ゴ Pro W3" panose="020B0300000000000000" pitchFamily="34" charset="-128"/>
                <a:cs typeface="Arial" panose="020B0604020202020204" pitchFamily="34" charset="0"/>
              </a:rPr>
              <a:t>日露戦争の</a:t>
            </a:r>
            <a:br>
              <a:rPr lang="en-US" altLang="ja-JP" sz="3200" b="1" i="0" u="none" strike="noStrike" dirty="0">
                <a:solidFill>
                  <a:srgbClr val="222222"/>
                </a:solidFill>
                <a:effectLst/>
                <a:latin typeface="Arial" panose="020B0604020202020204" pitchFamily="34" charset="0"/>
                <a:ea typeface="ヒラギノ角ゴ Pro W3" panose="020B0300000000000000" pitchFamily="34" charset="-128"/>
                <a:cs typeface="Arial" panose="020B0604020202020204" pitchFamily="34" charset="0"/>
              </a:rPr>
            </a:br>
            <a:r>
              <a:rPr lang="ja-JP" altLang="en-US" sz="3200" b="1" i="0" u="none" strike="noStrike">
                <a:solidFill>
                  <a:srgbClr val="222222"/>
                </a:solidFill>
                <a:effectLst/>
                <a:latin typeface="Arial" panose="020B0604020202020204" pitchFamily="34" charset="0"/>
                <a:ea typeface="ヒラギノ角ゴ Pro W3" panose="020B0300000000000000" pitchFamily="34" charset="-128"/>
                <a:cs typeface="Arial" panose="020B0604020202020204" pitchFamily="34" charset="0"/>
              </a:rPr>
              <a:t>風刺画</a:t>
            </a:r>
            <a:endParaRPr lang="en-US" sz="3200" dirty="0"/>
          </a:p>
        </p:txBody>
      </p:sp>
      <p:pic>
        <p:nvPicPr>
          <p:cNvPr id="6" name="コンテンツ プレースホルダー 5">
            <a:extLst>
              <a:ext uri="{FF2B5EF4-FFF2-40B4-BE49-F238E27FC236}">
                <a16:creationId xmlns:a16="http://schemas.microsoft.com/office/drawing/2014/main" id="{8D044EEC-DC49-5D74-1AEE-576CA956DBB1}"/>
              </a:ext>
            </a:extLst>
          </p:cNvPr>
          <p:cNvPicPr>
            <a:picLocks noGrp="1" noChangeAspect="1"/>
          </p:cNvPicPr>
          <p:nvPr>
            <p:ph idx="1"/>
          </p:nvPr>
        </p:nvPicPr>
        <p:blipFill>
          <a:blip r:embed="rId2"/>
          <a:stretch>
            <a:fillRect/>
          </a:stretch>
        </p:blipFill>
        <p:spPr>
          <a:xfrm>
            <a:off x="425767" y="982598"/>
            <a:ext cx="8145489" cy="5016758"/>
          </a:xfrm>
        </p:spPr>
      </p:pic>
      <p:sp>
        <p:nvSpPr>
          <p:cNvPr id="5" name="テキスト ボックス 4">
            <a:extLst>
              <a:ext uri="{FF2B5EF4-FFF2-40B4-BE49-F238E27FC236}">
                <a16:creationId xmlns:a16="http://schemas.microsoft.com/office/drawing/2014/main" id="{0B12F929-D930-0F57-8986-4588E6E76557}"/>
              </a:ext>
            </a:extLst>
          </p:cNvPr>
          <p:cNvSpPr txBox="1"/>
          <p:nvPr/>
        </p:nvSpPr>
        <p:spPr>
          <a:xfrm>
            <a:off x="1104900" y="6354494"/>
            <a:ext cx="6099716" cy="369332"/>
          </a:xfrm>
          <a:prstGeom prst="rect">
            <a:avLst/>
          </a:prstGeom>
          <a:noFill/>
        </p:spPr>
        <p:txBody>
          <a:bodyPr wrap="square">
            <a:spAutoFit/>
          </a:bodyPr>
          <a:lstStyle/>
          <a:p>
            <a:r>
              <a:rPr lang="en-US" altLang="ja-JP" dirty="0"/>
              <a:t>https://</a:t>
            </a:r>
            <a:r>
              <a:rPr lang="en-US" altLang="ja-JP" dirty="0" err="1"/>
              <a:t>www.chosyu-journal.jp</a:t>
            </a:r>
            <a:r>
              <a:rPr lang="en-US" altLang="ja-JP" dirty="0"/>
              <a:t>/</a:t>
            </a:r>
            <a:r>
              <a:rPr lang="en-US" altLang="ja-JP" dirty="0" err="1"/>
              <a:t>kyoikubunka</a:t>
            </a:r>
            <a:r>
              <a:rPr lang="en-US" altLang="ja-JP" dirty="0"/>
              <a:t>/23577</a:t>
            </a:r>
            <a:endParaRPr lang="en-US" dirty="0"/>
          </a:p>
        </p:txBody>
      </p:sp>
      <p:sp>
        <p:nvSpPr>
          <p:cNvPr id="8" name="テキスト ボックス 7">
            <a:extLst>
              <a:ext uri="{FF2B5EF4-FFF2-40B4-BE49-F238E27FC236}">
                <a16:creationId xmlns:a16="http://schemas.microsoft.com/office/drawing/2014/main" id="{FD9B6AFA-D7B0-18D7-51A7-544CA2ACE5C6}"/>
              </a:ext>
            </a:extLst>
          </p:cNvPr>
          <p:cNvSpPr txBox="1"/>
          <p:nvPr/>
        </p:nvSpPr>
        <p:spPr>
          <a:xfrm>
            <a:off x="8681223" y="1321680"/>
            <a:ext cx="3250582" cy="5509200"/>
          </a:xfrm>
          <a:prstGeom prst="rect">
            <a:avLst/>
          </a:prstGeom>
          <a:noFill/>
        </p:spPr>
        <p:txBody>
          <a:bodyPr wrap="square">
            <a:spAutoFit/>
          </a:bodyPr>
          <a:lstStyle/>
          <a:p>
            <a:r>
              <a:rPr lang="ja-JP" altLang="en-US" sz="2200" b="0" i="0" u="none" strike="noStrike">
                <a:solidFill>
                  <a:srgbClr val="333333"/>
                </a:solidFill>
                <a:effectLst/>
                <a:latin typeface="Arial" panose="020B0604020202020204" pitchFamily="34" charset="0"/>
                <a:ea typeface="ヒラギノ角ゴ Pro W3" panose="020B0300000000000000" pitchFamily="34" charset="-128"/>
                <a:cs typeface="Arial" panose="020B0604020202020204" pitchFamily="34" charset="0"/>
              </a:rPr>
              <a:t>「フランスのジョルジュ・ビゴー（画家・漫画家）が描いた風刺画は、腕を後に組んで葉巻を吸って構えるロシア将校に、へっぴり腰で刀を突き付けている日本の軍人を対置し、両者の力関係を表現している。そして、日本の軍人をイギリスが背後からけしかけ、その後でアンクル・サム（アメリカ）がパイプを咥えて見守っている。」</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986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4461B2-DE4B-44B3-BAC2-B72C44B16C8B}"/>
              </a:ext>
            </a:extLst>
          </p:cNvPr>
          <p:cNvSpPr>
            <a:spLocks noGrp="1"/>
          </p:cNvSpPr>
          <p:nvPr>
            <p:ph type="title"/>
          </p:nvPr>
        </p:nvSpPr>
        <p:spPr/>
        <p:txBody>
          <a:bodyPr>
            <a:normAutofit fontScale="90000"/>
          </a:bodyPr>
          <a:lstStyle/>
          <a:p>
            <a:pPr algn="l"/>
            <a:r>
              <a:rPr lang="ja-JP" altLang="en-US" sz="4400" b="1" i="0">
                <a:solidFill>
                  <a:srgbClr val="0F0F0F"/>
                </a:solidFill>
                <a:effectLst/>
                <a:latin typeface="Roboto" panose="02000000000000000000" pitchFamily="2" charset="0"/>
              </a:rPr>
              <a:t>「戦争のつくりかた」アニメーションプロジェクト</a:t>
            </a:r>
            <a:r>
              <a:rPr lang="en-US" altLang="ja-JP" sz="4400" b="1" i="0" dirty="0">
                <a:solidFill>
                  <a:srgbClr val="0F0F0F"/>
                </a:solidFill>
                <a:effectLst/>
                <a:latin typeface="Roboto" panose="02000000000000000000" pitchFamily="2" charset="0"/>
              </a:rPr>
              <a:t>-What Happens Before War?</a:t>
            </a:r>
          </a:p>
        </p:txBody>
      </p:sp>
      <p:sp>
        <p:nvSpPr>
          <p:cNvPr id="5" name="テキスト ボックス 4">
            <a:extLst>
              <a:ext uri="{FF2B5EF4-FFF2-40B4-BE49-F238E27FC236}">
                <a16:creationId xmlns:a16="http://schemas.microsoft.com/office/drawing/2014/main" id="{89D45A77-CC87-C5C0-6598-D314CA7F0624}"/>
              </a:ext>
            </a:extLst>
          </p:cNvPr>
          <p:cNvSpPr txBox="1"/>
          <p:nvPr/>
        </p:nvSpPr>
        <p:spPr>
          <a:xfrm>
            <a:off x="9334933" y="1449797"/>
            <a:ext cx="2509737" cy="5016758"/>
          </a:xfrm>
          <a:prstGeom prst="rect">
            <a:avLst/>
          </a:prstGeom>
          <a:noFill/>
        </p:spPr>
        <p:txBody>
          <a:bodyPr wrap="square">
            <a:spAutoFit/>
          </a:bodyPr>
          <a:lstStyle/>
          <a:p>
            <a:r>
              <a:rPr lang="en-US" altLang="ja-JP" sz="2000" b="0" i="0" dirty="0">
                <a:solidFill>
                  <a:srgbClr val="131313"/>
                </a:solidFill>
                <a:effectLst/>
                <a:latin typeface="Arial" panose="020B0604020202020204" pitchFamily="34" charset="0"/>
                <a:cs typeface="Arial" panose="020B0604020202020204" pitchFamily="34" charset="0"/>
              </a:rPr>
              <a:t>2004</a:t>
            </a:r>
            <a:r>
              <a:rPr lang="ja-JP" altLang="en-US" sz="2000" b="0" i="0">
                <a:solidFill>
                  <a:srgbClr val="131313"/>
                </a:solidFill>
                <a:effectLst/>
                <a:latin typeface="Arial" panose="020B0604020202020204" pitchFamily="34" charset="0"/>
                <a:cs typeface="Arial" panose="020B0604020202020204" pitchFamily="34" charset="0"/>
              </a:rPr>
              <a:t>年、この国が戦争へと近づいていくのではないかと気づいた人たちによって制作された「絵本」です。</a:t>
            </a:r>
            <a:endParaRPr lang="en-US" altLang="ja-JP" sz="2000" b="0" i="0" dirty="0">
              <a:solidFill>
                <a:srgbClr val="131313"/>
              </a:solidFill>
              <a:effectLst/>
              <a:latin typeface="Arial" panose="020B0604020202020204" pitchFamily="34" charset="0"/>
              <a:cs typeface="Arial" panose="020B0604020202020204" pitchFamily="34" charset="0"/>
            </a:endParaRPr>
          </a:p>
          <a:p>
            <a:endParaRPr lang="en-US" altLang="ja-JP" sz="2000" b="0" i="0" dirty="0">
              <a:solidFill>
                <a:srgbClr val="131313"/>
              </a:solidFill>
              <a:effectLst/>
              <a:latin typeface="Arial" panose="020B0604020202020204" pitchFamily="34" charset="0"/>
              <a:cs typeface="Arial" panose="020B0604020202020204" pitchFamily="34" charset="0"/>
            </a:endParaRPr>
          </a:p>
          <a:p>
            <a:r>
              <a:rPr lang="ja-JP" altLang="en-US" sz="2000" b="0" i="0">
                <a:solidFill>
                  <a:srgbClr val="131313"/>
                </a:solidFill>
                <a:effectLst/>
                <a:latin typeface="Arial" panose="020B0604020202020204" pitchFamily="34" charset="0"/>
                <a:cs typeface="Arial" panose="020B0604020202020204" pitchFamily="34" charset="0"/>
              </a:rPr>
              <a:t>しかし、この絵本をいま開くと、驚くべきことに、いまの日本や私たちの日常はその絵本に描かれている「戦争へと導かれていく国」の姿へと日々近づいているように思えます</a:t>
            </a:r>
            <a:r>
              <a:rPr lang="ja-JP" altLang="en-US" sz="2000" b="0" i="0">
                <a:solidFill>
                  <a:srgbClr val="131313"/>
                </a:solidFill>
                <a:effectLst/>
                <a:latin typeface="Roboto" panose="02000000000000000000" pitchFamily="2" charset="0"/>
              </a:rPr>
              <a:t>。</a:t>
            </a:r>
            <a:endParaRPr lang="en-US" sz="2000" dirty="0">
              <a:latin typeface="Arial" panose="020B0604020202020204" pitchFamily="34" charset="0"/>
              <a:cs typeface="Arial" panose="020B0604020202020204" pitchFamily="34" charset="0"/>
            </a:endParaRPr>
          </a:p>
        </p:txBody>
      </p:sp>
      <p:pic>
        <p:nvPicPr>
          <p:cNvPr id="6" name="オンライン メディア 5" descr="「戦争のつくりかた」アニメーションプロジェクト-What Happens Before War?-">
            <a:hlinkClick r:id="" action="ppaction://media"/>
            <a:extLst>
              <a:ext uri="{FF2B5EF4-FFF2-40B4-BE49-F238E27FC236}">
                <a16:creationId xmlns:a16="http://schemas.microsoft.com/office/drawing/2014/main" id="{573096B7-62C8-5D98-53E3-1E08B5CEE459}"/>
              </a:ext>
            </a:extLst>
          </p:cNvPr>
          <p:cNvPicPr>
            <a:picLocks noGrp="1" noRot="1" noChangeAspect="1"/>
          </p:cNvPicPr>
          <p:nvPr>
            <p:ph idx="1"/>
            <a:videoFile r:link="rId1"/>
          </p:nvPr>
        </p:nvPicPr>
        <p:blipFill>
          <a:blip r:embed="rId4"/>
          <a:stretch>
            <a:fillRect/>
          </a:stretch>
        </p:blipFill>
        <p:spPr>
          <a:xfrm>
            <a:off x="1104900" y="1364400"/>
            <a:ext cx="8091488" cy="4572000"/>
          </a:xfrm>
          <a:prstGeom prst="rect">
            <a:avLst/>
          </a:prstGeom>
        </p:spPr>
      </p:pic>
      <p:sp>
        <p:nvSpPr>
          <p:cNvPr id="3" name="テキスト ボックス 2">
            <a:extLst>
              <a:ext uri="{FF2B5EF4-FFF2-40B4-BE49-F238E27FC236}">
                <a16:creationId xmlns:a16="http://schemas.microsoft.com/office/drawing/2014/main" id="{A44C7470-BD28-2102-AF46-A39A15FCCDD4}"/>
              </a:ext>
            </a:extLst>
          </p:cNvPr>
          <p:cNvSpPr txBox="1"/>
          <p:nvPr/>
        </p:nvSpPr>
        <p:spPr>
          <a:xfrm>
            <a:off x="1104900" y="6038731"/>
            <a:ext cx="3525324" cy="369332"/>
          </a:xfrm>
          <a:prstGeom prst="rect">
            <a:avLst/>
          </a:prstGeom>
          <a:noFill/>
        </p:spPr>
        <p:txBody>
          <a:bodyPr wrap="none" rtlCol="0">
            <a:spAutoFit/>
          </a:bodyPr>
          <a:lstStyle/>
          <a:p>
            <a:r>
              <a:rPr lang="en-US" dirty="0"/>
              <a:t>https://</a:t>
            </a:r>
            <a:r>
              <a:rPr lang="en-US" dirty="0" err="1"/>
              <a:t>youtu.be</a:t>
            </a:r>
            <a:r>
              <a:rPr lang="en-US" dirty="0"/>
              <a:t>/cUGu73hnjdY</a:t>
            </a:r>
          </a:p>
        </p:txBody>
      </p:sp>
    </p:spTree>
    <p:extLst>
      <p:ext uri="{BB962C8B-B14F-4D97-AF65-F5344CB8AC3E}">
        <p14:creationId xmlns:p14="http://schemas.microsoft.com/office/powerpoint/2010/main" val="303956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7BEF3B-FD03-EFD6-0097-976A537D8FD6}"/>
              </a:ext>
            </a:extLst>
          </p:cNvPr>
          <p:cNvSpPr>
            <a:spLocks noGrp="1"/>
          </p:cNvSpPr>
          <p:nvPr>
            <p:ph type="title"/>
          </p:nvPr>
        </p:nvSpPr>
        <p:spPr/>
        <p:txBody>
          <a:bodyPr>
            <a:normAutofit/>
          </a:bodyPr>
          <a:lstStyle/>
          <a:p>
            <a:r>
              <a:rPr lang="en-US" sz="4400" b="1" dirty="0" err="1">
                <a:latin typeface="Arial" panose="020B0604020202020204" pitchFamily="34" charset="0"/>
                <a:cs typeface="Arial" panose="020B0604020202020204" pitchFamily="34" charset="0"/>
              </a:rPr>
              <a:t>サイレントフォールアウト</a:t>
            </a:r>
            <a:br>
              <a:rPr lang="en-US" b="1" dirty="0">
                <a:latin typeface="Arial" panose="020B0604020202020204" pitchFamily="34" charset="0"/>
                <a:cs typeface="Arial" panose="020B0604020202020204" pitchFamily="34" charset="0"/>
              </a:rPr>
            </a:br>
            <a:r>
              <a:rPr lang="ja-JP" altLang="en-US" b="1">
                <a:solidFill>
                  <a:srgbClr val="FF0000"/>
                </a:solidFill>
                <a:latin typeface="Arial" panose="020B0604020202020204" pitchFamily="34" charset="0"/>
                <a:cs typeface="Arial" panose="020B0604020202020204" pitchFamily="34" charset="0"/>
              </a:rPr>
              <a:t>乳歯が語る米大陸の放射能汚染</a:t>
            </a:r>
            <a:endParaRPr lang="en-US" b="1" dirty="0">
              <a:solidFill>
                <a:srgbClr val="FF0000"/>
              </a:solidFill>
              <a:latin typeface="Arial" panose="020B0604020202020204" pitchFamily="34" charset="0"/>
              <a:cs typeface="Arial" panose="020B0604020202020204" pitchFamily="34" charset="0"/>
            </a:endParaRPr>
          </a:p>
        </p:txBody>
      </p:sp>
      <p:pic>
        <p:nvPicPr>
          <p:cNvPr id="6" name="オンライン メディア 5" descr="SILENT FALLOUT 予告編">
            <a:hlinkClick r:id="" action="ppaction://media"/>
            <a:extLst>
              <a:ext uri="{FF2B5EF4-FFF2-40B4-BE49-F238E27FC236}">
                <a16:creationId xmlns:a16="http://schemas.microsoft.com/office/drawing/2014/main" id="{8517821B-D75B-3B3E-1E68-224B488F6E11}"/>
              </a:ext>
            </a:extLst>
          </p:cNvPr>
          <p:cNvPicPr>
            <a:picLocks noRot="1" noChangeAspect="1"/>
          </p:cNvPicPr>
          <p:nvPr>
            <a:videoFile r:link="rId1"/>
          </p:nvPr>
        </p:nvPicPr>
        <p:blipFill>
          <a:blip r:embed="rId4"/>
          <a:stretch>
            <a:fillRect/>
          </a:stretch>
        </p:blipFill>
        <p:spPr>
          <a:xfrm>
            <a:off x="1104900" y="1173162"/>
            <a:ext cx="9275334" cy="5240564"/>
          </a:xfrm>
          <a:prstGeom prst="rect">
            <a:avLst/>
          </a:prstGeom>
        </p:spPr>
      </p:pic>
      <p:sp>
        <p:nvSpPr>
          <p:cNvPr id="3" name="テキスト ボックス 2">
            <a:extLst>
              <a:ext uri="{FF2B5EF4-FFF2-40B4-BE49-F238E27FC236}">
                <a16:creationId xmlns:a16="http://schemas.microsoft.com/office/drawing/2014/main" id="{0E9B3081-D9B9-F027-16EC-C351085139CC}"/>
              </a:ext>
            </a:extLst>
          </p:cNvPr>
          <p:cNvSpPr txBox="1"/>
          <p:nvPr/>
        </p:nvSpPr>
        <p:spPr>
          <a:xfrm>
            <a:off x="6913757" y="735166"/>
            <a:ext cx="2632452" cy="369332"/>
          </a:xfrm>
          <a:prstGeom prst="rect">
            <a:avLst/>
          </a:prstGeom>
          <a:noFill/>
        </p:spPr>
        <p:txBody>
          <a:bodyPr wrap="none" rtlCol="0">
            <a:spAutoFit/>
          </a:bodyPr>
          <a:lstStyle/>
          <a:p>
            <a:r>
              <a:rPr lang="en-US" dirty="0"/>
              <a:t>https://fallout22.com/</a:t>
            </a:r>
          </a:p>
        </p:txBody>
      </p:sp>
      <p:sp>
        <p:nvSpPr>
          <p:cNvPr id="5" name="テキスト ボックス 4">
            <a:extLst>
              <a:ext uri="{FF2B5EF4-FFF2-40B4-BE49-F238E27FC236}">
                <a16:creationId xmlns:a16="http://schemas.microsoft.com/office/drawing/2014/main" id="{082081D2-1354-DD7D-A319-D44740715039}"/>
              </a:ext>
            </a:extLst>
          </p:cNvPr>
          <p:cNvSpPr txBox="1"/>
          <p:nvPr/>
        </p:nvSpPr>
        <p:spPr>
          <a:xfrm>
            <a:off x="1269492" y="6408364"/>
            <a:ext cx="6099048" cy="646331"/>
          </a:xfrm>
          <a:prstGeom prst="rect">
            <a:avLst/>
          </a:prstGeom>
          <a:noFill/>
        </p:spPr>
        <p:txBody>
          <a:bodyPr wrap="square">
            <a:spAutoFit/>
          </a:bodyPr>
          <a:lstStyle/>
          <a:p>
            <a:r>
              <a:rPr lang="en-US" altLang="ja-JP" dirty="0">
                <a:hlinkClick r:id="rId5"/>
              </a:rPr>
              <a:t>https://youtu.be/EFnnnlV4MrE</a:t>
            </a:r>
            <a:endParaRPr lang="en-US" altLang="ja-JP" dirty="0"/>
          </a:p>
          <a:p>
            <a:endParaRPr lang="en-US" dirty="0"/>
          </a:p>
        </p:txBody>
      </p:sp>
    </p:spTree>
    <p:extLst>
      <p:ext uri="{BB962C8B-B14F-4D97-AF65-F5344CB8AC3E}">
        <p14:creationId xmlns:p14="http://schemas.microsoft.com/office/powerpoint/2010/main" val="151857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110657-3E3C-3A73-D6C8-FA5794BF12FD}"/>
              </a:ext>
            </a:extLst>
          </p:cNvPr>
          <p:cNvSpPr>
            <a:spLocks noGrp="1"/>
          </p:cNvSpPr>
          <p:nvPr>
            <p:ph type="title"/>
          </p:nvPr>
        </p:nvSpPr>
        <p:spPr/>
        <p:txBody>
          <a:bodyPr>
            <a:normAutofit/>
          </a:bodyPr>
          <a:lstStyle/>
          <a:p>
            <a:r>
              <a:rPr lang="ja-JP" altLang="en-US" sz="3600" b="1">
                <a:solidFill>
                  <a:srgbClr val="0070C0"/>
                </a:solidFill>
              </a:rPr>
              <a:t>おすすめ映画</a:t>
            </a:r>
            <a:br>
              <a:rPr lang="en-US" altLang="ja-JP" sz="3600" b="1" dirty="0">
                <a:solidFill>
                  <a:srgbClr val="0070C0"/>
                </a:solidFill>
              </a:rPr>
            </a:br>
            <a:r>
              <a:rPr lang="en-US" altLang="ja-JP" sz="3600" b="1" dirty="0">
                <a:solidFill>
                  <a:srgbClr val="0070C0"/>
                </a:solidFill>
              </a:rPr>
              <a:t>『</a:t>
            </a:r>
            <a:r>
              <a:rPr lang="ja-JP" altLang="en-US" sz="3600" b="1">
                <a:solidFill>
                  <a:srgbClr val="0070C0"/>
                </a:solidFill>
              </a:rPr>
              <a:t>影の世界：武器取引の内幕</a:t>
            </a:r>
            <a:r>
              <a:rPr lang="en-US" altLang="ja-JP" sz="3600" b="1" dirty="0">
                <a:solidFill>
                  <a:srgbClr val="0070C0"/>
                </a:solidFill>
              </a:rPr>
              <a:t>』</a:t>
            </a:r>
            <a:endParaRPr lang="en-US" dirty="0"/>
          </a:p>
        </p:txBody>
      </p:sp>
      <p:pic>
        <p:nvPicPr>
          <p:cNvPr id="24" name="オンライン メディア 23" descr="The Shadow World: Inside the Global Arms Trade">
            <a:hlinkClick r:id="" action="ppaction://media"/>
            <a:extLst>
              <a:ext uri="{FF2B5EF4-FFF2-40B4-BE49-F238E27FC236}">
                <a16:creationId xmlns:a16="http://schemas.microsoft.com/office/drawing/2014/main" id="{BD1BDD8D-E9FB-A4B1-1515-C6E91D6E1323}"/>
              </a:ext>
            </a:extLst>
          </p:cNvPr>
          <p:cNvPicPr>
            <a:picLocks noGrp="1" noRot="1" noChangeAspect="1"/>
          </p:cNvPicPr>
          <p:nvPr>
            <p:ph idx="1"/>
            <a:videoFile r:link="rId1"/>
          </p:nvPr>
        </p:nvPicPr>
        <p:blipFill>
          <a:blip r:embed="rId4"/>
          <a:stretch>
            <a:fillRect/>
          </a:stretch>
        </p:blipFill>
        <p:spPr>
          <a:xfrm>
            <a:off x="1104900" y="1345277"/>
            <a:ext cx="7775864" cy="4393660"/>
          </a:xfrm>
          <a:prstGeom prst="rect">
            <a:avLst/>
          </a:prstGeom>
        </p:spPr>
      </p:pic>
      <p:sp>
        <p:nvSpPr>
          <p:cNvPr id="26" name="テキスト ボックス 25">
            <a:extLst>
              <a:ext uri="{FF2B5EF4-FFF2-40B4-BE49-F238E27FC236}">
                <a16:creationId xmlns:a16="http://schemas.microsoft.com/office/drawing/2014/main" id="{24D064E7-E72C-ECB6-718D-3190295BD023}"/>
              </a:ext>
            </a:extLst>
          </p:cNvPr>
          <p:cNvSpPr txBox="1"/>
          <p:nvPr/>
        </p:nvSpPr>
        <p:spPr>
          <a:xfrm>
            <a:off x="8880765" y="1345277"/>
            <a:ext cx="2964872" cy="4524315"/>
          </a:xfrm>
          <a:prstGeom prst="rect">
            <a:avLst/>
          </a:prstGeom>
          <a:solidFill>
            <a:srgbClr val="FFC000"/>
          </a:solidFill>
        </p:spPr>
        <p:txBody>
          <a:bodyPr wrap="square">
            <a:spAutoFit/>
          </a:bodyPr>
          <a:lstStyle/>
          <a:p>
            <a:r>
              <a:rPr lang="ja-JP" altLang="en-US" sz="2400">
                <a:solidFill>
                  <a:srgbClr val="131313"/>
                </a:solidFill>
                <a:latin typeface="Arial" panose="020B0604020202020204" pitchFamily="34" charset="0"/>
                <a:cs typeface="Arial" panose="020B0604020202020204" pitchFamily="34" charset="0"/>
              </a:rPr>
              <a:t>「書籍</a:t>
            </a:r>
            <a:r>
              <a:rPr lang="en-US" altLang="ja-JP" sz="2400" dirty="0">
                <a:solidFill>
                  <a:srgbClr val="131313"/>
                </a:solidFill>
                <a:latin typeface="Arial" panose="020B0604020202020204" pitchFamily="34" charset="0"/>
                <a:cs typeface="Arial" panose="020B0604020202020204" pitchFamily="34" charset="0"/>
              </a:rPr>
              <a:t>『</a:t>
            </a:r>
            <a:r>
              <a:rPr lang="ja-JP" altLang="en-US" sz="2400">
                <a:solidFill>
                  <a:srgbClr val="131313"/>
                </a:solidFill>
                <a:latin typeface="Arial" panose="020B0604020202020204" pitchFamily="34" charset="0"/>
                <a:cs typeface="Arial" panose="020B0604020202020204" pitchFamily="34" charset="0"/>
              </a:rPr>
              <a:t>影の世界</a:t>
            </a:r>
            <a:r>
              <a:rPr lang="en-US" altLang="ja-JP" sz="2400" dirty="0">
                <a:solidFill>
                  <a:srgbClr val="131313"/>
                </a:solidFill>
                <a:latin typeface="Arial" panose="020B0604020202020204" pitchFamily="34" charset="0"/>
                <a:cs typeface="Arial" panose="020B0604020202020204" pitchFamily="34" charset="0"/>
              </a:rPr>
              <a:t>』</a:t>
            </a:r>
            <a:r>
              <a:rPr lang="ja-JP" altLang="en-US" sz="2400">
                <a:solidFill>
                  <a:srgbClr val="131313"/>
                </a:solidFill>
                <a:latin typeface="Arial" panose="020B0604020202020204" pitchFamily="34" charset="0"/>
                <a:cs typeface="Arial" panose="020B0604020202020204" pitchFamily="34" charset="0"/>
              </a:rPr>
              <a:t>を原作としたこの長編ドキュメンタリーは、内部告発者、捜査官、検察官、そして軍関係者を通して、数十億ドル規模の世界的な武器取引の衝撃的な実態を明らかにします。監督：ヨハン・グリモンプレズ」</a:t>
            </a:r>
            <a:endParaRPr lang="en-US" sz="24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E6B940F9-D9D5-D7D7-9B4A-4BE3348027B4}"/>
              </a:ext>
            </a:extLst>
          </p:cNvPr>
          <p:cNvSpPr txBox="1"/>
          <p:nvPr/>
        </p:nvSpPr>
        <p:spPr>
          <a:xfrm>
            <a:off x="1104900" y="6051542"/>
            <a:ext cx="6099048" cy="369332"/>
          </a:xfrm>
          <a:prstGeom prst="rect">
            <a:avLst/>
          </a:prstGeom>
          <a:noFill/>
        </p:spPr>
        <p:txBody>
          <a:bodyPr wrap="square">
            <a:spAutoFit/>
          </a:bodyPr>
          <a:lstStyle/>
          <a:p>
            <a:r>
              <a:rPr lang="en-US" altLang="ja-JP" dirty="0"/>
              <a:t>https://</a:t>
            </a:r>
            <a:r>
              <a:rPr lang="en-US" altLang="ja-JP" dirty="0" err="1"/>
              <a:t>youtu.be</a:t>
            </a:r>
            <a:r>
              <a:rPr lang="en-US" altLang="ja-JP" dirty="0"/>
              <a:t>/YFTUoQ39SJA</a:t>
            </a:r>
            <a:endParaRPr lang="en-US" dirty="0"/>
          </a:p>
        </p:txBody>
      </p:sp>
    </p:spTree>
    <p:extLst>
      <p:ext uri="{BB962C8B-B14F-4D97-AF65-F5344CB8AC3E}">
        <p14:creationId xmlns:p14="http://schemas.microsoft.com/office/powerpoint/2010/main" val="287136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420D97E2-1A64-4126-27C7-3F42FFDC1317}"/>
              </a:ext>
            </a:extLst>
          </p:cNvPr>
          <p:cNvSpPr>
            <a:spLocks noGrp="1"/>
          </p:cNvSpPr>
          <p:nvPr>
            <p:ph type="title"/>
          </p:nvPr>
        </p:nvSpPr>
        <p:spPr/>
        <p:txBody>
          <a:bodyPr>
            <a:noAutofit/>
          </a:bodyPr>
          <a:lstStyle/>
          <a:p>
            <a:pPr algn="ctr"/>
            <a:r>
              <a:rPr lang="en-US" sz="8000" dirty="0" err="1"/>
              <a:t>米村明美の政策</a:t>
            </a:r>
            <a:endParaRPr lang="en-US" sz="8000" dirty="0"/>
          </a:p>
        </p:txBody>
      </p:sp>
      <p:sp>
        <p:nvSpPr>
          <p:cNvPr id="23" name="コンテンツ プレースホルダー 22">
            <a:extLst>
              <a:ext uri="{FF2B5EF4-FFF2-40B4-BE49-F238E27FC236}">
                <a16:creationId xmlns:a16="http://schemas.microsoft.com/office/drawing/2014/main" id="{FD3C78EF-55AD-183C-EC8B-028850FFC2AC}"/>
              </a:ext>
            </a:extLst>
          </p:cNvPr>
          <p:cNvSpPr>
            <a:spLocks noGrp="1"/>
          </p:cNvSpPr>
          <p:nvPr>
            <p:ph idx="1"/>
          </p:nvPr>
        </p:nvSpPr>
        <p:spPr>
          <a:xfrm>
            <a:off x="1103382" y="1461655"/>
            <a:ext cx="9982200" cy="4572000"/>
          </a:xfrm>
        </p:spPr>
        <p:txBody>
          <a:bodyPr>
            <a:noAutofit/>
          </a:bodyPr>
          <a:lstStyle/>
          <a:p>
            <a:pPr marL="1143000" indent="-1143000">
              <a:buFont typeface="+mj-lt"/>
              <a:buAutoNum type="arabicPeriod"/>
            </a:pPr>
            <a:r>
              <a:rPr lang="ja-JP" altLang="ja-JP" sz="4400"/>
              <a:t>消費税は廃止！</a:t>
            </a:r>
            <a:r>
              <a:rPr lang="ja-JP" altLang="en-US" sz="4400"/>
              <a:t>　　　　　　　　　　　　</a:t>
            </a:r>
            <a:r>
              <a:rPr lang="ja-JP" altLang="ja-JP" sz="4400"/>
              <a:t>社会保険料を下げる</a:t>
            </a:r>
          </a:p>
          <a:p>
            <a:pPr marL="1143000" indent="-1143000">
              <a:buFont typeface="+mj-lt"/>
              <a:buAutoNum type="arabicPeriod"/>
            </a:pPr>
            <a:r>
              <a:rPr lang="ja-JP" altLang="ja-JP" sz="4400">
                <a:solidFill>
                  <a:srgbClr val="ED015B"/>
                </a:solidFill>
              </a:rPr>
              <a:t>本物の安全保障</a:t>
            </a:r>
            <a:r>
              <a:rPr lang="ja-JP" altLang="en-US" sz="4400">
                <a:solidFill>
                  <a:srgbClr val="ED015B"/>
                </a:solidFill>
              </a:rPr>
              <a:t>　　　　　　　　　　　　　</a:t>
            </a:r>
            <a:r>
              <a:rPr lang="ja-JP" altLang="ja-JP" sz="4400">
                <a:solidFill>
                  <a:srgbClr val="ED015B"/>
                </a:solidFill>
              </a:rPr>
              <a:t>〜戦争ビジネスには加担しない〜</a:t>
            </a:r>
          </a:p>
          <a:p>
            <a:pPr marL="1143000" indent="-1143000">
              <a:buFont typeface="+mj-lt"/>
              <a:buAutoNum type="arabicPeriod"/>
            </a:pPr>
            <a:r>
              <a:rPr lang="ja-JP" altLang="ja-JP" sz="4400">
                <a:solidFill>
                  <a:srgbClr val="ED015B"/>
                </a:solidFill>
              </a:rPr>
              <a:t>防衛費ではなく教育予算増額</a:t>
            </a:r>
            <a:endParaRPr lang="en-US" altLang="ja-JP" sz="4400" dirty="0">
              <a:solidFill>
                <a:srgbClr val="ED015B"/>
              </a:solidFill>
            </a:endParaRPr>
          </a:p>
          <a:p>
            <a:pPr marL="1143000" indent="-1143000">
              <a:buFont typeface="+mj-lt"/>
              <a:buAutoNum type="arabicPeriod"/>
            </a:pPr>
            <a:r>
              <a:rPr lang="ja-JP" altLang="ja-JP" sz="4400">
                <a:solidFill>
                  <a:srgbClr val="ED015B"/>
                </a:solidFill>
              </a:rPr>
              <a:t>原発の即時禁止　</a:t>
            </a:r>
            <a:r>
              <a:rPr lang="ja-JP" altLang="en-US" sz="4400">
                <a:solidFill>
                  <a:srgbClr val="ED015B"/>
                </a:solidFill>
              </a:rPr>
              <a:t>　　　　　　　　　　　　</a:t>
            </a:r>
            <a:r>
              <a:rPr lang="ja-JP" altLang="ja-JP" sz="4400">
                <a:solidFill>
                  <a:srgbClr val="ED015B"/>
                </a:solidFill>
              </a:rPr>
              <a:t>核なき社会へ平和外交</a:t>
            </a:r>
          </a:p>
        </p:txBody>
      </p:sp>
    </p:spTree>
    <p:extLst>
      <p:ext uri="{BB962C8B-B14F-4D97-AF65-F5344CB8AC3E}">
        <p14:creationId xmlns:p14="http://schemas.microsoft.com/office/powerpoint/2010/main" val="59201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1DE353-EBCE-0D44-06CC-950EA856E6A0}"/>
              </a:ext>
            </a:extLst>
          </p:cNvPr>
          <p:cNvSpPr>
            <a:spLocks noGrp="1"/>
          </p:cNvSpPr>
          <p:nvPr>
            <p:ph type="title"/>
          </p:nvPr>
        </p:nvSpPr>
        <p:spPr/>
        <p:txBody>
          <a:bodyPr>
            <a:noAutofit/>
          </a:bodyPr>
          <a:lstStyle/>
          <a:p>
            <a:pPr algn="ctr"/>
            <a:r>
              <a:rPr lang="ja-JP" altLang="ja-JP" sz="4400" kern="100">
                <a:effectLst/>
                <a:latin typeface="游明朝" panose="02020400000000000000" pitchFamily="18" charset="-128"/>
                <a:ea typeface="UD デジタル 教科書体 NP-R" panose="020B0400000000000000" pitchFamily="34" charset="-128"/>
                <a:cs typeface="Times New Roman" panose="02020603050405020304" pitchFamily="18" charset="0"/>
              </a:rPr>
              <a:t>米村明美と仲間たちオープンチャット</a:t>
            </a:r>
            <a:endParaRPr lang="ja-JP" altLang="ja-JP" sz="44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B9B306DB-0C74-5ADA-874F-D4EE91B29CE4}"/>
              </a:ext>
            </a:extLst>
          </p:cNvPr>
          <p:cNvSpPr>
            <a:spLocks noGrp="1"/>
          </p:cNvSpPr>
          <p:nvPr>
            <p:ph idx="1"/>
          </p:nvPr>
        </p:nvSpPr>
        <p:spPr>
          <a:xfrm>
            <a:off x="1918447" y="5566409"/>
            <a:ext cx="8073441" cy="1096962"/>
          </a:xfrm>
          <a:solidFill>
            <a:srgbClr val="ED015B"/>
          </a:solidFill>
        </p:spPr>
        <p:txBody>
          <a:bodyPr>
            <a:noAutofit/>
          </a:bodyPr>
          <a:lstStyle/>
          <a:p>
            <a:pPr marL="0" indent="0" algn="ctr">
              <a:buNone/>
            </a:pPr>
            <a:r>
              <a:rPr lang="en-US" altLang="ja-JP" sz="6000" b="1" dirty="0" err="1">
                <a:solidFill>
                  <a:schemeClr val="bg1"/>
                </a:solidFill>
              </a:rPr>
              <a:t>ボランティア</a:t>
            </a:r>
            <a:r>
              <a:rPr lang="ja-JP" altLang="en-US" sz="6000" b="1">
                <a:solidFill>
                  <a:schemeClr val="bg1"/>
                </a:solidFill>
              </a:rPr>
              <a:t>も</a:t>
            </a:r>
            <a:r>
              <a:rPr lang="en-US" altLang="ja-JP" sz="6000" b="1" dirty="0" err="1">
                <a:solidFill>
                  <a:schemeClr val="bg1"/>
                </a:solidFill>
              </a:rPr>
              <a:t>大募集</a:t>
            </a:r>
            <a:r>
              <a:rPr lang="ja-JP" altLang="en-US" sz="6000" b="1">
                <a:solidFill>
                  <a:schemeClr val="bg1"/>
                </a:solidFill>
              </a:rPr>
              <a:t>！</a:t>
            </a:r>
            <a:endParaRPr lang="en-US" sz="6000" b="1" dirty="0">
              <a:solidFill>
                <a:schemeClr val="bg1"/>
              </a:solidFill>
            </a:endParaRPr>
          </a:p>
        </p:txBody>
      </p:sp>
      <p:pic>
        <p:nvPicPr>
          <p:cNvPr id="4" name="図 3">
            <a:extLst>
              <a:ext uri="{FF2B5EF4-FFF2-40B4-BE49-F238E27FC236}">
                <a16:creationId xmlns:a16="http://schemas.microsoft.com/office/drawing/2014/main" id="{FB59D4EE-A43D-C872-D094-78F354069A5A}"/>
              </a:ext>
            </a:extLst>
          </p:cNvPr>
          <p:cNvPicPr>
            <a:picLocks noChangeAspect="1"/>
          </p:cNvPicPr>
          <p:nvPr/>
        </p:nvPicPr>
        <p:blipFill>
          <a:blip r:embed="rId3"/>
          <a:stretch>
            <a:fillRect/>
          </a:stretch>
        </p:blipFill>
        <p:spPr>
          <a:xfrm>
            <a:off x="4182727" y="1739864"/>
            <a:ext cx="3826545" cy="3826545"/>
          </a:xfrm>
          <a:prstGeom prst="rect">
            <a:avLst/>
          </a:prstGeom>
        </p:spPr>
      </p:pic>
    </p:spTree>
    <p:extLst>
      <p:ext uri="{BB962C8B-B14F-4D97-AF65-F5344CB8AC3E}">
        <p14:creationId xmlns:p14="http://schemas.microsoft.com/office/powerpoint/2010/main" val="14409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91E49C-3C0E-FB41-9201-D789E415E386}"/>
              </a:ext>
            </a:extLst>
          </p:cNvPr>
          <p:cNvSpPr>
            <a:spLocks noGrp="1"/>
          </p:cNvSpPr>
          <p:nvPr>
            <p:ph type="title"/>
          </p:nvPr>
        </p:nvSpPr>
        <p:spPr/>
        <p:txBody>
          <a:bodyPr>
            <a:normAutofit/>
          </a:bodyPr>
          <a:lstStyle/>
          <a:p>
            <a:r>
              <a:rPr lang="en-US" dirty="0" err="1"/>
              <a:t>事務所</a:t>
            </a:r>
            <a:r>
              <a:rPr lang="ja-JP" altLang="en-US"/>
              <a:t>　</a:t>
            </a:r>
            <a:br>
              <a:rPr lang="en-US" altLang="ja-JP" dirty="0"/>
            </a:br>
            <a:r>
              <a:rPr lang="ja-JP" altLang="en-US" sz="2800"/>
              <a:t>神戸市中央区橘通</a:t>
            </a:r>
            <a:r>
              <a:rPr lang="en-US" altLang="ja-JP" sz="2800" dirty="0"/>
              <a:t>2</a:t>
            </a:r>
            <a:r>
              <a:rPr lang="ja-JP" altLang="en-US" sz="2800"/>
              <a:t>丁目</a:t>
            </a:r>
            <a:r>
              <a:rPr lang="en-US" altLang="ja-JP" sz="2800" dirty="0"/>
              <a:t>3</a:t>
            </a:r>
            <a:r>
              <a:rPr lang="ja-JP" altLang="en-US" sz="2800"/>
              <a:t>番</a:t>
            </a:r>
            <a:r>
              <a:rPr lang="en-US" altLang="ja-JP" sz="2800" dirty="0"/>
              <a:t>5</a:t>
            </a:r>
            <a:r>
              <a:rPr lang="ja-JP" altLang="en-US" sz="2800"/>
              <a:t>号</a:t>
            </a:r>
            <a:r>
              <a:rPr lang="en-US" altLang="ja-JP" sz="2800" dirty="0"/>
              <a:t>ＩＮ</a:t>
            </a:r>
            <a:r>
              <a:rPr lang="ja-JP" altLang="en-US" sz="2800"/>
              <a:t>神戸</a:t>
            </a:r>
            <a:r>
              <a:rPr lang="en-US" altLang="ja-JP" sz="2800" dirty="0"/>
              <a:t>301</a:t>
            </a:r>
            <a:r>
              <a:rPr lang="ja-JP" altLang="en-US" sz="2800"/>
              <a:t>号</a:t>
            </a:r>
            <a:endParaRPr lang="en-US" dirty="0"/>
          </a:p>
        </p:txBody>
      </p:sp>
      <p:sp>
        <p:nvSpPr>
          <p:cNvPr id="3" name="コンテンツ プレースホルダー 2">
            <a:extLst>
              <a:ext uri="{FF2B5EF4-FFF2-40B4-BE49-F238E27FC236}">
                <a16:creationId xmlns:a16="http://schemas.microsoft.com/office/drawing/2014/main" id="{233C749B-50A9-E323-6586-9F99797D724C}"/>
              </a:ext>
            </a:extLst>
          </p:cNvPr>
          <p:cNvSpPr>
            <a:spLocks noGrp="1"/>
          </p:cNvSpPr>
          <p:nvPr>
            <p:ph idx="1"/>
          </p:nvPr>
        </p:nvSpPr>
        <p:spPr>
          <a:xfrm>
            <a:off x="7628890" y="1600200"/>
            <a:ext cx="3458210" cy="4572000"/>
          </a:xfrm>
        </p:spPr>
        <p:txBody>
          <a:bodyPr/>
          <a:lstStyle/>
          <a:p>
            <a:pPr marL="0" indent="0">
              <a:buNone/>
            </a:pPr>
            <a:endParaRPr lang="en-US" dirty="0"/>
          </a:p>
        </p:txBody>
      </p:sp>
      <p:pic>
        <p:nvPicPr>
          <p:cNvPr id="5" name="図 4" descr="マップ&#10;&#10;AI によって生成されたコンテンツは間違っている可能性があります。">
            <a:extLst>
              <a:ext uri="{FF2B5EF4-FFF2-40B4-BE49-F238E27FC236}">
                <a16:creationId xmlns:a16="http://schemas.microsoft.com/office/drawing/2014/main" id="{2A893267-208B-C315-47AB-F5CA8FA07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03" y="1600200"/>
            <a:ext cx="6540445" cy="4719764"/>
          </a:xfrm>
          <a:prstGeom prst="rect">
            <a:avLst/>
          </a:prstGeom>
        </p:spPr>
      </p:pic>
      <p:pic>
        <p:nvPicPr>
          <p:cNvPr id="6" name="図 5">
            <a:extLst>
              <a:ext uri="{FF2B5EF4-FFF2-40B4-BE49-F238E27FC236}">
                <a16:creationId xmlns:a16="http://schemas.microsoft.com/office/drawing/2014/main" id="{686D480D-5E33-75FA-1A1A-20C80B91D2FE}"/>
              </a:ext>
            </a:extLst>
          </p:cNvPr>
          <p:cNvPicPr>
            <a:picLocks noChangeAspect="1"/>
          </p:cNvPicPr>
          <p:nvPr/>
        </p:nvPicPr>
        <p:blipFill>
          <a:blip r:embed="rId3"/>
          <a:stretch>
            <a:fillRect/>
          </a:stretch>
        </p:blipFill>
        <p:spPr>
          <a:xfrm>
            <a:off x="7407662" y="1600200"/>
            <a:ext cx="3677920" cy="4719764"/>
          </a:xfrm>
          <a:prstGeom prst="rect">
            <a:avLst/>
          </a:prstGeom>
        </p:spPr>
      </p:pic>
    </p:spTree>
    <p:extLst>
      <p:ext uri="{BB962C8B-B14F-4D97-AF65-F5344CB8AC3E}">
        <p14:creationId xmlns:p14="http://schemas.microsoft.com/office/powerpoint/2010/main" val="104367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F416E3-32D2-414F-B6E0-59915CD84785}"/>
              </a:ext>
            </a:extLst>
          </p:cNvPr>
          <p:cNvSpPr>
            <a:spLocks noGrp="1"/>
          </p:cNvSpPr>
          <p:nvPr>
            <p:ph type="title"/>
          </p:nvPr>
        </p:nvSpPr>
        <p:spPr>
          <a:xfrm>
            <a:off x="1104900" y="76200"/>
            <a:ext cx="9980682" cy="1096962"/>
          </a:xfrm>
        </p:spPr>
        <p:txBody>
          <a:bodyPr>
            <a:normAutofit fontScale="90000"/>
          </a:bodyPr>
          <a:lstStyle/>
          <a:p>
            <a:r>
              <a:rPr lang="ja-JP" altLang="en-US" sz="4000" b="1"/>
              <a:t>安全保障＋</a:t>
            </a:r>
            <a:r>
              <a:rPr lang="ja-JP" altLang="en-US" sz="4000" b="1" dirty="0"/>
              <a:t>人道</a:t>
            </a:r>
            <a:r>
              <a:rPr kumimoji="1" lang="ja-JP" altLang="en-US" sz="4000" b="1" dirty="0"/>
              <a:t>援助＋開発　ネクサス（つながり）</a:t>
            </a:r>
          </a:p>
        </p:txBody>
      </p:sp>
      <p:sp>
        <p:nvSpPr>
          <p:cNvPr id="9" name="正方形/長方形 8">
            <a:extLst>
              <a:ext uri="{FF2B5EF4-FFF2-40B4-BE49-F238E27FC236}">
                <a16:creationId xmlns:a16="http://schemas.microsoft.com/office/drawing/2014/main" id="{89F7D8E1-F7A3-4D4B-9FA4-E6C12A41B9EF}"/>
              </a:ext>
            </a:extLst>
          </p:cNvPr>
          <p:cNvSpPr/>
          <p:nvPr/>
        </p:nvSpPr>
        <p:spPr>
          <a:xfrm>
            <a:off x="128497" y="6562017"/>
            <a:ext cx="11509829" cy="369332"/>
          </a:xfrm>
          <a:prstGeom prst="rect">
            <a:avLst/>
          </a:prstGeom>
        </p:spPr>
        <p:txBody>
          <a:bodyPr wrap="square">
            <a:spAutoFit/>
          </a:bodyPr>
          <a:lstStyle/>
          <a:p>
            <a:r>
              <a:rPr lang="en-US" altLang="ja-JP" dirty="0"/>
              <a:t>https://www.sipri.org/commentary/topical-backgrounder/2019/connecting-dots-triple-nexus</a:t>
            </a:r>
            <a:endParaRPr lang="ja-JP" altLang="en-US" dirty="0"/>
          </a:p>
        </p:txBody>
      </p:sp>
      <p:pic>
        <p:nvPicPr>
          <p:cNvPr id="1026" name="Picture 2" descr="Timeline: 20 Years of Women, Peace and Security">
            <a:extLst>
              <a:ext uri="{FF2B5EF4-FFF2-40B4-BE49-F238E27FC236}">
                <a16:creationId xmlns:a16="http://schemas.microsoft.com/office/drawing/2014/main" id="{A8BD28B4-82FE-4CEE-8901-BDAB4512F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5022" y="1381347"/>
            <a:ext cx="2328390" cy="1546532"/>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F826B5F2-CC38-4D09-ADE4-EBBFCDFD0AA4}"/>
              </a:ext>
            </a:extLst>
          </p:cNvPr>
          <p:cNvPicPr>
            <a:picLocks noChangeAspect="1"/>
          </p:cNvPicPr>
          <p:nvPr/>
        </p:nvPicPr>
        <p:blipFill>
          <a:blip r:embed="rId4"/>
          <a:stretch>
            <a:fillRect/>
          </a:stretch>
        </p:blipFill>
        <p:spPr>
          <a:xfrm>
            <a:off x="1438978" y="2975978"/>
            <a:ext cx="1532031" cy="1532031"/>
          </a:xfrm>
          <a:prstGeom prst="rect">
            <a:avLst/>
          </a:prstGeom>
        </p:spPr>
      </p:pic>
      <p:pic>
        <p:nvPicPr>
          <p:cNvPr id="12" name="図 11">
            <a:extLst>
              <a:ext uri="{FF2B5EF4-FFF2-40B4-BE49-F238E27FC236}">
                <a16:creationId xmlns:a16="http://schemas.microsoft.com/office/drawing/2014/main" id="{951AE84F-97D5-40ED-ADA0-576D53DEB752}"/>
              </a:ext>
            </a:extLst>
          </p:cNvPr>
          <p:cNvPicPr>
            <a:picLocks noChangeAspect="1"/>
          </p:cNvPicPr>
          <p:nvPr/>
        </p:nvPicPr>
        <p:blipFill>
          <a:blip r:embed="rId5"/>
          <a:stretch>
            <a:fillRect/>
          </a:stretch>
        </p:blipFill>
        <p:spPr>
          <a:xfrm>
            <a:off x="3347272" y="3005134"/>
            <a:ext cx="2391915" cy="1620895"/>
          </a:xfrm>
          <a:prstGeom prst="rect">
            <a:avLst/>
          </a:prstGeom>
        </p:spPr>
      </p:pic>
      <p:sp>
        <p:nvSpPr>
          <p:cNvPr id="3" name="スライド番号プレースホルダー 2">
            <a:extLst>
              <a:ext uri="{FF2B5EF4-FFF2-40B4-BE49-F238E27FC236}">
                <a16:creationId xmlns:a16="http://schemas.microsoft.com/office/drawing/2014/main" id="{B8B38952-3119-4370-8633-E8353A51D525}"/>
              </a:ext>
            </a:extLst>
          </p:cNvPr>
          <p:cNvSpPr>
            <a:spLocks noGrp="1"/>
          </p:cNvSpPr>
          <p:nvPr>
            <p:ph type="sldNum" sz="quarter" idx="12"/>
          </p:nvPr>
        </p:nvSpPr>
        <p:spPr/>
        <p:txBody>
          <a:bodyPr/>
          <a:lstStyle/>
          <a:p>
            <a:pPr algn="r"/>
            <a:fld id="{0FF54DE5-C571-48E8-A5BC-B369434E2F44}" type="slidenum">
              <a:rPr lang="en-US" altLang="ja-JP" smtClean="0"/>
              <a:pPr algn="r"/>
              <a:t>3</a:t>
            </a:fld>
            <a:endParaRPr lang="ja-JP" altLang="en-US" dirty="0"/>
          </a:p>
        </p:txBody>
      </p:sp>
      <p:graphicFrame>
        <p:nvGraphicFramePr>
          <p:cNvPr id="15" name="図表 14">
            <a:extLst>
              <a:ext uri="{FF2B5EF4-FFF2-40B4-BE49-F238E27FC236}">
                <a16:creationId xmlns:a16="http://schemas.microsoft.com/office/drawing/2014/main" id="{CB635298-B7A7-70C2-A64A-45C494951C60}"/>
              </a:ext>
            </a:extLst>
          </p:cNvPr>
          <p:cNvGraphicFramePr/>
          <p:nvPr/>
        </p:nvGraphicFramePr>
        <p:xfrm>
          <a:off x="4723689" y="1032659"/>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テキスト ボックス 16">
            <a:extLst>
              <a:ext uri="{FF2B5EF4-FFF2-40B4-BE49-F238E27FC236}">
                <a16:creationId xmlns:a16="http://schemas.microsoft.com/office/drawing/2014/main" id="{2F80D27D-156B-B593-86CF-93824AD4A51F}"/>
              </a:ext>
            </a:extLst>
          </p:cNvPr>
          <p:cNvSpPr txBox="1"/>
          <p:nvPr/>
        </p:nvSpPr>
        <p:spPr>
          <a:xfrm>
            <a:off x="7084249" y="3016911"/>
            <a:ext cx="1796817" cy="1200329"/>
          </a:xfrm>
          <a:prstGeom prst="rect">
            <a:avLst/>
          </a:prstGeom>
          <a:noFill/>
        </p:spPr>
        <p:txBody>
          <a:bodyPr wrap="square" rtlCol="0">
            <a:spAutoFit/>
          </a:bodyPr>
          <a:lstStyle/>
          <a:p>
            <a:pPr algn="ctr"/>
            <a:r>
              <a:rPr kumimoji="1" lang="ja-JP" altLang="en-US" sz="2400" b="1">
                <a:solidFill>
                  <a:srgbClr val="0070C0"/>
                </a:solidFill>
              </a:rPr>
              <a:t>安全保障・人道</a:t>
            </a:r>
            <a:endParaRPr kumimoji="1" lang="en-US" altLang="ja-JP" sz="2400" b="1" dirty="0">
              <a:solidFill>
                <a:srgbClr val="0070C0"/>
              </a:solidFill>
            </a:endParaRPr>
          </a:p>
          <a:p>
            <a:pPr algn="ctr"/>
            <a:r>
              <a:rPr kumimoji="1" lang="en-US" altLang="ja-JP" sz="2400" b="1" dirty="0">
                <a:solidFill>
                  <a:srgbClr val="0070C0"/>
                </a:solidFill>
              </a:rPr>
              <a:t>Nexus</a:t>
            </a:r>
            <a:endParaRPr kumimoji="1" lang="ja-JP" altLang="en-US" sz="2400" b="1">
              <a:solidFill>
                <a:srgbClr val="0070C0"/>
              </a:solidFill>
            </a:endParaRPr>
          </a:p>
        </p:txBody>
      </p:sp>
      <p:sp>
        <p:nvSpPr>
          <p:cNvPr id="18" name="テキスト ボックス 17">
            <a:extLst>
              <a:ext uri="{FF2B5EF4-FFF2-40B4-BE49-F238E27FC236}">
                <a16:creationId xmlns:a16="http://schemas.microsoft.com/office/drawing/2014/main" id="{7C2DD9F6-3992-BB4D-DAA6-7823CB38813D}"/>
              </a:ext>
            </a:extLst>
          </p:cNvPr>
          <p:cNvSpPr txBox="1"/>
          <p:nvPr/>
        </p:nvSpPr>
        <p:spPr>
          <a:xfrm>
            <a:off x="8404157" y="4235210"/>
            <a:ext cx="1185892" cy="1200329"/>
          </a:xfrm>
          <a:prstGeom prst="rect">
            <a:avLst/>
          </a:prstGeom>
          <a:noFill/>
        </p:spPr>
        <p:txBody>
          <a:bodyPr wrap="square" rtlCol="0">
            <a:spAutoFit/>
          </a:bodyPr>
          <a:lstStyle/>
          <a:p>
            <a:pPr algn="ctr"/>
            <a:r>
              <a:rPr kumimoji="1" lang="ja-JP" altLang="en-US" sz="2400" b="1">
                <a:solidFill>
                  <a:srgbClr val="0070C0"/>
                </a:solidFill>
              </a:rPr>
              <a:t>人道・開発</a:t>
            </a:r>
            <a:r>
              <a:rPr kumimoji="1" lang="en-US" altLang="ja-JP" sz="2400" b="1" dirty="0">
                <a:solidFill>
                  <a:srgbClr val="0070C0"/>
                </a:solidFill>
              </a:rPr>
              <a:t>Nexus</a:t>
            </a:r>
            <a:endParaRPr kumimoji="1" lang="ja-JP" altLang="en-US" sz="2400" b="1">
              <a:solidFill>
                <a:srgbClr val="0070C0"/>
              </a:solidFill>
            </a:endParaRPr>
          </a:p>
        </p:txBody>
      </p:sp>
      <p:sp>
        <p:nvSpPr>
          <p:cNvPr id="20" name="テキスト ボックス 19">
            <a:extLst>
              <a:ext uri="{FF2B5EF4-FFF2-40B4-BE49-F238E27FC236}">
                <a16:creationId xmlns:a16="http://schemas.microsoft.com/office/drawing/2014/main" id="{79332DF9-5A09-1794-BC3E-7BBB41491D78}"/>
              </a:ext>
            </a:extLst>
          </p:cNvPr>
          <p:cNvSpPr txBox="1"/>
          <p:nvPr/>
        </p:nvSpPr>
        <p:spPr>
          <a:xfrm>
            <a:off x="8967743" y="3080103"/>
            <a:ext cx="1917792" cy="1200329"/>
          </a:xfrm>
          <a:prstGeom prst="rect">
            <a:avLst/>
          </a:prstGeom>
          <a:noFill/>
        </p:spPr>
        <p:txBody>
          <a:bodyPr wrap="square" rtlCol="0">
            <a:spAutoFit/>
          </a:bodyPr>
          <a:lstStyle/>
          <a:p>
            <a:pPr algn="ctr"/>
            <a:r>
              <a:rPr kumimoji="1" lang="ja-JP" altLang="en-US" sz="2400" b="1">
                <a:solidFill>
                  <a:srgbClr val="0070C0"/>
                </a:solidFill>
              </a:rPr>
              <a:t>安全保障・　　開発　</a:t>
            </a:r>
            <a:endParaRPr kumimoji="1" lang="en-US" altLang="ja-JP" sz="2400" b="1" dirty="0">
              <a:solidFill>
                <a:srgbClr val="0070C0"/>
              </a:solidFill>
            </a:endParaRPr>
          </a:p>
          <a:p>
            <a:pPr algn="ctr"/>
            <a:r>
              <a:rPr kumimoji="1" lang="en-US" altLang="ja-JP" sz="2400" b="1" dirty="0">
                <a:solidFill>
                  <a:srgbClr val="0070C0"/>
                </a:solidFill>
              </a:rPr>
              <a:t>Nexus</a:t>
            </a:r>
            <a:endParaRPr kumimoji="1" lang="ja-JP" altLang="en-US" sz="2400" b="1">
              <a:solidFill>
                <a:srgbClr val="0070C0"/>
              </a:solidFill>
            </a:endParaRPr>
          </a:p>
        </p:txBody>
      </p:sp>
      <p:pic>
        <p:nvPicPr>
          <p:cNvPr id="6" name="Picture 6" descr="Things You Should Know About UN Peacekeeping Forces">
            <a:extLst>
              <a:ext uri="{FF2B5EF4-FFF2-40B4-BE49-F238E27FC236}">
                <a16:creationId xmlns:a16="http://schemas.microsoft.com/office/drawing/2014/main" id="{E852DA0A-6B6D-3A9B-3495-F19C97FB67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849" y="1378731"/>
            <a:ext cx="2828566" cy="15839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Breaking the Poverty Trap | Why Poverty and Inequality are Human Rights  Issues">
            <a:extLst>
              <a:ext uri="{FF2B5EF4-FFF2-40B4-BE49-F238E27FC236}">
                <a16:creationId xmlns:a16="http://schemas.microsoft.com/office/drawing/2014/main" id="{6EFD012F-A525-AE72-E466-0A7F5BD1E1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0541" y="4776418"/>
            <a:ext cx="3155420" cy="17670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Teach a Man to Fish, Rather Than Give Fish | SylRenner.com">
            <a:extLst>
              <a:ext uri="{FF2B5EF4-FFF2-40B4-BE49-F238E27FC236}">
                <a16:creationId xmlns:a16="http://schemas.microsoft.com/office/drawing/2014/main" id="{78F8BE62-404B-450D-105A-F5336849409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28203" y="4736720"/>
            <a:ext cx="2406021" cy="1802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7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59E8528-86C9-C3A7-C967-1E1F9CD36B35}"/>
              </a:ext>
            </a:extLst>
          </p:cNvPr>
          <p:cNvSpPr>
            <a:spLocks noGrp="1"/>
          </p:cNvSpPr>
          <p:nvPr>
            <p:ph type="title"/>
          </p:nvPr>
        </p:nvSpPr>
        <p:spPr>
          <a:xfrm>
            <a:off x="2358886" y="76200"/>
            <a:ext cx="6949869" cy="1096962"/>
          </a:xfrm>
        </p:spPr>
        <p:txBody>
          <a:bodyPr>
            <a:normAutofit/>
          </a:bodyPr>
          <a:lstStyle/>
          <a:p>
            <a:pPr algn="ctr"/>
            <a:r>
              <a:rPr lang="ja-JP" altLang="en-US" b="1" i="0">
                <a:solidFill>
                  <a:srgbClr val="222222"/>
                </a:solidFill>
                <a:effectLst/>
                <a:latin typeface="ＭＳ Ｐゴシック" panose="020B0600070205080204" pitchFamily="34" charset="-128"/>
                <a:ea typeface="ＭＳ Ｐゴシック" panose="020B0600070205080204" pitchFamily="34" charset="-128"/>
              </a:rPr>
              <a:t>ユネスコ</a:t>
            </a:r>
            <a:r>
              <a:rPr lang="en-US" altLang="ja-JP" b="1" i="0" dirty="0">
                <a:solidFill>
                  <a:srgbClr val="222222"/>
                </a:solidFill>
                <a:effectLst/>
                <a:latin typeface="ＭＳ Ｐゴシック" panose="020B0600070205080204" pitchFamily="34" charset="-128"/>
                <a:ea typeface="ＭＳ Ｐゴシック" panose="020B0600070205080204" pitchFamily="34" charset="-128"/>
              </a:rPr>
              <a:t>(UNESCO)</a:t>
            </a:r>
            <a:br>
              <a:rPr lang="en-US" altLang="ja-JP" b="1" i="0" dirty="0">
                <a:solidFill>
                  <a:srgbClr val="222222"/>
                </a:solidFill>
                <a:effectLst/>
                <a:latin typeface="ＭＳ Ｐゴシック" panose="020B0600070205080204" pitchFamily="34" charset="-128"/>
                <a:ea typeface="ＭＳ Ｐゴシック" panose="020B0600070205080204" pitchFamily="34" charset="-128"/>
              </a:rPr>
            </a:br>
            <a:r>
              <a:rPr lang="ja-JP" altLang="en-US" b="1" i="0">
                <a:solidFill>
                  <a:srgbClr val="222222"/>
                </a:solidFill>
                <a:effectLst/>
                <a:latin typeface="ＭＳ Ｐゴシック" panose="020B0600070205080204" pitchFamily="34" charset="-128"/>
                <a:ea typeface="ＭＳ Ｐゴシック" panose="020B0600070205080204" pitchFamily="34" charset="-128"/>
              </a:rPr>
              <a:t>国際連合教育科学文化機関とは？</a:t>
            </a:r>
            <a:endParaRPr lang="en-US" dirty="0"/>
          </a:p>
        </p:txBody>
      </p:sp>
      <p:pic>
        <p:nvPicPr>
          <p:cNvPr id="9" name="コンテンツ プレースホルダー 8" descr="壁に貼られた紙&#10;&#10;AI によって生成されたコンテンツは間違っている可能性があります。">
            <a:extLst>
              <a:ext uri="{FF2B5EF4-FFF2-40B4-BE49-F238E27FC236}">
                <a16:creationId xmlns:a16="http://schemas.microsoft.com/office/drawing/2014/main" id="{579FCF83-2539-C90F-3E14-D44C8FCD495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7945494" y="1674794"/>
            <a:ext cx="3588671" cy="2691504"/>
          </a:xfrm>
        </p:spPr>
      </p:pic>
      <p:sp>
        <p:nvSpPr>
          <p:cNvPr id="7" name="テキスト プレースホルダー 6">
            <a:extLst>
              <a:ext uri="{FF2B5EF4-FFF2-40B4-BE49-F238E27FC236}">
                <a16:creationId xmlns:a16="http://schemas.microsoft.com/office/drawing/2014/main" id="{9AB52906-1F31-B2B1-6C42-0EBB7F24D5E6}"/>
              </a:ext>
            </a:extLst>
          </p:cNvPr>
          <p:cNvSpPr>
            <a:spLocks noGrp="1"/>
          </p:cNvSpPr>
          <p:nvPr>
            <p:ph type="body" sz="half" idx="2"/>
          </p:nvPr>
        </p:nvSpPr>
        <p:spPr>
          <a:xfrm>
            <a:off x="774828" y="1447800"/>
            <a:ext cx="7128907" cy="5334000"/>
          </a:xfrm>
        </p:spPr>
        <p:txBody>
          <a:bodyPr>
            <a:normAutofit fontScale="62500" lnSpcReduction="20000"/>
          </a:bodyPr>
          <a:lstStyle/>
          <a:p>
            <a:pPr>
              <a:lnSpc>
                <a:spcPct val="120000"/>
              </a:lnSpc>
              <a:spcBef>
                <a:spcPts val="0"/>
              </a:spcBef>
            </a:pP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ユネスコ（</a:t>
            </a:r>
            <a:r>
              <a:rPr lang="pt-BR" altLang="ja-JP" sz="3100" b="1" i="0" dirty="0">
                <a:solidFill>
                  <a:srgbClr val="ED015B"/>
                </a:solidFill>
                <a:effectLst/>
                <a:latin typeface="ＭＳ Ｐゴシック" panose="020B0600070205080204" pitchFamily="34" charset="-128"/>
                <a:ea typeface="ＭＳ Ｐゴシック" panose="020B0600070205080204" pitchFamily="34" charset="-128"/>
              </a:rPr>
              <a:t>U</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nited </a:t>
            </a:r>
            <a:r>
              <a:rPr lang="pt-BR" altLang="ja-JP" sz="3100" b="1" i="0" dirty="0" err="1">
                <a:solidFill>
                  <a:srgbClr val="ED015B"/>
                </a:solidFill>
                <a:effectLst/>
                <a:latin typeface="ＭＳ Ｐゴシック" panose="020B0600070205080204" pitchFamily="34" charset="-128"/>
                <a:ea typeface="ＭＳ Ｐゴシック" panose="020B0600070205080204" pitchFamily="34" charset="-128"/>
              </a:rPr>
              <a:t>N</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ations</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a:t>
            </a:r>
            <a:r>
              <a:rPr lang="pt-BR" altLang="ja-JP" sz="3100" b="1" i="0" dirty="0" err="1">
                <a:solidFill>
                  <a:srgbClr val="ED015B"/>
                </a:solidFill>
                <a:effectLst/>
                <a:latin typeface="ＭＳ Ｐゴシック" panose="020B0600070205080204" pitchFamily="34" charset="-128"/>
                <a:ea typeface="ＭＳ Ｐゴシック" panose="020B0600070205080204" pitchFamily="34" charset="-128"/>
              </a:rPr>
              <a:t>E</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ducational</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a:t>
            </a:r>
            <a:r>
              <a:rPr lang="pt-BR" altLang="ja-JP" sz="3100" b="1" i="0" dirty="0" err="1">
                <a:solidFill>
                  <a:srgbClr val="ED015B"/>
                </a:solidFill>
                <a:effectLst/>
                <a:latin typeface="ＭＳ Ｐゴシック" panose="020B0600070205080204" pitchFamily="34" charset="-128"/>
                <a:ea typeface="ＭＳ Ｐゴシック" panose="020B0600070205080204" pitchFamily="34" charset="-128"/>
              </a:rPr>
              <a:t>S</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cientific</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and</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a:t>
            </a:r>
            <a:r>
              <a:rPr lang="pt-BR" altLang="ja-JP" sz="3100" b="1" i="0" dirty="0">
                <a:solidFill>
                  <a:srgbClr val="ED015B"/>
                </a:solidFill>
                <a:effectLst/>
                <a:latin typeface="ＭＳ Ｐゴシック" panose="020B0600070205080204" pitchFamily="34" charset="-128"/>
                <a:ea typeface="ＭＳ Ｐゴシック" panose="020B0600070205080204" pitchFamily="34" charset="-128"/>
              </a:rPr>
              <a:t>C</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ultural </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Organization</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UNESCO</a:t>
            </a:r>
            <a:r>
              <a:rPr lang="ja-JP" altLang="pt-BR" sz="3100" b="1" i="0">
                <a:solidFill>
                  <a:srgbClr val="222222"/>
                </a:solidFill>
                <a:effectLst/>
                <a:latin typeface="ＭＳ Ｐゴシック" panose="020B0600070205080204" pitchFamily="34" charset="-128"/>
                <a:ea typeface="ＭＳ Ｐゴシック" panose="020B0600070205080204" pitchFamily="34" charset="-128"/>
              </a:rPr>
              <a:t>）</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は、諸国民の</a:t>
            </a: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教育、科学、文化</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の協力と交流を通じて、</a:t>
            </a: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国際平和と人類の福祉の促進</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を目的とした国際連合の専門機関です。</a:t>
            </a:r>
            <a:endParaRPr lang="en-US" altLang="ja-JP" sz="3100" b="0" i="0" dirty="0">
              <a:solidFill>
                <a:srgbClr val="222222"/>
              </a:solidFill>
              <a:effectLst/>
              <a:latin typeface="ＭＳ Ｐゴシック" panose="020B0600070205080204" pitchFamily="34" charset="-128"/>
              <a:ea typeface="ＭＳ Ｐゴシック" panose="020B0600070205080204" pitchFamily="34" charset="-128"/>
            </a:endParaRPr>
          </a:p>
          <a:p>
            <a:pPr>
              <a:lnSpc>
                <a:spcPct val="120000"/>
              </a:lnSpc>
              <a:spcBef>
                <a:spcPts val="0"/>
              </a:spcBef>
            </a:pPr>
            <a:endParaRPr lang="en-US" altLang="ja-JP" sz="3100" dirty="0">
              <a:solidFill>
                <a:srgbClr val="222222"/>
              </a:solidFill>
              <a:latin typeface="ＭＳ Ｐゴシック" panose="020B0600070205080204" pitchFamily="34" charset="-128"/>
              <a:ea typeface="ＭＳ Ｐゴシック" panose="020B0600070205080204" pitchFamily="34" charset="-128"/>
            </a:endParaRPr>
          </a:p>
          <a:p>
            <a:pPr latinLnBrk="1">
              <a:lnSpc>
                <a:spcPct val="120000"/>
              </a:lnSpc>
              <a:spcBef>
                <a:spcPts val="0"/>
              </a:spcBef>
              <a:spcAft>
                <a:spcPts val="525"/>
              </a:spcAft>
            </a:pPr>
            <a:r>
              <a:rPr lang="ja-JP" altLang="en-US" sz="3200" b="1">
                <a:solidFill>
                  <a:srgbClr val="222222"/>
                </a:solidFill>
                <a:latin typeface="ＭＳ Ｐゴシック" panose="020B0600070205080204" pitchFamily="34" charset="-128"/>
                <a:ea typeface="ＭＳ Ｐゴシック" panose="020B0600070205080204" pitchFamily="34" charset="-128"/>
              </a:rPr>
              <a:t>５つのセクター</a:t>
            </a:r>
            <a:endParaRPr lang="en-US" altLang="ja-JP" sz="3200" b="1" dirty="0">
              <a:solidFill>
                <a:srgbClr val="222222"/>
              </a:solidFill>
              <a:latin typeface="ＭＳ Ｐゴシック" panose="020B0600070205080204" pitchFamily="34" charset="-128"/>
              <a:ea typeface="ＭＳ Ｐゴシック" panose="020B0600070205080204" pitchFamily="34" charset="-128"/>
            </a:endParaRPr>
          </a:p>
          <a:p>
            <a:pPr latinLnBrk="1">
              <a:lnSpc>
                <a:spcPct val="120000"/>
              </a:lnSpc>
              <a:spcBef>
                <a:spcPts val="0"/>
              </a:spcBef>
              <a:spcAft>
                <a:spcPts val="525"/>
              </a:spcAft>
            </a:pPr>
            <a:r>
              <a:rPr lang="ja-JP" altLang="en-US" sz="3200" b="1">
                <a:solidFill>
                  <a:srgbClr val="ED015B"/>
                </a:solidFill>
                <a:latin typeface="ＭＳ Ｐゴシック" panose="020B0600070205080204" pitchFamily="34" charset="-128"/>
                <a:ea typeface="ＭＳ Ｐゴシック" panose="020B0600070205080204" pitchFamily="34" charset="-128"/>
              </a:rPr>
              <a:t>教育</a:t>
            </a:r>
            <a:r>
              <a:rPr lang="ja-JP" altLang="en-US" sz="3200">
                <a:solidFill>
                  <a:srgbClr val="222222"/>
                </a:solidFill>
                <a:latin typeface="ＭＳ Ｐゴシック" panose="020B0600070205080204" pitchFamily="34" charset="-128"/>
                <a:ea typeface="ＭＳ Ｐゴシック" panose="020B0600070205080204" pitchFamily="34" charset="-128"/>
              </a:rPr>
              <a:t>、科学、文化、　社会科学、</a:t>
            </a:r>
            <a:r>
              <a:rPr lang="ja-JP" altLang="en-US" sz="3200" b="1">
                <a:solidFill>
                  <a:srgbClr val="ED015B"/>
                </a:solidFill>
                <a:latin typeface="ＭＳ Ｐゴシック" panose="020B0600070205080204" pitchFamily="34" charset="-128"/>
                <a:ea typeface="ＭＳ Ｐゴシック" panose="020B0600070205080204" pitchFamily="34" charset="-128"/>
              </a:rPr>
              <a:t>情報・コミュニケーション</a:t>
            </a:r>
            <a:endParaRPr lang="en-US" altLang="ja-JP" sz="3100" b="1" i="0" dirty="0">
              <a:solidFill>
                <a:srgbClr val="ED015B"/>
              </a:solidFill>
              <a:effectLst/>
              <a:latin typeface="ＭＳ Ｐゴシック" panose="020B0600070205080204" pitchFamily="34" charset="-128"/>
              <a:ea typeface="ＭＳ Ｐゴシック" panose="020B0600070205080204" pitchFamily="34" charset="-128"/>
            </a:endParaRPr>
          </a:p>
          <a:p>
            <a:pPr>
              <a:lnSpc>
                <a:spcPct val="120000"/>
              </a:lnSpc>
              <a:spcBef>
                <a:spcPts val="0"/>
              </a:spcBef>
            </a:pPr>
            <a:endParaRPr lang="en-US" altLang="ja-JP" sz="3100" b="0" i="0" dirty="0">
              <a:solidFill>
                <a:srgbClr val="222222"/>
              </a:solidFill>
              <a:effectLst/>
              <a:latin typeface="ＭＳ Ｐゴシック" panose="020B0600070205080204" pitchFamily="34" charset="-128"/>
              <a:ea typeface="ＭＳ Ｐゴシック" panose="020B0600070205080204" pitchFamily="34" charset="-128"/>
            </a:endParaRPr>
          </a:p>
          <a:p>
            <a:pPr>
              <a:lnSpc>
                <a:spcPct val="120000"/>
              </a:lnSpc>
              <a:spcBef>
                <a:spcPts val="0"/>
              </a:spcBef>
            </a:pP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憲章採択   昭和</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20</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1945</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11</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月</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16</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日</a:t>
            </a:r>
            <a:br>
              <a:rPr lang="ja-JP" altLang="en-US" sz="3100"/>
            </a:b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創設 昭和</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21</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1946</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11</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月</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4</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日</a:t>
            </a:r>
            <a:br>
              <a:rPr lang="ja-JP" altLang="en-US" sz="3100"/>
            </a:b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日本加盟 昭和</a:t>
            </a:r>
            <a:r>
              <a:rPr lang="en-US" altLang="ja-JP" sz="3100" b="1" i="0" dirty="0">
                <a:solidFill>
                  <a:srgbClr val="0070C0"/>
                </a:solidFill>
                <a:effectLst/>
                <a:latin typeface="ＭＳ Ｐゴシック" panose="020B0600070205080204" pitchFamily="34" charset="-128"/>
                <a:ea typeface="ＭＳ Ｐゴシック" panose="020B0600070205080204" pitchFamily="34" charset="-128"/>
              </a:rPr>
              <a:t>26</a:t>
            </a: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年（</a:t>
            </a:r>
            <a:r>
              <a:rPr lang="en-US" altLang="ja-JP" sz="3100" b="1" i="0" dirty="0">
                <a:solidFill>
                  <a:srgbClr val="0070C0"/>
                </a:solidFill>
                <a:effectLst/>
                <a:latin typeface="ＭＳ Ｐゴシック" panose="020B0600070205080204" pitchFamily="34" charset="-128"/>
                <a:ea typeface="ＭＳ Ｐゴシック" panose="020B0600070205080204" pitchFamily="34" charset="-128"/>
              </a:rPr>
              <a:t>1951</a:t>
            </a: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年）</a:t>
            </a:r>
            <a:r>
              <a:rPr lang="en-US" altLang="ja-JP" sz="3100" b="1" i="0" dirty="0">
                <a:solidFill>
                  <a:srgbClr val="0070C0"/>
                </a:solidFill>
                <a:effectLst/>
                <a:latin typeface="ＭＳ Ｐゴシック" panose="020B0600070205080204" pitchFamily="34" charset="-128"/>
                <a:ea typeface="ＭＳ Ｐゴシック" panose="020B0600070205080204" pitchFamily="34" charset="-128"/>
              </a:rPr>
              <a:t>7</a:t>
            </a: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月</a:t>
            </a:r>
            <a:r>
              <a:rPr lang="en-US" altLang="ja-JP" sz="3100" b="1" i="0" dirty="0">
                <a:solidFill>
                  <a:srgbClr val="0070C0"/>
                </a:solidFill>
                <a:effectLst/>
                <a:latin typeface="ＭＳ Ｐゴシック" panose="020B0600070205080204" pitchFamily="34" charset="-128"/>
                <a:ea typeface="ＭＳ Ｐゴシック" panose="020B0600070205080204" pitchFamily="34" charset="-128"/>
              </a:rPr>
              <a:t>2</a:t>
            </a:r>
            <a:r>
              <a:rPr lang="ja-JP" altLang="en-US" sz="3100" b="1" i="0">
                <a:solidFill>
                  <a:srgbClr val="0070C0"/>
                </a:solidFill>
                <a:effectLst/>
                <a:latin typeface="ＭＳ Ｐゴシック" panose="020B0600070205080204" pitchFamily="34" charset="-128"/>
                <a:ea typeface="ＭＳ Ｐゴシック" panose="020B0600070205080204" pitchFamily="34" charset="-128"/>
              </a:rPr>
              <a:t>日</a:t>
            </a:r>
            <a:endParaRPr lang="en-US" altLang="ja-JP" sz="3100" b="1" i="0" dirty="0">
              <a:solidFill>
                <a:srgbClr val="0070C0"/>
              </a:solidFill>
              <a:effectLst/>
              <a:latin typeface="ＭＳ Ｐゴシック" panose="020B0600070205080204" pitchFamily="34" charset="-128"/>
              <a:ea typeface="ＭＳ Ｐゴシック" panose="020B0600070205080204" pitchFamily="34" charset="-128"/>
            </a:endParaRPr>
          </a:p>
          <a:p>
            <a:pPr>
              <a:lnSpc>
                <a:spcPct val="120000"/>
              </a:lnSpc>
              <a:spcBef>
                <a:spcPts val="0"/>
              </a:spcBef>
            </a:pPr>
            <a:endParaRPr lang="en-US" altLang="ja-JP" sz="3100" b="1" i="0" dirty="0">
              <a:solidFill>
                <a:srgbClr val="0070C0"/>
              </a:solidFill>
              <a:effectLst/>
              <a:latin typeface="ＭＳ Ｐゴシック" panose="020B0600070205080204" pitchFamily="34" charset="-128"/>
              <a:ea typeface="ＭＳ Ｐゴシック" panose="020B0600070205080204" pitchFamily="34" charset="-128"/>
            </a:endParaRPr>
          </a:p>
          <a:p>
            <a:pPr algn="l" latinLnBrk="1">
              <a:lnSpc>
                <a:spcPct val="120000"/>
              </a:lnSpc>
              <a:spcBef>
                <a:spcPts val="0"/>
              </a:spcBef>
              <a:spcAft>
                <a:spcPts val="525"/>
              </a:spcAft>
              <a:buNone/>
            </a:pP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本部：</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フランス共和国・パリ市 </a:t>
            </a:r>
          </a:p>
          <a:p>
            <a:pPr algn="l" latinLnBrk="1">
              <a:lnSpc>
                <a:spcPct val="120000"/>
              </a:lnSpc>
              <a:spcBef>
                <a:spcPts val="0"/>
              </a:spcBef>
              <a:spcAft>
                <a:spcPts val="525"/>
              </a:spcAft>
              <a:buNone/>
            </a:pP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加盟国数（</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Member</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States</a:t>
            </a:r>
            <a:r>
              <a:rPr lang="ja-JP" altLang="pt-BR" sz="3100" b="1" i="0">
                <a:solidFill>
                  <a:srgbClr val="222222"/>
                </a:solidFill>
                <a:effectLst/>
                <a:latin typeface="ＭＳ Ｐゴシック" panose="020B0600070205080204" pitchFamily="34" charset="-128"/>
                <a:ea typeface="ＭＳ Ｐゴシック" panose="020B0600070205080204" pitchFamily="34" charset="-128"/>
              </a:rPr>
              <a:t>）</a:t>
            </a:r>
            <a:r>
              <a:rPr lang="pt-BR" altLang="ja-JP" sz="3100" b="0" i="0" dirty="0">
                <a:solidFill>
                  <a:srgbClr val="222222"/>
                </a:solidFill>
                <a:effectLst/>
                <a:latin typeface="ＭＳ Ｐゴシック" panose="020B0600070205080204" pitchFamily="34" charset="-128"/>
                <a:ea typeface="ＭＳ Ｐゴシック" panose="020B0600070205080204" pitchFamily="34" charset="-128"/>
              </a:rPr>
              <a:t>194</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か国</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【2024</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年</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7</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月現在</a:t>
            </a:r>
            <a: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t>】</a:t>
            </a:r>
            <a:br>
              <a:rPr lang="en-US" altLang="ja-JP" sz="3100" b="0" i="0" dirty="0">
                <a:solidFill>
                  <a:srgbClr val="222222"/>
                </a:solidFill>
                <a:effectLst/>
                <a:latin typeface="ＭＳ Ｐゴシック" panose="020B0600070205080204" pitchFamily="34" charset="-128"/>
                <a:ea typeface="ＭＳ Ｐゴシック" panose="020B0600070205080204" pitchFamily="34" charset="-128"/>
              </a:rPr>
            </a:br>
            <a:r>
              <a:rPr lang="ja-JP" altLang="en-US" sz="3100" b="1" i="0">
                <a:solidFill>
                  <a:srgbClr val="222222"/>
                </a:solidFill>
                <a:effectLst/>
                <a:latin typeface="ＭＳ Ｐゴシック" panose="020B0600070205080204" pitchFamily="34" charset="-128"/>
                <a:ea typeface="ＭＳ Ｐゴシック" panose="020B0600070205080204" pitchFamily="34" charset="-128"/>
              </a:rPr>
              <a:t>事務局長（</a:t>
            </a:r>
            <a:r>
              <a:rPr lang="pt-BR" altLang="ja-JP" sz="3100" b="1" i="0" dirty="0" err="1">
                <a:solidFill>
                  <a:srgbClr val="222222"/>
                </a:solidFill>
                <a:effectLst/>
                <a:latin typeface="ＭＳ Ｐゴシック" panose="020B0600070205080204" pitchFamily="34" charset="-128"/>
                <a:ea typeface="ＭＳ Ｐゴシック" panose="020B0600070205080204" pitchFamily="34" charset="-128"/>
              </a:rPr>
              <a:t>Director</a:t>
            </a:r>
            <a:r>
              <a:rPr lang="pt-BR" altLang="ja-JP" sz="3100" b="1" i="0" dirty="0">
                <a:solidFill>
                  <a:srgbClr val="222222"/>
                </a:solidFill>
                <a:effectLst/>
                <a:latin typeface="ＭＳ Ｐゴシック" panose="020B0600070205080204" pitchFamily="34" charset="-128"/>
                <a:ea typeface="ＭＳ Ｐゴシック" panose="020B0600070205080204" pitchFamily="34" charset="-128"/>
              </a:rPr>
              <a:t> General</a:t>
            </a:r>
            <a:r>
              <a:rPr lang="ja-JP" altLang="pt-BR" sz="3100" b="1" i="0">
                <a:solidFill>
                  <a:srgbClr val="222222"/>
                </a:solidFill>
                <a:effectLst/>
                <a:latin typeface="ＭＳ Ｐゴシック" panose="020B0600070205080204" pitchFamily="34" charset="-128"/>
                <a:ea typeface="ＭＳ Ｐゴシック" panose="020B0600070205080204" pitchFamily="34" charset="-128"/>
              </a:rPr>
              <a:t>）</a:t>
            </a: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オドレー・アズレー</a:t>
            </a:r>
            <a:endParaRPr lang="en-US" altLang="ja-JP" sz="3100" b="0" i="0" dirty="0">
              <a:solidFill>
                <a:srgbClr val="222222"/>
              </a:solidFill>
              <a:effectLst/>
              <a:latin typeface="ＭＳ Ｐゴシック" panose="020B0600070205080204" pitchFamily="34" charset="-128"/>
              <a:ea typeface="ＭＳ Ｐゴシック" panose="020B0600070205080204" pitchFamily="34" charset="-128"/>
            </a:endParaRPr>
          </a:p>
          <a:p>
            <a:pPr algn="l" latinLnBrk="1">
              <a:lnSpc>
                <a:spcPct val="120000"/>
              </a:lnSpc>
              <a:spcBef>
                <a:spcPts val="0"/>
              </a:spcBef>
              <a:spcAft>
                <a:spcPts val="525"/>
              </a:spcAft>
              <a:buNone/>
            </a:pPr>
            <a:r>
              <a:rPr lang="ja-JP" altLang="en-US" sz="3100" b="0" i="0">
                <a:solidFill>
                  <a:srgbClr val="222222"/>
                </a:solidFill>
                <a:effectLst/>
                <a:latin typeface="ＭＳ Ｐゴシック" panose="020B0600070205080204" pitchFamily="34" charset="-128"/>
                <a:ea typeface="ＭＳ Ｐゴシック" panose="020B0600070205080204" pitchFamily="34" charset="-128"/>
              </a:rPr>
              <a:t>（</a:t>
            </a:r>
            <a:r>
              <a:rPr lang="pt-BR" altLang="ja-JP" sz="3100" b="0" i="0" dirty="0">
                <a:solidFill>
                  <a:srgbClr val="222222"/>
                </a:solidFill>
                <a:effectLst/>
                <a:latin typeface="ＭＳ Ｐゴシック" panose="020B0600070205080204" pitchFamily="34" charset="-128"/>
                <a:ea typeface="ＭＳ Ｐゴシック" panose="020B0600070205080204" pitchFamily="34" charset="-128"/>
              </a:rPr>
              <a:t>Ms. AUDREY AZOULAY</a:t>
            </a:r>
            <a:r>
              <a:rPr lang="ja-JP" altLang="pt-BR" sz="3100" b="0" i="0">
                <a:solidFill>
                  <a:srgbClr val="222222"/>
                </a:solidFill>
                <a:effectLst/>
                <a:latin typeface="ＭＳ Ｐゴシック" panose="020B0600070205080204" pitchFamily="34" charset="-128"/>
                <a:ea typeface="ＭＳ Ｐゴシック" panose="020B0600070205080204" pitchFamily="34" charset="-128"/>
              </a:rPr>
              <a:t>）</a:t>
            </a:r>
            <a:endParaRPr lang="en-US" altLang="ja-JP" sz="3100" b="0" i="0" dirty="0">
              <a:solidFill>
                <a:srgbClr val="222222"/>
              </a:solidFill>
              <a:effectLst/>
              <a:latin typeface="ＭＳ Ｐゴシック" panose="020B0600070205080204" pitchFamily="34" charset="-128"/>
              <a:ea typeface="ＭＳ Ｐゴシック" panose="020B0600070205080204" pitchFamily="34" charset="-128"/>
            </a:endParaRPr>
          </a:p>
          <a:p>
            <a:pPr algn="l" latinLnBrk="1">
              <a:lnSpc>
                <a:spcPct val="120000"/>
              </a:lnSpc>
              <a:spcBef>
                <a:spcPts val="0"/>
              </a:spcBef>
              <a:spcAft>
                <a:spcPts val="525"/>
              </a:spcAft>
              <a:buNone/>
            </a:pPr>
            <a:endParaRPr lang="en-US" altLang="ja-JP" sz="3100" b="0" i="0" dirty="0">
              <a:solidFill>
                <a:srgbClr val="222222"/>
              </a:solidFill>
              <a:effectLst/>
              <a:latin typeface="ＭＳ Ｐゴシック" panose="020B0600070205080204" pitchFamily="34" charset="-128"/>
              <a:ea typeface="ＭＳ Ｐゴシック" panose="020B0600070205080204" pitchFamily="34" charset="-128"/>
            </a:endParaRPr>
          </a:p>
          <a:p>
            <a:pPr algn="l" latinLnBrk="1">
              <a:lnSpc>
                <a:spcPct val="120000"/>
              </a:lnSpc>
              <a:spcBef>
                <a:spcPts val="0"/>
              </a:spcBef>
              <a:spcAft>
                <a:spcPts val="525"/>
              </a:spcAft>
              <a:buNone/>
            </a:pPr>
            <a:endParaRPr lang="en-US" dirty="0"/>
          </a:p>
        </p:txBody>
      </p:sp>
      <p:sp>
        <p:nvSpPr>
          <p:cNvPr id="13" name="角丸四角形吹き出し 12">
            <a:extLst>
              <a:ext uri="{FF2B5EF4-FFF2-40B4-BE49-F238E27FC236}">
                <a16:creationId xmlns:a16="http://schemas.microsoft.com/office/drawing/2014/main" id="{DE2048C1-A22F-7D35-47A4-F395192C1BC1}"/>
              </a:ext>
            </a:extLst>
          </p:cNvPr>
          <p:cNvSpPr/>
          <p:nvPr/>
        </p:nvSpPr>
        <p:spPr>
          <a:xfrm>
            <a:off x="9308755" y="413819"/>
            <a:ext cx="2503007" cy="1471486"/>
          </a:xfrm>
          <a:prstGeom prst="wedgeRoundRectCallout">
            <a:avLst>
              <a:gd name="adj1" fmla="val -35347"/>
              <a:gd name="adj2" fmla="val 73472"/>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0" i="0">
                <a:solidFill>
                  <a:srgbClr val="222222"/>
                </a:solidFill>
                <a:effectLst/>
                <a:latin typeface="ＭＳ Ｐゴシック" panose="020B0600070205080204" pitchFamily="34" charset="-128"/>
                <a:ea typeface="ＭＳ Ｐゴシック" panose="020B0600070205080204" pitchFamily="34" charset="-128"/>
              </a:rPr>
              <a:t>戦争は人の心の中で生れるものであるから、人の心の中に平和のとりでを築かなければならない。</a:t>
            </a:r>
            <a:endParaRPr lang="en-US" altLang="ja-JP" sz="1800" dirty="0"/>
          </a:p>
        </p:txBody>
      </p:sp>
      <p:pic>
        <p:nvPicPr>
          <p:cNvPr id="17" name="図 16" descr="時計台のある建物&#10;&#10;AI によって生成されたコンテンツは間違っている可能性があります。">
            <a:extLst>
              <a:ext uri="{FF2B5EF4-FFF2-40B4-BE49-F238E27FC236}">
                <a16:creationId xmlns:a16="http://schemas.microsoft.com/office/drawing/2014/main" id="{37AD9F50-A352-8615-C34F-64119C85C7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3735" y="4891530"/>
            <a:ext cx="3513437" cy="1890270"/>
          </a:xfrm>
          <a:prstGeom prst="rect">
            <a:avLst/>
          </a:prstGeom>
        </p:spPr>
      </p:pic>
      <p:pic>
        <p:nvPicPr>
          <p:cNvPr id="20" name="図 19">
            <a:extLst>
              <a:ext uri="{FF2B5EF4-FFF2-40B4-BE49-F238E27FC236}">
                <a16:creationId xmlns:a16="http://schemas.microsoft.com/office/drawing/2014/main" id="{D5FF9D7D-3266-D314-67E6-EED6BF6AB590}"/>
              </a:ext>
            </a:extLst>
          </p:cNvPr>
          <p:cNvPicPr>
            <a:picLocks noChangeAspect="1"/>
          </p:cNvPicPr>
          <p:nvPr/>
        </p:nvPicPr>
        <p:blipFill>
          <a:blip r:embed="rId5"/>
          <a:stretch>
            <a:fillRect/>
          </a:stretch>
        </p:blipFill>
        <p:spPr>
          <a:xfrm>
            <a:off x="0" y="154780"/>
            <a:ext cx="2358886" cy="1293019"/>
          </a:xfrm>
          <a:prstGeom prst="rect">
            <a:avLst/>
          </a:prstGeom>
        </p:spPr>
      </p:pic>
    </p:spTree>
    <p:extLst>
      <p:ext uri="{BB962C8B-B14F-4D97-AF65-F5344CB8AC3E}">
        <p14:creationId xmlns:p14="http://schemas.microsoft.com/office/powerpoint/2010/main" val="206549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BF6F67FB-7637-9750-0EB6-BDE49FF29387}"/>
              </a:ext>
            </a:extLst>
          </p:cNvPr>
          <p:cNvPicPr>
            <a:picLocks noGrp="1" noChangeAspect="1"/>
          </p:cNvPicPr>
          <p:nvPr>
            <p:ph idx="1"/>
          </p:nvPr>
        </p:nvPicPr>
        <p:blipFill>
          <a:blip r:embed="rId3"/>
          <a:stretch>
            <a:fillRect/>
          </a:stretch>
        </p:blipFill>
        <p:spPr>
          <a:xfrm>
            <a:off x="149699" y="1823788"/>
            <a:ext cx="5623452" cy="3414238"/>
          </a:xfrm>
        </p:spPr>
      </p:pic>
      <p:sp>
        <p:nvSpPr>
          <p:cNvPr id="4" name="タイトル 3">
            <a:extLst>
              <a:ext uri="{FF2B5EF4-FFF2-40B4-BE49-F238E27FC236}">
                <a16:creationId xmlns:a16="http://schemas.microsoft.com/office/drawing/2014/main" id="{E0BAAFE0-0B25-823E-CC81-A4C7BB128F02}"/>
              </a:ext>
            </a:extLst>
          </p:cNvPr>
          <p:cNvSpPr>
            <a:spLocks noGrp="1"/>
          </p:cNvSpPr>
          <p:nvPr>
            <p:ph type="title"/>
          </p:nvPr>
        </p:nvSpPr>
        <p:spPr>
          <a:xfrm>
            <a:off x="839788" y="457200"/>
            <a:ext cx="10463212" cy="724931"/>
          </a:xfrm>
        </p:spPr>
        <p:txBody>
          <a:bodyPr>
            <a:noAutofit/>
          </a:bodyPr>
          <a:lstStyle/>
          <a:p>
            <a:r>
              <a:rPr lang="ja-JP" altLang="en-US" sz="4000" b="1"/>
              <a:t>ユネスコ、パレスチナの正式加盟を承認</a:t>
            </a:r>
            <a:r>
              <a:rPr lang="en-US" altLang="ja-JP" sz="4000" b="1"/>
              <a:t>(2011)</a:t>
            </a:r>
            <a:endParaRPr lang="en-US" sz="4000" b="1" dirty="0"/>
          </a:p>
        </p:txBody>
      </p:sp>
      <p:sp>
        <p:nvSpPr>
          <p:cNvPr id="6" name="テキスト ボックス 5">
            <a:extLst>
              <a:ext uri="{FF2B5EF4-FFF2-40B4-BE49-F238E27FC236}">
                <a16:creationId xmlns:a16="http://schemas.microsoft.com/office/drawing/2014/main" id="{828C67F9-4E0B-8A80-80D5-A713C026252D}"/>
              </a:ext>
            </a:extLst>
          </p:cNvPr>
          <p:cNvSpPr txBox="1"/>
          <p:nvPr/>
        </p:nvSpPr>
        <p:spPr>
          <a:xfrm>
            <a:off x="282358" y="6488668"/>
            <a:ext cx="5358133" cy="369332"/>
          </a:xfrm>
          <a:prstGeom prst="rect">
            <a:avLst/>
          </a:prstGeom>
          <a:noFill/>
        </p:spPr>
        <p:txBody>
          <a:bodyPr wrap="none" rtlCol="0">
            <a:spAutoFit/>
          </a:bodyPr>
          <a:lstStyle/>
          <a:p>
            <a:r>
              <a:rPr lang="en-US" dirty="0"/>
              <a:t>https://</a:t>
            </a:r>
            <a:r>
              <a:rPr lang="en-US" dirty="0" err="1"/>
              <a:t>news.un.org</a:t>
            </a:r>
            <a:r>
              <a:rPr lang="en-US" dirty="0"/>
              <a:t>/</a:t>
            </a:r>
            <a:r>
              <a:rPr lang="en-US" dirty="0" err="1"/>
              <a:t>en</a:t>
            </a:r>
            <a:r>
              <a:rPr lang="en-US" dirty="0"/>
              <a:t>/story/2011/10/393562</a:t>
            </a:r>
          </a:p>
        </p:txBody>
      </p:sp>
      <p:pic>
        <p:nvPicPr>
          <p:cNvPr id="9" name="図 8">
            <a:extLst>
              <a:ext uri="{FF2B5EF4-FFF2-40B4-BE49-F238E27FC236}">
                <a16:creationId xmlns:a16="http://schemas.microsoft.com/office/drawing/2014/main" id="{E4363300-72B3-B420-0FCD-644932EB692C}"/>
              </a:ext>
            </a:extLst>
          </p:cNvPr>
          <p:cNvPicPr>
            <a:picLocks noChangeAspect="1"/>
          </p:cNvPicPr>
          <p:nvPr/>
        </p:nvPicPr>
        <p:blipFill>
          <a:blip r:embed="rId4"/>
          <a:stretch>
            <a:fillRect/>
          </a:stretch>
        </p:blipFill>
        <p:spPr>
          <a:xfrm>
            <a:off x="6071394" y="1820537"/>
            <a:ext cx="5628805" cy="3417489"/>
          </a:xfrm>
          <a:prstGeom prst="rect">
            <a:avLst/>
          </a:prstGeom>
        </p:spPr>
      </p:pic>
      <p:sp>
        <p:nvSpPr>
          <p:cNvPr id="13" name="テキスト ボックス 12">
            <a:extLst>
              <a:ext uri="{FF2B5EF4-FFF2-40B4-BE49-F238E27FC236}">
                <a16:creationId xmlns:a16="http://schemas.microsoft.com/office/drawing/2014/main" id="{8AE22321-CB0C-DC3B-BAB1-8888B2A5E72D}"/>
              </a:ext>
            </a:extLst>
          </p:cNvPr>
          <p:cNvSpPr txBox="1"/>
          <p:nvPr/>
        </p:nvSpPr>
        <p:spPr>
          <a:xfrm>
            <a:off x="6071394" y="6414655"/>
            <a:ext cx="6096000" cy="369332"/>
          </a:xfrm>
          <a:prstGeom prst="rect">
            <a:avLst/>
          </a:prstGeom>
          <a:noFill/>
        </p:spPr>
        <p:txBody>
          <a:bodyPr wrap="square">
            <a:spAutoFit/>
          </a:bodyPr>
          <a:lstStyle/>
          <a:p>
            <a:r>
              <a:rPr lang="en-US" altLang="ja-JP" dirty="0"/>
              <a:t>https://</a:t>
            </a:r>
            <a:r>
              <a:rPr lang="en-US" altLang="ja-JP" dirty="0" err="1"/>
              <a:t>news.un.org</a:t>
            </a:r>
            <a:r>
              <a:rPr lang="en-US" altLang="ja-JP" dirty="0"/>
              <a:t>/</a:t>
            </a:r>
            <a:r>
              <a:rPr lang="en-US" altLang="ja-JP" dirty="0" err="1"/>
              <a:t>en</a:t>
            </a:r>
            <a:r>
              <a:rPr lang="en-US" altLang="ja-JP" dirty="0"/>
              <a:t>/story/2011/12/398102</a:t>
            </a:r>
            <a:endParaRPr lang="en-US" dirty="0"/>
          </a:p>
        </p:txBody>
      </p:sp>
      <p:sp>
        <p:nvSpPr>
          <p:cNvPr id="14" name="テキスト ボックス 13">
            <a:extLst>
              <a:ext uri="{FF2B5EF4-FFF2-40B4-BE49-F238E27FC236}">
                <a16:creationId xmlns:a16="http://schemas.microsoft.com/office/drawing/2014/main" id="{58FEDC2C-0B99-B869-9970-5A3F1E0AB7E8}"/>
              </a:ext>
            </a:extLst>
          </p:cNvPr>
          <p:cNvSpPr txBox="1"/>
          <p:nvPr/>
        </p:nvSpPr>
        <p:spPr>
          <a:xfrm>
            <a:off x="6096000" y="5264106"/>
            <a:ext cx="5813190" cy="830997"/>
          </a:xfrm>
          <a:prstGeom prst="rect">
            <a:avLst/>
          </a:prstGeom>
          <a:noFill/>
        </p:spPr>
        <p:txBody>
          <a:bodyPr wrap="square" rtlCol="0">
            <a:spAutoFit/>
          </a:bodyPr>
          <a:lstStyle/>
          <a:p>
            <a:r>
              <a:rPr lang="ja-JP" altLang="en-US" sz="2400"/>
              <a:t>パレスチナの国旗がユネスコの新加盟を記念して掲げられる</a:t>
            </a:r>
            <a:r>
              <a:rPr lang="en-US" altLang="ja-JP" sz="2400" dirty="0"/>
              <a:t> (2011.11.13)</a:t>
            </a:r>
            <a:endParaRPr lang="ja-JP" altLang="en-US" sz="2400"/>
          </a:p>
        </p:txBody>
      </p:sp>
      <p:sp>
        <p:nvSpPr>
          <p:cNvPr id="15" name="テキスト ボックス 14">
            <a:extLst>
              <a:ext uri="{FF2B5EF4-FFF2-40B4-BE49-F238E27FC236}">
                <a16:creationId xmlns:a16="http://schemas.microsoft.com/office/drawing/2014/main" id="{AFC24213-2EC6-C585-2102-76833AEE9D20}"/>
              </a:ext>
            </a:extLst>
          </p:cNvPr>
          <p:cNvSpPr txBox="1"/>
          <p:nvPr/>
        </p:nvSpPr>
        <p:spPr>
          <a:xfrm>
            <a:off x="149700" y="5264107"/>
            <a:ext cx="5490792" cy="830997"/>
          </a:xfrm>
          <a:prstGeom prst="rect">
            <a:avLst/>
          </a:prstGeom>
          <a:noFill/>
        </p:spPr>
        <p:txBody>
          <a:bodyPr wrap="square" rtlCol="0">
            <a:spAutoFit/>
          </a:bodyPr>
          <a:lstStyle/>
          <a:p>
            <a:r>
              <a:rPr lang="ja-JP" altLang="en-US" sz="2400"/>
              <a:t>ユネスコ総会で、</a:t>
            </a:r>
            <a:r>
              <a:rPr lang="ja-JP" altLang="en-US" sz="2400" b="1">
                <a:solidFill>
                  <a:srgbClr val="FF0000"/>
                </a:solidFill>
              </a:rPr>
              <a:t>賛成</a:t>
            </a:r>
            <a:r>
              <a:rPr lang="en-US" altLang="ja-JP" sz="2400" b="1" dirty="0">
                <a:solidFill>
                  <a:srgbClr val="FF0000"/>
                </a:solidFill>
              </a:rPr>
              <a:t>107</a:t>
            </a:r>
            <a:r>
              <a:rPr lang="ja-JP" altLang="en-US" sz="2400" b="1">
                <a:solidFill>
                  <a:srgbClr val="FF0000"/>
                </a:solidFill>
              </a:rPr>
              <a:t>、反対</a:t>
            </a:r>
            <a:r>
              <a:rPr lang="en-US" altLang="ja-JP" sz="2400" b="1" dirty="0">
                <a:solidFill>
                  <a:srgbClr val="FF0000"/>
                </a:solidFill>
              </a:rPr>
              <a:t>14</a:t>
            </a:r>
            <a:r>
              <a:rPr lang="ja-JP" altLang="en-US" sz="2400" b="1">
                <a:solidFill>
                  <a:srgbClr val="FF0000"/>
                </a:solidFill>
              </a:rPr>
              <a:t>、棄権</a:t>
            </a:r>
            <a:r>
              <a:rPr lang="en-US" altLang="ja-JP" sz="2400" b="1" dirty="0">
                <a:solidFill>
                  <a:srgbClr val="FF0000"/>
                </a:solidFill>
              </a:rPr>
              <a:t>5</a:t>
            </a:r>
            <a:r>
              <a:rPr lang="en-US" altLang="ja-JP" sz="2400" dirty="0">
                <a:solidFill>
                  <a:srgbClr val="FF0000"/>
                </a:solidFill>
              </a:rPr>
              <a:t>2</a:t>
            </a:r>
            <a:r>
              <a:rPr lang="ja-JP" altLang="en-US" sz="2400">
                <a:solidFill>
                  <a:srgbClr val="FF0000"/>
                </a:solidFill>
              </a:rPr>
              <a:t>の投票</a:t>
            </a:r>
            <a:r>
              <a:rPr lang="ja-JP" altLang="en-US" sz="2400"/>
              <a:t>で決定</a:t>
            </a:r>
            <a:r>
              <a:rPr lang="en-US" altLang="ja-JP" sz="2400" dirty="0"/>
              <a:t>(2011.10.31)</a:t>
            </a:r>
            <a:endParaRPr lang="en-US" sz="2400" dirty="0"/>
          </a:p>
        </p:txBody>
      </p:sp>
    </p:spTree>
    <p:extLst>
      <p:ext uri="{BB962C8B-B14F-4D97-AF65-F5344CB8AC3E}">
        <p14:creationId xmlns:p14="http://schemas.microsoft.com/office/powerpoint/2010/main" val="204479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AEE621-81A8-2307-4E2C-7B455CDFB05B}"/>
              </a:ext>
            </a:extLst>
          </p:cNvPr>
          <p:cNvSpPr>
            <a:spLocks noGrp="1"/>
          </p:cNvSpPr>
          <p:nvPr>
            <p:ph type="title"/>
          </p:nvPr>
        </p:nvSpPr>
        <p:spPr/>
        <p:txBody>
          <a:bodyPr>
            <a:normAutofit/>
          </a:bodyPr>
          <a:lstStyle/>
          <a:p>
            <a:r>
              <a:rPr lang="en-US" sz="6000" dirty="0" err="1"/>
              <a:t>ユネスコで担当した仕事</a:t>
            </a:r>
            <a:endParaRPr lang="en-US" sz="6000" dirty="0"/>
          </a:p>
        </p:txBody>
      </p:sp>
      <p:sp>
        <p:nvSpPr>
          <p:cNvPr id="3" name="コンテンツ プレースホルダー 2">
            <a:extLst>
              <a:ext uri="{FF2B5EF4-FFF2-40B4-BE49-F238E27FC236}">
                <a16:creationId xmlns:a16="http://schemas.microsoft.com/office/drawing/2014/main" id="{B0D474EB-2926-2B14-1F27-4AEDE5E3AED8}"/>
              </a:ext>
            </a:extLst>
          </p:cNvPr>
          <p:cNvSpPr>
            <a:spLocks noGrp="1"/>
          </p:cNvSpPr>
          <p:nvPr>
            <p:ph sz="half" idx="1"/>
          </p:nvPr>
        </p:nvSpPr>
        <p:spPr>
          <a:xfrm>
            <a:off x="309282" y="1600200"/>
            <a:ext cx="5786718" cy="5181600"/>
          </a:xfrm>
        </p:spPr>
        <p:txBody>
          <a:bodyPr>
            <a:normAutofit fontScale="62500" lnSpcReduction="20000"/>
          </a:bodyPr>
          <a:lstStyle/>
          <a:p>
            <a:pPr marL="0" indent="0">
              <a:buNone/>
            </a:pPr>
            <a:r>
              <a:rPr lang="en-US" altLang="ja-JP" sz="3200" dirty="0"/>
              <a:t>🇫🇷</a:t>
            </a:r>
            <a:r>
              <a:rPr lang="en-US" altLang="ja-JP" sz="3200" dirty="0" err="1"/>
              <a:t>フランス</a:t>
            </a:r>
            <a:r>
              <a:rPr lang="en-US" altLang="ja-JP" sz="3200" dirty="0"/>
              <a:t> </a:t>
            </a:r>
            <a:r>
              <a:rPr lang="en-US" sz="3200" b="1" dirty="0">
                <a:solidFill>
                  <a:srgbClr val="0070C0"/>
                </a:solidFill>
              </a:rPr>
              <a:t>・</a:t>
            </a:r>
            <a:r>
              <a:rPr lang="en-US" sz="3200" b="1" dirty="0" err="1">
                <a:solidFill>
                  <a:srgbClr val="0070C0"/>
                </a:solidFill>
              </a:rPr>
              <a:t>パリ</a:t>
            </a:r>
            <a:r>
              <a:rPr lang="ja-JP" altLang="en-US" sz="3200" b="1">
                <a:solidFill>
                  <a:srgbClr val="0070C0"/>
                </a:solidFill>
              </a:rPr>
              <a:t>　（本部）（</a:t>
            </a:r>
            <a:r>
              <a:rPr lang="en-US" altLang="ja-JP" sz="3200" b="1" dirty="0">
                <a:solidFill>
                  <a:srgbClr val="0070C0"/>
                </a:solidFill>
              </a:rPr>
              <a:t>195</a:t>
            </a:r>
            <a:r>
              <a:rPr lang="ja-JP" altLang="en-US" sz="3200" b="1">
                <a:solidFill>
                  <a:srgbClr val="0070C0"/>
                </a:solidFill>
              </a:rPr>
              <a:t>カ国）</a:t>
            </a:r>
            <a:endParaRPr lang="en-US" sz="3200" b="1" dirty="0">
              <a:solidFill>
                <a:srgbClr val="0070C0"/>
              </a:solidFill>
            </a:endParaRPr>
          </a:p>
          <a:p>
            <a:r>
              <a:rPr lang="en-US" sz="3200" dirty="0" err="1"/>
              <a:t>高等教育：資格の認証（移民、難民、分野別等</a:t>
            </a:r>
            <a:r>
              <a:rPr lang="en-US" sz="3200" dirty="0"/>
              <a:t>）</a:t>
            </a:r>
          </a:p>
          <a:p>
            <a:r>
              <a:rPr lang="en-US" sz="3200" dirty="0"/>
              <a:t>COVID-19が高等教育に与えた影響</a:t>
            </a:r>
          </a:p>
          <a:p>
            <a:r>
              <a:rPr lang="en-US" sz="3200" dirty="0" err="1"/>
              <a:t>対外協力：開発銀行関係</a:t>
            </a:r>
            <a:endParaRPr lang="en-US" sz="3200" dirty="0"/>
          </a:p>
          <a:p>
            <a:pPr marL="0" indent="0">
              <a:buNone/>
            </a:pPr>
            <a:endParaRPr lang="en-US" sz="3200" dirty="0"/>
          </a:p>
          <a:p>
            <a:pPr marL="0" indent="0">
              <a:buNone/>
            </a:pPr>
            <a:r>
              <a:rPr lang="en-US" sz="3200" b="1" dirty="0">
                <a:solidFill>
                  <a:srgbClr val="0070C0"/>
                </a:solidFill>
              </a:rPr>
              <a:t>🇮🇳</a:t>
            </a:r>
            <a:r>
              <a:rPr lang="en-US" sz="3200" b="1" dirty="0" err="1">
                <a:solidFill>
                  <a:srgbClr val="0070C0"/>
                </a:solidFill>
              </a:rPr>
              <a:t>インド・ニューデリ</a:t>
            </a:r>
            <a:r>
              <a:rPr lang="en-US" sz="3200" b="1" dirty="0">
                <a:solidFill>
                  <a:srgbClr val="0070C0"/>
                </a:solidFill>
              </a:rPr>
              <a:t>ー（南アジア6カ国）</a:t>
            </a:r>
          </a:p>
          <a:p>
            <a:r>
              <a:rPr lang="en-US" sz="3200" dirty="0"/>
              <a:t>「</a:t>
            </a:r>
            <a:r>
              <a:rPr lang="en-US" sz="3200" dirty="0" err="1"/>
              <a:t>万人のための教育」モニタリング</a:t>
            </a:r>
            <a:endParaRPr lang="en-US" sz="3200" dirty="0"/>
          </a:p>
          <a:p>
            <a:r>
              <a:rPr lang="en-US" sz="3200" dirty="0" err="1"/>
              <a:t>インフォーマルセクターの就労と職業訓練</a:t>
            </a:r>
            <a:endParaRPr lang="en-US" sz="3200" dirty="0"/>
          </a:p>
          <a:p>
            <a:r>
              <a:rPr lang="en-US" sz="3200" dirty="0" err="1"/>
              <a:t>識字教育・多言語教育</a:t>
            </a:r>
            <a:endParaRPr lang="en-US" sz="3200" dirty="0"/>
          </a:p>
          <a:p>
            <a:r>
              <a:rPr lang="ja-JP" altLang="en-US" sz="3200"/>
              <a:t>持続可能な開発教育（スマトラ島沖地震）</a:t>
            </a:r>
            <a:endParaRPr lang="en-US" altLang="ja-JP" sz="3200" dirty="0"/>
          </a:p>
          <a:p>
            <a:r>
              <a:rPr lang="en-US" altLang="ja-JP" sz="3200" b="1" dirty="0" err="1">
                <a:solidFill>
                  <a:srgbClr val="ED015B"/>
                </a:solidFill>
              </a:rPr>
              <a:t>平和教育（スリランカ教員養成・カリキュラム</a:t>
            </a:r>
            <a:r>
              <a:rPr lang="en-US" altLang="ja-JP" sz="3200" b="1" dirty="0">
                <a:solidFill>
                  <a:srgbClr val="ED015B"/>
                </a:solidFill>
              </a:rPr>
              <a:t>）</a:t>
            </a:r>
          </a:p>
          <a:p>
            <a:endParaRPr lang="en-US" sz="3200" dirty="0"/>
          </a:p>
          <a:p>
            <a:endParaRPr lang="en-US" sz="3200" dirty="0"/>
          </a:p>
          <a:p>
            <a:endParaRPr lang="en-US" sz="3200" dirty="0"/>
          </a:p>
          <a:p>
            <a:endParaRPr lang="en-US" dirty="0"/>
          </a:p>
          <a:p>
            <a:endParaRPr lang="en-US" dirty="0"/>
          </a:p>
          <a:p>
            <a:endParaRPr lang="en-US" dirty="0"/>
          </a:p>
          <a:p>
            <a:endParaRPr lang="en-US" dirty="0"/>
          </a:p>
        </p:txBody>
      </p:sp>
      <p:sp>
        <p:nvSpPr>
          <p:cNvPr id="4" name="コンテンツ プレースホルダー 3">
            <a:extLst>
              <a:ext uri="{FF2B5EF4-FFF2-40B4-BE49-F238E27FC236}">
                <a16:creationId xmlns:a16="http://schemas.microsoft.com/office/drawing/2014/main" id="{07EE7B7F-873E-AED0-5B1F-5E4DB9FB9F08}"/>
              </a:ext>
            </a:extLst>
          </p:cNvPr>
          <p:cNvSpPr>
            <a:spLocks noGrp="1"/>
          </p:cNvSpPr>
          <p:nvPr>
            <p:ph sz="half" idx="2"/>
          </p:nvPr>
        </p:nvSpPr>
        <p:spPr>
          <a:xfrm>
            <a:off x="6400802" y="1604682"/>
            <a:ext cx="5307865" cy="4571999"/>
          </a:xfrm>
        </p:spPr>
        <p:txBody>
          <a:bodyPr>
            <a:normAutofit fontScale="62500" lnSpcReduction="20000"/>
          </a:bodyPr>
          <a:lstStyle/>
          <a:p>
            <a:pPr marL="0" indent="0">
              <a:buNone/>
            </a:pPr>
            <a:r>
              <a:rPr lang="ja-JP" altLang="en-US" sz="3200" b="1">
                <a:solidFill>
                  <a:srgbClr val="0070C0"/>
                </a:solidFill>
              </a:rPr>
              <a:t>🇪🇹</a:t>
            </a:r>
            <a:r>
              <a:rPr lang="en-US" altLang="ja-JP" sz="3200" b="1" dirty="0" err="1">
                <a:solidFill>
                  <a:srgbClr val="0070C0"/>
                </a:solidFill>
              </a:rPr>
              <a:t>エ</a:t>
            </a:r>
            <a:r>
              <a:rPr lang="ja-JP" altLang="en-US" sz="3200" b="1">
                <a:solidFill>
                  <a:srgbClr val="0070C0"/>
                </a:solidFill>
              </a:rPr>
              <a:t>チ</a:t>
            </a:r>
            <a:r>
              <a:rPr lang="en-US" altLang="ja-JP" sz="3200" b="1" dirty="0" err="1">
                <a:solidFill>
                  <a:srgbClr val="0070C0"/>
                </a:solidFill>
              </a:rPr>
              <a:t>オピア・アディスアベバ</a:t>
            </a:r>
            <a:r>
              <a:rPr lang="ja-JP" altLang="en-US" sz="3200" b="1">
                <a:solidFill>
                  <a:srgbClr val="0070C0"/>
                </a:solidFill>
              </a:rPr>
              <a:t>（アフリカ</a:t>
            </a:r>
            <a:r>
              <a:rPr lang="en-US" altLang="ja-JP" sz="3200" b="1" dirty="0">
                <a:solidFill>
                  <a:srgbClr val="0070C0"/>
                </a:solidFill>
              </a:rPr>
              <a:t>54</a:t>
            </a:r>
            <a:r>
              <a:rPr lang="ja-JP" altLang="en-US" sz="3200" b="1">
                <a:solidFill>
                  <a:srgbClr val="0070C0"/>
                </a:solidFill>
              </a:rPr>
              <a:t>カ国）</a:t>
            </a:r>
            <a:endParaRPr lang="en-US" altLang="ja-JP" sz="3200" b="1" dirty="0">
              <a:solidFill>
                <a:srgbClr val="0070C0"/>
              </a:solidFill>
            </a:endParaRPr>
          </a:p>
          <a:p>
            <a:r>
              <a:rPr lang="en-US" altLang="ja-JP" sz="3200" dirty="0" err="1"/>
              <a:t>教員の</a:t>
            </a:r>
            <a:r>
              <a:rPr lang="ja-JP" altLang="en-US" sz="3200"/>
              <a:t>移民</a:t>
            </a:r>
            <a:endParaRPr lang="en-US" altLang="ja-JP" sz="3200" dirty="0"/>
          </a:p>
          <a:p>
            <a:pPr marL="0" indent="0">
              <a:buNone/>
            </a:pPr>
            <a:endParaRPr lang="en-US" altLang="ja-JP" sz="3200" dirty="0"/>
          </a:p>
          <a:p>
            <a:pPr marL="0" indent="0">
              <a:buNone/>
            </a:pPr>
            <a:r>
              <a:rPr lang="ja-JP" altLang="en-US" sz="3200" b="1">
                <a:solidFill>
                  <a:srgbClr val="0070C0"/>
                </a:solidFill>
              </a:rPr>
              <a:t>🇸🇳</a:t>
            </a:r>
            <a:r>
              <a:rPr lang="en-US" altLang="ja-JP" sz="3200" b="1" dirty="0" err="1">
                <a:solidFill>
                  <a:srgbClr val="0070C0"/>
                </a:solidFill>
              </a:rPr>
              <a:t>セネガル・ダカール</a:t>
            </a:r>
            <a:r>
              <a:rPr lang="ja-JP" altLang="en-US" sz="3200" b="1">
                <a:solidFill>
                  <a:srgbClr val="0070C0"/>
                </a:solidFill>
              </a:rPr>
              <a:t>（西アフリカ・サヘール</a:t>
            </a:r>
            <a:r>
              <a:rPr lang="en-US" altLang="ja-JP" sz="3200" b="1" dirty="0">
                <a:solidFill>
                  <a:srgbClr val="0070C0"/>
                </a:solidFill>
              </a:rPr>
              <a:t>7</a:t>
            </a:r>
            <a:r>
              <a:rPr lang="ja-JP" altLang="en-US" sz="3200" b="1">
                <a:solidFill>
                  <a:srgbClr val="0070C0"/>
                </a:solidFill>
              </a:rPr>
              <a:t>カ国）</a:t>
            </a:r>
            <a:endParaRPr lang="en-US" altLang="ja-JP" sz="3200" b="1" dirty="0">
              <a:solidFill>
                <a:srgbClr val="0070C0"/>
              </a:solidFill>
            </a:endParaRPr>
          </a:p>
          <a:p>
            <a:r>
              <a:rPr lang="en-US" altLang="ja-JP" sz="3200" dirty="0" err="1"/>
              <a:t>SDGs策定のためのアフリカ教育会議</a:t>
            </a:r>
            <a:r>
              <a:rPr lang="en-US" altLang="ja-JP" sz="3200" dirty="0"/>
              <a:t>(47</a:t>
            </a:r>
            <a:r>
              <a:rPr lang="ja-JP" altLang="en-US" sz="3200"/>
              <a:t>カ国）</a:t>
            </a:r>
            <a:endParaRPr lang="en-US" altLang="ja-JP" sz="3200" dirty="0"/>
          </a:p>
          <a:p>
            <a:r>
              <a:rPr lang="ja-JP" altLang="en-US" sz="3200"/>
              <a:t>持続可能な開発教育</a:t>
            </a:r>
            <a:endParaRPr lang="en-US" altLang="ja-JP" sz="3200" dirty="0"/>
          </a:p>
          <a:p>
            <a:r>
              <a:rPr lang="ja-JP" altLang="en-US" sz="3200" b="1">
                <a:solidFill>
                  <a:srgbClr val="ED015B"/>
                </a:solidFill>
              </a:rPr>
              <a:t>グローバルシチズンシップ教育</a:t>
            </a:r>
            <a:endParaRPr lang="en-US" altLang="ja-JP" sz="3200" b="1" dirty="0">
              <a:solidFill>
                <a:srgbClr val="ED015B"/>
              </a:solidFill>
            </a:endParaRPr>
          </a:p>
          <a:p>
            <a:r>
              <a:rPr lang="ja-JP" altLang="en-US" sz="3200" b="1">
                <a:solidFill>
                  <a:srgbClr val="ED015B"/>
                </a:solidFill>
              </a:rPr>
              <a:t>暴力的過激派・テロを防ぐための教育</a:t>
            </a:r>
            <a:endParaRPr lang="en-US" altLang="ja-JP" sz="3200" b="1" dirty="0">
              <a:solidFill>
                <a:srgbClr val="ED015B"/>
              </a:solidFill>
            </a:endParaRPr>
          </a:p>
          <a:p>
            <a:r>
              <a:rPr lang="ja-JP" altLang="en-US" sz="3200" b="1">
                <a:solidFill>
                  <a:srgbClr val="ED015B"/>
                </a:solidFill>
              </a:rPr>
              <a:t>ホロコースト・ジェノサイド教育</a:t>
            </a:r>
            <a:endParaRPr lang="en-US" altLang="ja-JP" sz="3200" b="1" dirty="0">
              <a:solidFill>
                <a:srgbClr val="ED015B"/>
              </a:solidFill>
            </a:endParaRPr>
          </a:p>
          <a:p>
            <a:r>
              <a:rPr lang="ja-JP" altLang="en-US" sz="3200" b="1">
                <a:solidFill>
                  <a:srgbClr val="ED015B"/>
                </a:solidFill>
              </a:rPr>
              <a:t>刑務所教育（セネガル）</a:t>
            </a:r>
            <a:endParaRPr lang="en-US" altLang="ja-JP" sz="3200" b="1" dirty="0">
              <a:solidFill>
                <a:srgbClr val="ED015B"/>
              </a:solidFill>
            </a:endParaRPr>
          </a:p>
          <a:p>
            <a:endParaRPr lang="en-US" dirty="0"/>
          </a:p>
        </p:txBody>
      </p:sp>
    </p:spTree>
    <p:extLst>
      <p:ext uri="{BB962C8B-B14F-4D97-AF65-F5344CB8AC3E}">
        <p14:creationId xmlns:p14="http://schemas.microsoft.com/office/powerpoint/2010/main" val="414068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06660024-855D-4BF5-8B78-5ECC79F79078}"/>
              </a:ext>
            </a:extLst>
          </p:cNvPr>
          <p:cNvSpPr>
            <a:spLocks noGrp="1"/>
          </p:cNvSpPr>
          <p:nvPr>
            <p:ph type="title"/>
          </p:nvPr>
        </p:nvSpPr>
        <p:spPr/>
        <p:txBody>
          <a:bodyPr>
            <a:noAutofit/>
          </a:bodyPr>
          <a:lstStyle/>
          <a:p>
            <a:r>
              <a:rPr lang="ja-JP" altLang="en-US" sz="4000" b="1"/>
              <a:t>「平和」の意味</a:t>
            </a:r>
            <a:br>
              <a:rPr lang="en-US" altLang="ja-JP" sz="4000" b="1" dirty="0"/>
            </a:br>
            <a:r>
              <a:rPr lang="ja-JP" altLang="en-US" sz="4000" b="1">
                <a:solidFill>
                  <a:srgbClr val="00B0F0"/>
                </a:solidFill>
              </a:rPr>
              <a:t>過激思想とテロリズム</a:t>
            </a:r>
            <a:endParaRPr lang="ja-JP" altLang="en-US" sz="4000" b="1" dirty="0"/>
          </a:p>
        </p:txBody>
      </p:sp>
      <p:sp>
        <p:nvSpPr>
          <p:cNvPr id="6" name="コンテンツ プレースホルダー 5">
            <a:extLst>
              <a:ext uri="{FF2B5EF4-FFF2-40B4-BE49-F238E27FC236}">
                <a16:creationId xmlns:a16="http://schemas.microsoft.com/office/drawing/2014/main" id="{E85FF3A7-8414-4280-A5FC-EF6F7D52FBD9}"/>
              </a:ext>
            </a:extLst>
          </p:cNvPr>
          <p:cNvSpPr>
            <a:spLocks noGrp="1"/>
          </p:cNvSpPr>
          <p:nvPr>
            <p:ph idx="1"/>
          </p:nvPr>
        </p:nvSpPr>
        <p:spPr>
          <a:xfrm>
            <a:off x="1114442" y="1497845"/>
            <a:ext cx="5110430" cy="4787453"/>
          </a:xfrm>
        </p:spPr>
        <p:txBody>
          <a:bodyPr>
            <a:noAutofit/>
          </a:bodyPr>
          <a:lstStyle/>
          <a:p>
            <a:r>
              <a:rPr kumimoji="1" lang="ja-JP" altLang="en-US" sz="3600"/>
              <a:t>過激</a:t>
            </a:r>
            <a:r>
              <a:rPr kumimoji="1" lang="ja-JP" altLang="en-US" sz="3600" dirty="0"/>
              <a:t>思想と</a:t>
            </a:r>
            <a:r>
              <a:rPr kumimoji="1" lang="ja-JP" altLang="en-US" sz="3600"/>
              <a:t>テロリズム：　政府</a:t>
            </a:r>
            <a:r>
              <a:rPr kumimoji="1" lang="ja-JP" altLang="en-US" sz="3600" dirty="0"/>
              <a:t>や特定の国家、宗教に対する敵対心を持つものが若者を刺激し、闘争に加わらせる。</a:t>
            </a:r>
            <a:endParaRPr kumimoji="1" lang="en-US" altLang="ja-JP" sz="3600" dirty="0"/>
          </a:p>
          <a:p>
            <a:r>
              <a:rPr lang="ja-JP" altLang="en-US" sz="3600" dirty="0"/>
              <a:t>過激思想が生まれるのは、貧困や国際社会における不平等・格差など</a:t>
            </a:r>
            <a:r>
              <a:rPr kumimoji="1" lang="ja-JP" altLang="en-US" sz="3600" dirty="0"/>
              <a:t>が原因</a:t>
            </a:r>
            <a:endParaRPr kumimoji="1" lang="en-US" altLang="ja-JP" sz="3600" dirty="0"/>
          </a:p>
          <a:p>
            <a:r>
              <a:rPr lang="ja-JP" altLang="en-US" sz="3600" dirty="0"/>
              <a:t>テロを防ぐ教育</a:t>
            </a:r>
            <a:endParaRPr kumimoji="1" lang="ja-JP" altLang="en-US" sz="3600" dirty="0"/>
          </a:p>
        </p:txBody>
      </p:sp>
      <p:pic>
        <p:nvPicPr>
          <p:cNvPr id="3" name="図 2">
            <a:extLst>
              <a:ext uri="{FF2B5EF4-FFF2-40B4-BE49-F238E27FC236}">
                <a16:creationId xmlns:a16="http://schemas.microsoft.com/office/drawing/2014/main" id="{87D3C34C-F110-4EB3-8B1A-397190DD3BA7}"/>
              </a:ext>
            </a:extLst>
          </p:cNvPr>
          <p:cNvPicPr>
            <a:picLocks noChangeAspect="1"/>
          </p:cNvPicPr>
          <p:nvPr/>
        </p:nvPicPr>
        <p:blipFill>
          <a:blip r:embed="rId2"/>
          <a:stretch>
            <a:fillRect/>
          </a:stretch>
        </p:blipFill>
        <p:spPr>
          <a:xfrm>
            <a:off x="6967221" y="4075332"/>
            <a:ext cx="3862874" cy="2209966"/>
          </a:xfrm>
          <a:prstGeom prst="rect">
            <a:avLst/>
          </a:prstGeom>
        </p:spPr>
      </p:pic>
      <p:sp>
        <p:nvSpPr>
          <p:cNvPr id="4" name="正方形/長方形 3">
            <a:extLst>
              <a:ext uri="{FF2B5EF4-FFF2-40B4-BE49-F238E27FC236}">
                <a16:creationId xmlns:a16="http://schemas.microsoft.com/office/drawing/2014/main" id="{8A7B0B1D-EEE7-4A73-A9B0-C7511FD120A6}"/>
              </a:ext>
            </a:extLst>
          </p:cNvPr>
          <p:cNvSpPr/>
          <p:nvPr/>
        </p:nvSpPr>
        <p:spPr>
          <a:xfrm>
            <a:off x="6967221" y="6231787"/>
            <a:ext cx="4628902" cy="923330"/>
          </a:xfrm>
          <a:prstGeom prst="rect">
            <a:avLst/>
          </a:prstGeom>
        </p:spPr>
        <p:txBody>
          <a:bodyPr wrap="square">
            <a:spAutoFit/>
          </a:bodyPr>
          <a:lstStyle/>
          <a:p>
            <a:r>
              <a:rPr lang="en-US" altLang="ja-JP" dirty="0">
                <a:hlinkClick r:id="rId3"/>
              </a:rPr>
              <a:t>https://inee.org/collections/preventing-violent-extremism</a:t>
            </a:r>
            <a:endParaRPr lang="en-US" altLang="ja-JP" dirty="0"/>
          </a:p>
          <a:p>
            <a:endParaRPr lang="en-US" altLang="ja-JP" dirty="0"/>
          </a:p>
        </p:txBody>
      </p:sp>
      <p:pic>
        <p:nvPicPr>
          <p:cNvPr id="2" name="図 1">
            <a:extLst>
              <a:ext uri="{FF2B5EF4-FFF2-40B4-BE49-F238E27FC236}">
                <a16:creationId xmlns:a16="http://schemas.microsoft.com/office/drawing/2014/main" id="{0FBCD38E-66B8-C75B-8621-813B1497F291}"/>
              </a:ext>
            </a:extLst>
          </p:cNvPr>
          <p:cNvPicPr>
            <a:picLocks noChangeAspect="1"/>
          </p:cNvPicPr>
          <p:nvPr/>
        </p:nvPicPr>
        <p:blipFill>
          <a:blip r:embed="rId4"/>
          <a:stretch>
            <a:fillRect/>
          </a:stretch>
        </p:blipFill>
        <p:spPr>
          <a:xfrm>
            <a:off x="6967221" y="1310213"/>
            <a:ext cx="3824050" cy="2118787"/>
          </a:xfrm>
          <a:prstGeom prst="rect">
            <a:avLst/>
          </a:prstGeom>
        </p:spPr>
      </p:pic>
      <p:sp>
        <p:nvSpPr>
          <p:cNvPr id="8" name="テキスト ボックス 7">
            <a:extLst>
              <a:ext uri="{FF2B5EF4-FFF2-40B4-BE49-F238E27FC236}">
                <a16:creationId xmlns:a16="http://schemas.microsoft.com/office/drawing/2014/main" id="{D1BBA820-CC80-FBF2-1EA5-8E1163957360}"/>
              </a:ext>
            </a:extLst>
          </p:cNvPr>
          <p:cNvSpPr txBox="1"/>
          <p:nvPr/>
        </p:nvSpPr>
        <p:spPr>
          <a:xfrm>
            <a:off x="6967221" y="3429000"/>
            <a:ext cx="4628902" cy="923330"/>
          </a:xfrm>
          <a:prstGeom prst="rect">
            <a:avLst/>
          </a:prstGeom>
          <a:noFill/>
        </p:spPr>
        <p:txBody>
          <a:bodyPr wrap="square">
            <a:spAutoFit/>
          </a:bodyPr>
          <a:lstStyle/>
          <a:p>
            <a:r>
              <a:rPr lang="ja-JP" altLang="en-US">
                <a:hlinkClick r:id="rId5"/>
              </a:rPr>
              <a:t>https://www.youtube.com/watch?v=79MTkVumCcQ&amp;t=18s</a:t>
            </a:r>
            <a:endParaRPr lang="en-US" altLang="ja-JP" dirty="0"/>
          </a:p>
          <a:p>
            <a:endParaRPr lang="ja-JP" altLang="en-US"/>
          </a:p>
        </p:txBody>
      </p:sp>
    </p:spTree>
    <p:extLst>
      <p:ext uri="{BB962C8B-B14F-4D97-AF65-F5344CB8AC3E}">
        <p14:creationId xmlns:p14="http://schemas.microsoft.com/office/powerpoint/2010/main" val="207015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FD401-13D2-EF84-9100-F5CC40718605}"/>
              </a:ext>
            </a:extLst>
          </p:cNvPr>
          <p:cNvSpPr>
            <a:spLocks noGrp="1"/>
          </p:cNvSpPr>
          <p:nvPr>
            <p:ph type="title"/>
          </p:nvPr>
        </p:nvSpPr>
        <p:spPr/>
        <p:txBody>
          <a:bodyPr>
            <a:normAutofit fontScale="90000"/>
          </a:bodyPr>
          <a:lstStyle/>
          <a:p>
            <a:r>
              <a:rPr lang="ja-JP" altLang="en-US" sz="2800" b="1" i="0" u="none" strike="noStrike">
                <a:solidFill>
                  <a:srgbClr val="222222"/>
                </a:solidFill>
                <a:effectLst/>
                <a:latin typeface="ヒラギノ角ゴ Pro W3" panose="020B0300000000000000" pitchFamily="34" charset="-128"/>
                <a:ea typeface="ヒラギノ角ゴ Pro W3" panose="020B0300000000000000" pitchFamily="34" charset="-128"/>
              </a:rPr>
              <a:t>「アメリカは武器供与ではなく戦争を終わらせる外交を急げ」　ジェフリー・サックスら米経済学者や退役軍人が米紙に意見広告</a:t>
            </a:r>
            <a:endParaRPr lang="en-US" sz="4000" dirty="0"/>
          </a:p>
        </p:txBody>
      </p:sp>
      <p:pic>
        <p:nvPicPr>
          <p:cNvPr id="4" name="コンテンツ プレースホルダー 3">
            <a:extLst>
              <a:ext uri="{FF2B5EF4-FFF2-40B4-BE49-F238E27FC236}">
                <a16:creationId xmlns:a16="http://schemas.microsoft.com/office/drawing/2014/main" id="{A1198E74-F823-ED10-1FB2-BA7798EBE4ED}"/>
              </a:ext>
            </a:extLst>
          </p:cNvPr>
          <p:cNvPicPr>
            <a:picLocks noGrp="1" noChangeAspect="1"/>
          </p:cNvPicPr>
          <p:nvPr>
            <p:ph idx="1"/>
          </p:nvPr>
        </p:nvPicPr>
        <p:blipFill>
          <a:blip r:embed="rId2"/>
          <a:stretch>
            <a:fillRect/>
          </a:stretch>
        </p:blipFill>
        <p:spPr>
          <a:xfrm>
            <a:off x="615462" y="2353628"/>
            <a:ext cx="3882399" cy="3797259"/>
          </a:xfrm>
          <a:prstGeom prst="rect">
            <a:avLst/>
          </a:prstGeom>
        </p:spPr>
      </p:pic>
      <p:pic>
        <p:nvPicPr>
          <p:cNvPr id="5" name="図 4">
            <a:extLst>
              <a:ext uri="{FF2B5EF4-FFF2-40B4-BE49-F238E27FC236}">
                <a16:creationId xmlns:a16="http://schemas.microsoft.com/office/drawing/2014/main" id="{369C1D18-2ED9-E62A-CDC5-A3051F174A0C}"/>
              </a:ext>
            </a:extLst>
          </p:cNvPr>
          <p:cNvPicPr>
            <a:picLocks noChangeAspect="1"/>
          </p:cNvPicPr>
          <p:nvPr/>
        </p:nvPicPr>
        <p:blipFill>
          <a:blip r:embed="rId3"/>
          <a:stretch>
            <a:fillRect/>
          </a:stretch>
        </p:blipFill>
        <p:spPr>
          <a:xfrm>
            <a:off x="4497861" y="2353628"/>
            <a:ext cx="3495112" cy="3672961"/>
          </a:xfrm>
          <a:prstGeom prst="rect">
            <a:avLst/>
          </a:prstGeom>
        </p:spPr>
      </p:pic>
      <p:sp>
        <p:nvSpPr>
          <p:cNvPr id="7" name="テキスト ボックス 6">
            <a:extLst>
              <a:ext uri="{FF2B5EF4-FFF2-40B4-BE49-F238E27FC236}">
                <a16:creationId xmlns:a16="http://schemas.microsoft.com/office/drawing/2014/main" id="{0D005395-912E-5320-1D51-2A3B76698CD8}"/>
              </a:ext>
            </a:extLst>
          </p:cNvPr>
          <p:cNvSpPr txBox="1"/>
          <p:nvPr/>
        </p:nvSpPr>
        <p:spPr>
          <a:xfrm>
            <a:off x="8019959" y="1374087"/>
            <a:ext cx="3728328" cy="5262979"/>
          </a:xfrm>
          <a:prstGeom prst="rect">
            <a:avLst/>
          </a:prstGeom>
          <a:noFill/>
        </p:spPr>
        <p:txBody>
          <a:bodyPr wrap="square">
            <a:spAutoFit/>
          </a:bodyPr>
          <a:lstStyle/>
          <a:p>
            <a:r>
              <a:rPr lang="ja-JP" altLang="en-US" sz="2400" b="0" i="0" u="none" strike="noStrike">
                <a:solidFill>
                  <a:srgbClr val="333333"/>
                </a:solidFill>
                <a:effectLst/>
                <a:latin typeface="ヒラギノ角ゴ Pro W3" panose="020B0300000000000000" pitchFamily="34" charset="-128"/>
                <a:ea typeface="ヒラギノ角ゴ Pro W3" panose="020B0300000000000000" pitchFamily="34" charset="-128"/>
              </a:rPr>
              <a:t>ソ連邦が崩壊し、冷戦が終結すると、米国と西ヨーロッパの指導者たちは、</a:t>
            </a:r>
            <a:r>
              <a:rPr lang="pt-BR" altLang="ja-JP" sz="2400" b="0" i="0" u="none" strike="noStrike" dirty="0">
                <a:solidFill>
                  <a:srgbClr val="333333"/>
                </a:solidFill>
                <a:effectLst/>
                <a:latin typeface="ヒラギノ角ゴ Pro W3" panose="020B0300000000000000" pitchFamily="34" charset="-128"/>
                <a:ea typeface="ヒラギノ角ゴ Pro W3" panose="020B0300000000000000" pitchFamily="34" charset="-128"/>
              </a:rPr>
              <a:t>NATO</a:t>
            </a:r>
            <a:r>
              <a:rPr lang="ja-JP" altLang="en-US" sz="2400" b="0" i="0" u="none" strike="noStrike">
                <a:solidFill>
                  <a:srgbClr val="333333"/>
                </a:solidFill>
                <a:effectLst/>
                <a:latin typeface="ヒラギノ角ゴ Pro W3" panose="020B0300000000000000" pitchFamily="34" charset="-128"/>
                <a:ea typeface="ヒラギノ角ゴ Pro W3" panose="020B0300000000000000" pitchFamily="34" charset="-128"/>
              </a:rPr>
              <a:t>がロシアの国境に向かって拡大しないことをソ連とロシアの指導者に保証した。「</a:t>
            </a:r>
            <a:r>
              <a:rPr lang="pt-BR" altLang="ja-JP" sz="2400" b="1" i="0" u="none" strike="noStrike" dirty="0">
                <a:solidFill>
                  <a:srgbClr val="FF0000"/>
                </a:solidFill>
                <a:effectLst/>
                <a:latin typeface="ヒラギノ角ゴ Pro W3" panose="020B0300000000000000" pitchFamily="34" charset="-128"/>
                <a:ea typeface="ヒラギノ角ゴ Pro W3" panose="020B0300000000000000" pitchFamily="34" charset="-128"/>
              </a:rPr>
              <a:t>NATO</a:t>
            </a:r>
            <a:r>
              <a:rPr lang="ja-JP" altLang="en-US" sz="2400" b="1" i="0" u="none" strike="noStrike">
                <a:solidFill>
                  <a:srgbClr val="FF0000"/>
                </a:solidFill>
                <a:effectLst/>
                <a:latin typeface="ヒラギノ角ゴ Pro W3" panose="020B0300000000000000" pitchFamily="34" charset="-128"/>
                <a:ea typeface="ヒラギノ角ゴ Pro W3" panose="020B0300000000000000" pitchFamily="34" charset="-128"/>
              </a:rPr>
              <a:t>は東方に一インチも拡大しない</a:t>
            </a:r>
            <a:r>
              <a:rPr lang="ja-JP" altLang="en-US" sz="2400" b="0" i="0" u="none" strike="noStrike">
                <a:solidFill>
                  <a:srgbClr val="333333"/>
                </a:solidFill>
                <a:effectLst/>
                <a:latin typeface="ヒラギノ角ゴ Pro W3" panose="020B0300000000000000" pitchFamily="34" charset="-128"/>
                <a:ea typeface="ヒラギノ角ゴ Pro W3" panose="020B0300000000000000" pitchFamily="34" charset="-128"/>
              </a:rPr>
              <a:t>」</a:t>
            </a:r>
            <a:r>
              <a:rPr lang="en-US" altLang="ja-JP" sz="2400" b="0" i="0" u="none" strike="noStrike" dirty="0">
                <a:solidFill>
                  <a:srgbClr val="333333"/>
                </a:solidFill>
                <a:effectLst/>
                <a:latin typeface="ヒラギノ角ゴ Pro W3" panose="020B0300000000000000" pitchFamily="34" charset="-128"/>
                <a:ea typeface="ヒラギノ角ゴ Pro W3" panose="020B0300000000000000" pitchFamily="34" charset="-128"/>
              </a:rPr>
              <a:t>――</a:t>
            </a:r>
            <a:r>
              <a:rPr lang="ja-JP" altLang="en-US" sz="2400" b="0" i="0" u="none" strike="noStrike">
                <a:solidFill>
                  <a:srgbClr val="333333"/>
                </a:solidFill>
                <a:effectLst/>
                <a:latin typeface="ヒラギノ角ゴ Pro W3" panose="020B0300000000000000" pitchFamily="34" charset="-128"/>
                <a:ea typeface="ヒラギノ角ゴ Pro W3" panose="020B0300000000000000" pitchFamily="34" charset="-128"/>
              </a:rPr>
              <a:t>ジェームズ・ベイカー米国国務長官（当時）は</a:t>
            </a:r>
            <a:r>
              <a:rPr lang="en-US" altLang="ja-JP" sz="2400" b="0" i="0" u="none" strike="noStrike" dirty="0">
                <a:solidFill>
                  <a:srgbClr val="333333"/>
                </a:solidFill>
                <a:effectLst/>
                <a:latin typeface="ヒラギノ角ゴ Pro W3" panose="020B0300000000000000" pitchFamily="34" charset="-128"/>
                <a:ea typeface="ヒラギノ角ゴ Pro W3" panose="020B0300000000000000" pitchFamily="34" charset="-128"/>
              </a:rPr>
              <a:t>1990</a:t>
            </a:r>
            <a:r>
              <a:rPr lang="ja-JP" altLang="en-US" sz="2400" b="0" i="0" u="none" strike="noStrike">
                <a:solidFill>
                  <a:srgbClr val="333333"/>
                </a:solidFill>
                <a:effectLst/>
                <a:latin typeface="ヒラギノ角ゴ Pro W3" panose="020B0300000000000000" pitchFamily="34" charset="-128"/>
                <a:ea typeface="ヒラギノ角ゴ Pro W3" panose="020B0300000000000000" pitchFamily="34" charset="-128"/>
              </a:rPr>
              <a:t>年</a:t>
            </a:r>
            <a:r>
              <a:rPr lang="en-US" altLang="ja-JP" sz="2400" b="0" i="0" u="none" strike="noStrike" dirty="0">
                <a:solidFill>
                  <a:srgbClr val="333333"/>
                </a:solidFill>
                <a:effectLst/>
                <a:latin typeface="ヒラギノ角ゴ Pro W3" panose="020B0300000000000000" pitchFamily="34" charset="-128"/>
                <a:ea typeface="ヒラギノ角ゴ Pro W3" panose="020B0300000000000000" pitchFamily="34" charset="-128"/>
              </a:rPr>
              <a:t>2</a:t>
            </a:r>
            <a:r>
              <a:rPr lang="ja-JP" altLang="en-US" sz="2400" b="0" i="0" u="none" strike="noStrike">
                <a:solidFill>
                  <a:srgbClr val="333333"/>
                </a:solidFill>
                <a:effectLst/>
                <a:latin typeface="ヒラギノ角ゴ Pro W3" panose="020B0300000000000000" pitchFamily="34" charset="-128"/>
                <a:ea typeface="ヒラギノ角ゴ Pro W3" panose="020B0300000000000000" pitchFamily="34" charset="-128"/>
              </a:rPr>
              <a:t>月</a:t>
            </a:r>
            <a:r>
              <a:rPr lang="en-US" altLang="ja-JP" sz="2400" b="0" i="0" u="none" strike="noStrike" dirty="0">
                <a:solidFill>
                  <a:srgbClr val="333333"/>
                </a:solidFill>
                <a:effectLst/>
                <a:latin typeface="ヒラギノ角ゴ Pro W3" panose="020B0300000000000000" pitchFamily="34" charset="-128"/>
                <a:ea typeface="ヒラギノ角ゴ Pro W3" panose="020B0300000000000000" pitchFamily="34" charset="-128"/>
              </a:rPr>
              <a:t>9</a:t>
            </a:r>
            <a:r>
              <a:rPr lang="ja-JP" altLang="en-US" sz="2400" b="0" i="0" u="none" strike="noStrike">
                <a:solidFill>
                  <a:srgbClr val="333333"/>
                </a:solidFill>
                <a:effectLst/>
                <a:latin typeface="ヒラギノ角ゴ Pro W3" panose="020B0300000000000000" pitchFamily="34" charset="-128"/>
                <a:ea typeface="ヒラギノ角ゴ Pro W3" panose="020B0300000000000000" pitchFamily="34" charset="-128"/>
              </a:rPr>
              <a:t>日にソ連の指導者ミハイル・ゴルバチョフにこう語った。</a:t>
            </a:r>
            <a:endParaRPr lang="en-US" sz="2400" dirty="0"/>
          </a:p>
        </p:txBody>
      </p:sp>
      <p:sp>
        <p:nvSpPr>
          <p:cNvPr id="9" name="テキスト ボックス 8">
            <a:extLst>
              <a:ext uri="{FF2B5EF4-FFF2-40B4-BE49-F238E27FC236}">
                <a16:creationId xmlns:a16="http://schemas.microsoft.com/office/drawing/2014/main" id="{7C49FF9F-7285-9A4F-B997-68E61EBE7375}"/>
              </a:ext>
            </a:extLst>
          </p:cNvPr>
          <p:cNvSpPr txBox="1"/>
          <p:nvPr/>
        </p:nvSpPr>
        <p:spPr>
          <a:xfrm>
            <a:off x="742547" y="6388483"/>
            <a:ext cx="6104238" cy="369332"/>
          </a:xfrm>
          <a:prstGeom prst="rect">
            <a:avLst/>
          </a:prstGeom>
          <a:noFill/>
        </p:spPr>
        <p:txBody>
          <a:bodyPr wrap="square">
            <a:spAutoFit/>
          </a:bodyPr>
          <a:lstStyle/>
          <a:p>
            <a:r>
              <a:rPr lang="en-US" altLang="ja-JP" dirty="0"/>
              <a:t>https://</a:t>
            </a:r>
            <a:r>
              <a:rPr lang="en-US" altLang="ja-JP" dirty="0" err="1"/>
              <a:t>www.chosyu-journal.jp</a:t>
            </a:r>
            <a:r>
              <a:rPr lang="en-US" altLang="ja-JP" dirty="0"/>
              <a:t>/</a:t>
            </a:r>
            <a:r>
              <a:rPr lang="en-US" altLang="ja-JP" dirty="0" err="1"/>
              <a:t>kokusai</a:t>
            </a:r>
            <a:r>
              <a:rPr lang="en-US" altLang="ja-JP" dirty="0"/>
              <a:t>/26662</a:t>
            </a:r>
            <a:endParaRPr lang="en-US" dirty="0"/>
          </a:p>
        </p:txBody>
      </p:sp>
      <p:sp>
        <p:nvSpPr>
          <p:cNvPr id="11" name="テキスト ボックス 10">
            <a:extLst>
              <a:ext uri="{FF2B5EF4-FFF2-40B4-BE49-F238E27FC236}">
                <a16:creationId xmlns:a16="http://schemas.microsoft.com/office/drawing/2014/main" id="{E369170E-3000-9B95-5441-4D92C366F44E}"/>
              </a:ext>
            </a:extLst>
          </p:cNvPr>
          <p:cNvSpPr txBox="1"/>
          <p:nvPr/>
        </p:nvSpPr>
        <p:spPr>
          <a:xfrm>
            <a:off x="1118397" y="1535056"/>
            <a:ext cx="6104238" cy="523220"/>
          </a:xfrm>
          <a:prstGeom prst="rect">
            <a:avLst/>
          </a:prstGeom>
          <a:noFill/>
        </p:spPr>
        <p:txBody>
          <a:bodyPr wrap="square">
            <a:spAutoFit/>
          </a:bodyPr>
          <a:lstStyle/>
          <a:p>
            <a:r>
              <a:rPr lang="ja-JP" altLang="en-US" sz="2800" b="1" i="0" u="none" strike="noStrike">
                <a:solidFill>
                  <a:srgbClr val="333333"/>
                </a:solidFill>
                <a:effectLst/>
                <a:latin typeface="ヒラギノ角ゴ Pro W3" panose="020B0300000000000000" pitchFamily="34" charset="-128"/>
                <a:ea typeface="ヒラギノ角ゴ Pro W3" panose="020B0300000000000000" pitchFamily="34" charset="-128"/>
              </a:rPr>
              <a:t>ロシアの目を通して戦争を見る</a:t>
            </a:r>
            <a:endParaRPr lang="en-US" sz="2800" dirty="0"/>
          </a:p>
        </p:txBody>
      </p:sp>
      <p:sp>
        <p:nvSpPr>
          <p:cNvPr id="3" name="テキスト ボックス 2">
            <a:extLst>
              <a:ext uri="{FF2B5EF4-FFF2-40B4-BE49-F238E27FC236}">
                <a16:creationId xmlns:a16="http://schemas.microsoft.com/office/drawing/2014/main" id="{B4EB3CD2-BD23-D413-00DA-0261248577EC}"/>
              </a:ext>
            </a:extLst>
          </p:cNvPr>
          <p:cNvSpPr txBox="1"/>
          <p:nvPr/>
        </p:nvSpPr>
        <p:spPr>
          <a:xfrm>
            <a:off x="277091" y="162098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544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A77764-59D8-60C6-4B12-EF330D323E6E}"/>
              </a:ext>
            </a:extLst>
          </p:cNvPr>
          <p:cNvSpPr>
            <a:spLocks noGrp="1"/>
          </p:cNvSpPr>
          <p:nvPr>
            <p:ph type="title"/>
          </p:nvPr>
        </p:nvSpPr>
        <p:spPr>
          <a:xfrm>
            <a:off x="821228" y="86433"/>
            <a:ext cx="10549544" cy="1096962"/>
          </a:xfrm>
        </p:spPr>
        <p:txBody>
          <a:bodyPr>
            <a:noAutofit/>
          </a:bodyPr>
          <a:lstStyle/>
          <a:p>
            <a:r>
              <a:rPr lang="ja-JP" altLang="en-US" b="1" i="0" u="none" strike="noStrike">
                <a:solidFill>
                  <a:srgbClr val="222222"/>
                </a:solidFill>
                <a:effectLst/>
                <a:latin typeface="ヒラギノ角ゴ Pro W3" panose="020B0300000000000000" pitchFamily="34" charset="-128"/>
                <a:ea typeface="ヒラギノ角ゴ Pro W3" panose="020B0300000000000000" pitchFamily="34" charset="-128"/>
              </a:rPr>
              <a:t>「アメリカは武器供与ではなく戦争を終わらせる外交を急げ」　ジェフリー・サックスら米経済学者や退役軍人が米紙に意見広告</a:t>
            </a:r>
            <a:endParaRPr lang="en-US" dirty="0"/>
          </a:p>
        </p:txBody>
      </p:sp>
      <p:sp>
        <p:nvSpPr>
          <p:cNvPr id="3" name="コンテンツ プレースホルダー 2">
            <a:extLst>
              <a:ext uri="{FF2B5EF4-FFF2-40B4-BE49-F238E27FC236}">
                <a16:creationId xmlns:a16="http://schemas.microsoft.com/office/drawing/2014/main" id="{6834C2D4-B8A0-B09F-019D-4D2DF65BEC5D}"/>
              </a:ext>
            </a:extLst>
          </p:cNvPr>
          <p:cNvSpPr>
            <a:spLocks noGrp="1"/>
          </p:cNvSpPr>
          <p:nvPr>
            <p:ph idx="1"/>
          </p:nvPr>
        </p:nvSpPr>
        <p:spPr>
          <a:xfrm>
            <a:off x="4505903" y="1645373"/>
            <a:ext cx="7011449" cy="5212627"/>
          </a:xfrm>
        </p:spPr>
        <p:txBody>
          <a:bodyPr>
            <a:normAutofit/>
          </a:bodyPr>
          <a:lstStyle/>
          <a:p>
            <a:pPr marL="0" indent="0" fontAlgn="base">
              <a:buNone/>
            </a:pPr>
            <a:r>
              <a:rPr lang="ja-JP" altLang="en-US" sz="2200" b="0" i="0" u="none" strike="noStrike">
                <a:solidFill>
                  <a:srgbClr val="333333"/>
                </a:solidFill>
                <a:effectLst/>
                <a:latin typeface="ヒラギノ角ゴ Pro W3" panose="020B0300000000000000" pitchFamily="34" charset="-128"/>
                <a:ea typeface="ヒラギノ角ゴ Pro W3" panose="020B0300000000000000" pitchFamily="34" charset="-128"/>
              </a:rPr>
              <a:t>　米経済学者のジェフリー・サックス（コロンビア大学教授）や元外交官、安全保障専門家、退役軍人らが米紙</a:t>
            </a:r>
            <a:r>
              <a:rPr lang="en-US" altLang="ja-JP" sz="2200" b="0" i="0" u="none" strike="noStrike" dirty="0">
                <a:solidFill>
                  <a:srgbClr val="333333"/>
                </a:solidFill>
                <a:effectLst/>
                <a:latin typeface="ヒラギノ角ゴ Pro W3" panose="020B0300000000000000" pitchFamily="34" charset="-128"/>
                <a:ea typeface="ヒラギノ角ゴ Pro W3" panose="020B0300000000000000" pitchFamily="34" charset="-128"/>
              </a:rPr>
              <a:t>『</a:t>
            </a:r>
            <a:r>
              <a:rPr lang="ja-JP" altLang="en-US" sz="2200" b="0" i="0" u="none" strike="noStrike">
                <a:solidFill>
                  <a:srgbClr val="333333"/>
                </a:solidFill>
                <a:effectLst/>
                <a:latin typeface="ヒラギノ角ゴ Pro W3" panose="020B0300000000000000" pitchFamily="34" charset="-128"/>
                <a:ea typeface="ヒラギノ角ゴ Pro W3" panose="020B0300000000000000" pitchFamily="34" charset="-128"/>
              </a:rPr>
              <a:t>ニューヨーク・タイムス</a:t>
            </a:r>
            <a:r>
              <a:rPr lang="en-US" altLang="ja-JP" sz="2200" b="0" i="0" u="none" strike="noStrike" dirty="0">
                <a:solidFill>
                  <a:srgbClr val="333333"/>
                </a:solidFill>
                <a:effectLst/>
                <a:latin typeface="ヒラギノ角ゴ Pro W3" panose="020B0300000000000000" pitchFamily="34" charset="-128"/>
                <a:ea typeface="ヒラギノ角ゴ Pro W3" panose="020B0300000000000000" pitchFamily="34" charset="-128"/>
              </a:rPr>
              <a:t>』</a:t>
            </a:r>
            <a:r>
              <a:rPr lang="ja-JP" altLang="en-US" sz="2200" b="0" i="0" u="none" strike="noStrike">
                <a:solidFill>
                  <a:srgbClr val="333333"/>
                </a:solidFill>
                <a:effectLst/>
                <a:latin typeface="ヒラギノ角ゴ Pro W3" panose="020B0300000000000000" pitchFamily="34" charset="-128"/>
                <a:ea typeface="ヒラギノ角ゴ Pro W3" panose="020B0300000000000000" pitchFamily="34" charset="-128"/>
              </a:rPr>
              <a:t>（</a:t>
            </a:r>
            <a:r>
              <a:rPr lang="en-US" altLang="ja-JP" sz="2200" b="0" i="0" u="none" strike="noStrike" dirty="0">
                <a:solidFill>
                  <a:srgbClr val="333333"/>
                </a:solidFill>
                <a:effectLst/>
                <a:latin typeface="ヒラギノ角ゴ Pro W3" panose="020B0300000000000000" pitchFamily="34" charset="-128"/>
                <a:ea typeface="ヒラギノ角ゴ Pro W3" panose="020B0300000000000000" pitchFamily="34" charset="-128"/>
              </a:rPr>
              <a:t>5</a:t>
            </a:r>
            <a:r>
              <a:rPr lang="ja-JP" altLang="en-US" sz="2200" b="0" i="0" u="none" strike="noStrike">
                <a:solidFill>
                  <a:srgbClr val="333333"/>
                </a:solidFill>
                <a:effectLst/>
                <a:latin typeface="ヒラギノ角ゴ Pro W3" panose="020B0300000000000000" pitchFamily="34" charset="-128"/>
                <a:ea typeface="ヒラギノ角ゴ Pro W3" panose="020B0300000000000000" pitchFamily="34" charset="-128"/>
              </a:rPr>
              <a:t>月</a:t>
            </a:r>
            <a:r>
              <a:rPr lang="en-US" altLang="ja-JP" sz="2200" b="0" i="0" u="none" strike="noStrike" dirty="0">
                <a:solidFill>
                  <a:srgbClr val="333333"/>
                </a:solidFill>
                <a:effectLst/>
                <a:latin typeface="ヒラギノ角ゴ Pro W3" panose="020B0300000000000000" pitchFamily="34" charset="-128"/>
                <a:ea typeface="ヒラギノ角ゴ Pro W3" panose="020B0300000000000000" pitchFamily="34" charset="-128"/>
              </a:rPr>
              <a:t>17</a:t>
            </a:r>
            <a:r>
              <a:rPr lang="ja-JP" altLang="en-US" sz="2200" b="0" i="0" u="none" strike="noStrike">
                <a:solidFill>
                  <a:srgbClr val="333333"/>
                </a:solidFill>
                <a:effectLst/>
                <a:latin typeface="ヒラギノ角ゴ Pro W3" panose="020B0300000000000000" pitchFamily="34" charset="-128"/>
                <a:ea typeface="ヒラギノ角ゴ Pro W3" panose="020B0300000000000000" pitchFamily="34" charset="-128"/>
              </a:rPr>
              <a:t>日付）にウクライナ戦争をめぐる米国の関与について意見広告を掲載した。掲載された「米国は世界平和のために力をつくすべき」と題する声明では、</a:t>
            </a:r>
            <a:r>
              <a:rPr lang="ja-JP" altLang="en-US" sz="2200" b="1" i="0" u="none" strike="noStrike">
                <a:solidFill>
                  <a:srgbClr val="FF0000"/>
                </a:solidFill>
                <a:effectLst/>
                <a:latin typeface="ヒラギノ角ゴ Pro W3" panose="020B0300000000000000" pitchFamily="34" charset="-128"/>
                <a:ea typeface="ヒラギノ角ゴ Pro W3" panose="020B0300000000000000" pitchFamily="34" charset="-128"/>
              </a:rPr>
              <a:t>ウクライナに「必要な限り」軍事支援を約束したバイデン米政府の判断はプーチンによる侵攻判断と同等に破滅的な結果をもたらすものであると厳しく批判し、ロシアを軍事侵攻に踏み切らせた要因は、ロシアの度重なる警告を無視した</a:t>
            </a:r>
            <a:r>
              <a:rPr lang="pt-BR" altLang="ja-JP" sz="2200" b="1" i="0" u="none" strike="noStrike" dirty="0">
                <a:solidFill>
                  <a:srgbClr val="FF0000"/>
                </a:solidFill>
                <a:effectLst/>
                <a:latin typeface="ヒラギノ角ゴ Pro W3" panose="020B0300000000000000" pitchFamily="34" charset="-128"/>
                <a:ea typeface="ヒラギノ角ゴ Pro W3" panose="020B0300000000000000" pitchFamily="34" charset="-128"/>
              </a:rPr>
              <a:t>NATO</a:t>
            </a:r>
            <a:r>
              <a:rPr lang="ja-JP" altLang="en-US" sz="2200" b="1" i="0" u="none" strike="noStrike">
                <a:solidFill>
                  <a:srgbClr val="FF0000"/>
                </a:solidFill>
                <a:effectLst/>
                <a:latin typeface="ヒラギノ角ゴ Pro W3" panose="020B0300000000000000" pitchFamily="34" charset="-128"/>
                <a:ea typeface="ヒラギノ角ゴ Pro W3" panose="020B0300000000000000" pitchFamily="34" charset="-128"/>
              </a:rPr>
              <a:t>の勢力圏拡大と挑発にあったと指摘。</a:t>
            </a:r>
            <a:r>
              <a:rPr lang="ja-JP" altLang="en-US" sz="2200" b="0" i="0" u="none" strike="noStrike">
                <a:solidFill>
                  <a:srgbClr val="333333"/>
                </a:solidFill>
                <a:effectLst/>
                <a:latin typeface="ヒラギノ角ゴ Pro W3" panose="020B0300000000000000" pitchFamily="34" charset="-128"/>
                <a:ea typeface="ヒラギノ角ゴ Pro W3" panose="020B0300000000000000" pitchFamily="34" charset="-128"/>
              </a:rPr>
              <a:t>その背景には兵器産業と結びついた米ネオコン勢力の政策関与があり、それはアフガニスタンやイラクでの失敗を三たびウクライナでくり返し、「米国自身の破滅を招くもの」と警告している。米国内の底流の世論を反映するものとして注目されている。</a:t>
            </a:r>
          </a:p>
          <a:p>
            <a:endParaRPr lang="en-US" dirty="0"/>
          </a:p>
        </p:txBody>
      </p:sp>
      <p:sp>
        <p:nvSpPr>
          <p:cNvPr id="5" name="テキスト ボックス 4">
            <a:extLst>
              <a:ext uri="{FF2B5EF4-FFF2-40B4-BE49-F238E27FC236}">
                <a16:creationId xmlns:a16="http://schemas.microsoft.com/office/drawing/2014/main" id="{FD6D2978-601C-C1A9-C2DB-484CACA6BB98}"/>
              </a:ext>
            </a:extLst>
          </p:cNvPr>
          <p:cNvSpPr txBox="1"/>
          <p:nvPr/>
        </p:nvSpPr>
        <p:spPr>
          <a:xfrm>
            <a:off x="1104899" y="5970925"/>
            <a:ext cx="3178097" cy="707886"/>
          </a:xfrm>
          <a:prstGeom prst="rect">
            <a:avLst/>
          </a:prstGeom>
          <a:noFill/>
        </p:spPr>
        <p:txBody>
          <a:bodyPr wrap="square">
            <a:spAutoFit/>
          </a:bodyPr>
          <a:lstStyle/>
          <a:p>
            <a:r>
              <a:rPr lang="en-US" altLang="ja-JP" sz="2000" dirty="0"/>
              <a:t>https://</a:t>
            </a:r>
            <a:r>
              <a:rPr lang="en-US" altLang="ja-JP" sz="2000" dirty="0" err="1"/>
              <a:t>www.chosyu-journal.jp</a:t>
            </a:r>
            <a:r>
              <a:rPr lang="en-US" altLang="ja-JP" sz="2000" dirty="0"/>
              <a:t>/</a:t>
            </a:r>
            <a:r>
              <a:rPr lang="en-US" altLang="ja-JP" sz="2000" dirty="0" err="1"/>
              <a:t>kokusai</a:t>
            </a:r>
            <a:r>
              <a:rPr lang="en-US" altLang="ja-JP" sz="2000" dirty="0"/>
              <a:t>/26662</a:t>
            </a:r>
            <a:endParaRPr lang="en-US" sz="2000" dirty="0"/>
          </a:p>
        </p:txBody>
      </p:sp>
      <p:pic>
        <p:nvPicPr>
          <p:cNvPr id="6" name="図 5">
            <a:extLst>
              <a:ext uri="{FF2B5EF4-FFF2-40B4-BE49-F238E27FC236}">
                <a16:creationId xmlns:a16="http://schemas.microsoft.com/office/drawing/2014/main" id="{1086B085-F5C5-4D2E-6189-9708AC8AA88E}"/>
              </a:ext>
            </a:extLst>
          </p:cNvPr>
          <p:cNvPicPr>
            <a:picLocks noChangeAspect="1"/>
          </p:cNvPicPr>
          <p:nvPr/>
        </p:nvPicPr>
        <p:blipFill>
          <a:blip r:embed="rId3"/>
          <a:stretch>
            <a:fillRect/>
          </a:stretch>
        </p:blipFill>
        <p:spPr>
          <a:xfrm>
            <a:off x="1104900" y="2179579"/>
            <a:ext cx="3178097" cy="3178097"/>
          </a:xfrm>
          <a:prstGeom prst="rect">
            <a:avLst/>
          </a:prstGeom>
        </p:spPr>
      </p:pic>
      <p:sp>
        <p:nvSpPr>
          <p:cNvPr id="8" name="テキスト ボックス 7">
            <a:extLst>
              <a:ext uri="{FF2B5EF4-FFF2-40B4-BE49-F238E27FC236}">
                <a16:creationId xmlns:a16="http://schemas.microsoft.com/office/drawing/2014/main" id="{131CDEA9-0327-A36B-FB98-D0445FFC80FD}"/>
              </a:ext>
            </a:extLst>
          </p:cNvPr>
          <p:cNvSpPr txBox="1"/>
          <p:nvPr/>
        </p:nvSpPr>
        <p:spPr>
          <a:xfrm>
            <a:off x="1104900" y="5556327"/>
            <a:ext cx="2619607" cy="369332"/>
          </a:xfrm>
          <a:prstGeom prst="rect">
            <a:avLst/>
          </a:prstGeom>
          <a:noFill/>
        </p:spPr>
        <p:txBody>
          <a:bodyPr wrap="square">
            <a:spAutoFit/>
          </a:bodyPr>
          <a:lstStyle/>
          <a:p>
            <a:pPr algn="ctr" fontAlgn="base"/>
            <a:r>
              <a:rPr lang="ja-JP" altLang="en-US" b="0" i="0" u="none" strike="noStrike">
                <a:solidFill>
                  <a:srgbClr val="666666"/>
                </a:solidFill>
                <a:effectLst/>
                <a:latin typeface="ヒラギノ角ゴ Pro W3" panose="020B0300000000000000" pitchFamily="34" charset="-128"/>
                <a:ea typeface="ヒラギノ角ゴ Pro W3" panose="020B0300000000000000" pitchFamily="34" charset="-128"/>
              </a:rPr>
              <a:t>ジェフリー・サックス</a:t>
            </a:r>
          </a:p>
        </p:txBody>
      </p:sp>
    </p:spTree>
    <p:extLst>
      <p:ext uri="{BB962C8B-B14F-4D97-AF65-F5344CB8AC3E}">
        <p14:creationId xmlns:p14="http://schemas.microsoft.com/office/powerpoint/2010/main" val="22914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教育機関向けの文献 16 x 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9411652_TF03431380_TF03431380" id="{53AE2843-20A4-4F11-87CA-F5797F128EB7}" vid="{5F0B0D40-104A-4E6E-8811-D26117E76E43}"/>
    </a:ext>
  </a:extLst>
</a:theme>
</file>

<file path=ppt/theme/theme2.xml><?xml version="1.0" encoding="utf-8"?>
<a:theme xmlns:a="http://schemas.openxmlformats.org/drawingml/2006/main" name="Office テーマ">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2.xml><?xml version="1.0" encoding="utf-8"?>
<ds:datastoreItem xmlns:ds="http://schemas.openxmlformats.org/officeDocument/2006/customXml" ds:itemID="{8CDDBB83-77C1-4099-A0AA-289882E745E2}">
  <ds:schemaRefs>
    <ds:schemaRef ds:uri="http://schemas.microsoft.com/office/2006/documentManagement/types"/>
    <ds:schemaRef ds:uri="http://schemas.microsoft.com/office/infopath/2007/PartnerControls"/>
    <ds:schemaRef ds:uri="http://purl.org/dc/elements/1.1/"/>
    <ds:schemaRef ds:uri="http://www.w3.org/XML/1998/namespace"/>
    <ds:schemaRef ds:uri="http://schemas.microsoft.com/office/2006/metadata/properties"/>
    <ds:schemaRef ds:uri="http://purl.org/dc/dcmitype/"/>
    <ds:schemaRef ds:uri="http://purl.org/dc/terms/"/>
    <ds:schemaRef ds:uri="http://schemas.openxmlformats.org/package/2006/metadata/core-properties"/>
    <ds:schemaRef ds:uri="4873beb7-5857-4685-be1f-d57550cc96cc"/>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教育機関向けプレゼンテーション、ピンストライプとリボンのデザイン (ワイドスクリーン)</Template>
  <TotalTime>0</TotalTime>
  <Words>4737</Words>
  <Application>Microsoft Office PowerPoint</Application>
  <PresentationFormat>ワイド画面</PresentationFormat>
  <Paragraphs>304</Paragraphs>
  <Slides>28</Slides>
  <Notes>24</Notes>
  <HiddenSlides>0</HiddenSlides>
  <MMClips>12</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28</vt:i4>
      </vt:variant>
    </vt:vector>
  </HeadingPairs>
  <TitlesOfParts>
    <vt:vector size="38" baseType="lpstr">
      <vt:lpstr>-apple-system</vt:lpstr>
      <vt:lpstr>Meiryo UI</vt:lpstr>
      <vt:lpstr>ＭＳ Ｐゴシック</vt:lpstr>
      <vt:lpstr>YouTube Sans</vt:lpstr>
      <vt:lpstr>ヒラギノ角ゴ Pro W3</vt:lpstr>
      <vt:lpstr>游明朝</vt:lpstr>
      <vt:lpstr>Arial</vt:lpstr>
      <vt:lpstr>Roboto</vt:lpstr>
      <vt:lpstr>Wingdings</vt:lpstr>
      <vt:lpstr>教育機関向けの文献 16 x 9</vt:lpstr>
      <vt:lpstr>    </vt:lpstr>
      <vt:lpstr>プロフィール 出身:広島市 最終学歴:コロンビア大学教育博士 専門:国際教育開発</vt:lpstr>
      <vt:lpstr>安全保障＋人道援助＋開発　ネクサス（つながり）</vt:lpstr>
      <vt:lpstr>ユネスコ(UNESCO) 国際連合教育科学文化機関とは？</vt:lpstr>
      <vt:lpstr>ユネスコ、パレスチナの正式加盟を承認(2011)</vt:lpstr>
      <vt:lpstr>ユネスコで担当した仕事</vt:lpstr>
      <vt:lpstr>「平和」の意味 過激思想とテロリズム</vt:lpstr>
      <vt:lpstr>「アメリカは武器供与ではなく戦争を終わらせる外交を急げ」　ジェフリー・サックスら米経済学者や退役軍人が米紙に意見広告</vt:lpstr>
      <vt:lpstr>「アメリカは武器供与ではなく戦争を終わらせる外交を急げ」　ジェフリー・サックスら米経済学者や退役軍人が米紙に意見広告</vt:lpstr>
      <vt:lpstr>ジェフリー・サックス：米国の政策と「西側諸国の虚偽の物語」がロシアと中国との緊張を煽る2022年8月30日</vt:lpstr>
      <vt:lpstr>【前半】Ceasefire Now! 今こそ停戦をCease All Fire Now!8th ウクライナ戦争停戦に関する最近の動き～ジェフリー・サックス 教授が日本国会に向けて語る</vt:lpstr>
      <vt:lpstr>【後半】Ceasefire Now! 今こそ停戦をCease All Fire Now!8th ウクライナ戦争停戦に関する最近の動き～ジェフリー・サックス 教授が日本国会に向けて語る</vt:lpstr>
      <vt:lpstr>米イスラエルによるイラン戦争の真の理由を解説 地政学経済レポート ベン・ノートン</vt:lpstr>
      <vt:lpstr>宗教と戦争 過激派の米国国防長官が中国、左派、イスラム教に対する「聖戦」を宣言：ピート・ヘグゼスの「聖戦」　地政学経済レポート ベン・ノートン　 2025/03/08</vt:lpstr>
      <vt:lpstr>終末時計、「人類滅亡」へ過去最短の「残り89秒」  核使用や気候変動リスク　https://scienceportal.jst.go.jp/newsflash/20250203_n01/</vt:lpstr>
      <vt:lpstr>核戦争専門家： アニー・ジェイコブセン たった1人の手で、人類の60%を72分で消滅させる！</vt:lpstr>
      <vt:lpstr>PowerPoint プレゼンテーション</vt:lpstr>
      <vt:lpstr> 戦争は経済資源の配分に大きな影響を与える 2つの大きな急増：第一次世界大戦と第二次世界大戦</vt:lpstr>
      <vt:lpstr>ジャーナリズム、「フェイクニュース」、誤情報 </vt:lpstr>
      <vt:lpstr>ユネスコで、表現の自由、偽情報、民主主義を議論　 ユネスコ本部（パリ）2022年7月8日 </vt:lpstr>
      <vt:lpstr>戦争プロパガンダ</vt:lpstr>
      <vt:lpstr>日露戦争の 風刺画</vt:lpstr>
      <vt:lpstr>「戦争のつくりかた」アニメーションプロジェクト-What Happens Before War?</vt:lpstr>
      <vt:lpstr>サイレントフォールアウト 乳歯が語る米大陸の放射能汚染</vt:lpstr>
      <vt:lpstr>おすすめ映画 『影の世界：武器取引の内幕』</vt:lpstr>
      <vt:lpstr>米村明美の政策</vt:lpstr>
      <vt:lpstr>米村明美と仲間たちオープンチャット</vt:lpstr>
      <vt:lpstr>事務所　 神戸市中央区橘通2丁目3番5号ＩＮ神戸301号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2022-03-14T14:59:04Z</dcterms:created>
  <dcterms:modified xsi:type="dcterms:W3CDTF">2025-07-01T09:18:54Z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